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70" r:id="rId6"/>
  </p:sldMasterIdLst>
  <p:notesMasterIdLst>
    <p:notesMasterId r:id="rId89"/>
  </p:notesMasterIdLst>
  <p:handoutMasterIdLst>
    <p:handoutMasterId r:id="rId90"/>
  </p:handoutMasterIdLst>
  <p:sldIdLst>
    <p:sldId id="1334" r:id="rId7"/>
    <p:sldId id="1418" r:id="rId8"/>
    <p:sldId id="1419" r:id="rId9"/>
    <p:sldId id="1454" r:id="rId10"/>
    <p:sldId id="1453" r:id="rId11"/>
    <p:sldId id="1338" r:id="rId12"/>
    <p:sldId id="1422" r:id="rId13"/>
    <p:sldId id="1451" r:id="rId14"/>
    <p:sldId id="1345" r:id="rId15"/>
    <p:sldId id="1436" r:id="rId16"/>
    <p:sldId id="1437" r:id="rId17"/>
    <p:sldId id="1443" r:id="rId18"/>
    <p:sldId id="1357" r:id="rId19"/>
    <p:sldId id="1426" r:id="rId20"/>
    <p:sldId id="1427" r:id="rId21"/>
    <p:sldId id="1428" r:id="rId22"/>
    <p:sldId id="1429" r:id="rId23"/>
    <p:sldId id="1430" r:id="rId24"/>
    <p:sldId id="1431" r:id="rId25"/>
    <p:sldId id="1432" r:id="rId26"/>
    <p:sldId id="1433" r:id="rId27"/>
    <p:sldId id="1434" r:id="rId28"/>
    <p:sldId id="1435" r:id="rId29"/>
    <p:sldId id="1444" r:id="rId30"/>
    <p:sldId id="1368" r:id="rId31"/>
    <p:sldId id="1369" r:id="rId32"/>
    <p:sldId id="1370" r:id="rId33"/>
    <p:sldId id="1371" r:id="rId34"/>
    <p:sldId id="1438" r:id="rId35"/>
    <p:sldId id="1439" r:id="rId36"/>
    <p:sldId id="1440" r:id="rId37"/>
    <p:sldId id="1441" r:id="rId38"/>
    <p:sldId id="1442" r:id="rId39"/>
    <p:sldId id="1372" r:id="rId40"/>
    <p:sldId id="1373" r:id="rId41"/>
    <p:sldId id="1374" r:id="rId42"/>
    <p:sldId id="1375" r:id="rId43"/>
    <p:sldId id="1376" r:id="rId44"/>
    <p:sldId id="1377" r:id="rId45"/>
    <p:sldId id="1378" r:id="rId46"/>
    <p:sldId id="1379" r:id="rId47"/>
    <p:sldId id="1380" r:id="rId48"/>
    <p:sldId id="1381" r:id="rId49"/>
    <p:sldId id="1382" r:id="rId50"/>
    <p:sldId id="1383" r:id="rId51"/>
    <p:sldId id="1384" r:id="rId52"/>
    <p:sldId id="1385" r:id="rId53"/>
    <p:sldId id="1386" r:id="rId54"/>
    <p:sldId id="1387" r:id="rId55"/>
    <p:sldId id="1388" r:id="rId56"/>
    <p:sldId id="1389" r:id="rId57"/>
    <p:sldId id="1390" r:id="rId58"/>
    <p:sldId id="1391" r:id="rId59"/>
    <p:sldId id="1392" r:id="rId60"/>
    <p:sldId id="1393" r:id="rId61"/>
    <p:sldId id="1394" r:id="rId62"/>
    <p:sldId id="1395" r:id="rId63"/>
    <p:sldId id="1396" r:id="rId64"/>
    <p:sldId id="1397" r:id="rId65"/>
    <p:sldId id="1398" r:id="rId66"/>
    <p:sldId id="1399" r:id="rId67"/>
    <p:sldId id="1400" r:id="rId68"/>
    <p:sldId id="1401" r:id="rId69"/>
    <p:sldId id="1402" r:id="rId70"/>
    <p:sldId id="1403" r:id="rId71"/>
    <p:sldId id="1404" r:id="rId72"/>
    <p:sldId id="1405" r:id="rId73"/>
    <p:sldId id="1406" r:id="rId74"/>
    <p:sldId id="1407" r:id="rId75"/>
    <p:sldId id="1408" r:id="rId76"/>
    <p:sldId id="1409" r:id="rId77"/>
    <p:sldId id="1410" r:id="rId78"/>
    <p:sldId id="1448" r:id="rId79"/>
    <p:sldId id="1412" r:id="rId80"/>
    <p:sldId id="1413" r:id="rId81"/>
    <p:sldId id="1414" r:id="rId82"/>
    <p:sldId id="1415" r:id="rId83"/>
    <p:sldId id="1446" r:id="rId84"/>
    <p:sldId id="1445" r:id="rId85"/>
    <p:sldId id="1447" r:id="rId86"/>
    <p:sldId id="1417" r:id="rId87"/>
    <p:sldId id="1335" r:id="rId8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FFFFFF"/>
    <a:srgbClr val="525252"/>
    <a:srgbClr val="0078D7"/>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A2F833-4023-47D9-B41F-6D35AA2B3E74}" v="80" dt="2017-04-14T15:49:53.1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32" autoAdjust="0"/>
    <p:restoredTop sz="79080" autoAdjust="0"/>
  </p:normalViewPr>
  <p:slideViewPr>
    <p:cSldViewPr>
      <p:cViewPr>
        <p:scale>
          <a:sx n="84" d="100"/>
          <a:sy n="84" d="100"/>
        </p:scale>
        <p:origin x="40" y="24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handoutMaster" Target="handoutMasters/handoutMaster1.xml"/><Relationship Id="rId95"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commentAuthors" Target="commentAuthors.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5/2/2017 8:38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5/2/2017 8:38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happens every day.  New Acquisitions, New Industries, New Opportunities</a:t>
            </a:r>
          </a:p>
          <a:p>
            <a:endParaRPr lang="en-US" dirty="0"/>
          </a:p>
          <a:p>
            <a:r>
              <a:rPr lang="en-US" dirty="0"/>
              <a:t>The early bird gets the worm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2A039A-41FD-4AF3-8346-33C09D3BB2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1463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 Core</a:t>
            </a:r>
          </a:p>
          <a:p>
            <a:r>
              <a:rPr lang="en-US" dirty="0"/>
              <a:t>Win </a:t>
            </a:r>
            <a:r>
              <a:rPr lang="en-US" dirty="0" err="1"/>
              <a:t>Srv</a:t>
            </a:r>
            <a:r>
              <a:rPr lang="en-US" dirty="0"/>
              <a:t> </a:t>
            </a:r>
            <a:r>
              <a:rPr lang="en-US" dirty="0" err="1"/>
              <a:t>Ctr</a:t>
            </a:r>
            <a:r>
              <a:rPr lang="en-US" dirty="0"/>
              <a:t> = 1sec</a:t>
            </a:r>
          </a:p>
          <a:p>
            <a:r>
              <a:rPr lang="en-US" dirty="0"/>
              <a:t>Hyper-V </a:t>
            </a:r>
            <a:r>
              <a:rPr lang="en-US" dirty="0" err="1"/>
              <a:t>Ctr</a:t>
            </a:r>
            <a:r>
              <a:rPr lang="en-US" dirty="0"/>
              <a:t> – 3.3sec</a:t>
            </a:r>
          </a:p>
          <a:p>
            <a:r>
              <a:rPr lang="en-US" dirty="0"/>
              <a:t>VM = 5sec – over 1 min</a:t>
            </a:r>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717657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 Server</a:t>
            </a:r>
          </a:p>
          <a:p>
            <a:r>
              <a:rPr lang="en-US" dirty="0"/>
              <a:t>Win </a:t>
            </a:r>
            <a:r>
              <a:rPr lang="en-US" dirty="0" err="1"/>
              <a:t>Srv</a:t>
            </a:r>
            <a:r>
              <a:rPr lang="en-US" dirty="0"/>
              <a:t> </a:t>
            </a:r>
            <a:r>
              <a:rPr lang="en-US" dirty="0" err="1"/>
              <a:t>Ctr</a:t>
            </a:r>
            <a:r>
              <a:rPr lang="en-US" dirty="0"/>
              <a:t> = Under 600ms (closer to 550ms)</a:t>
            </a:r>
          </a:p>
          <a:p>
            <a:r>
              <a:rPr lang="en-US" dirty="0"/>
              <a:t>Hyper-V </a:t>
            </a:r>
            <a:r>
              <a:rPr lang="en-US" dirty="0" err="1"/>
              <a:t>Ctr</a:t>
            </a:r>
            <a:r>
              <a:rPr lang="en-US" dirty="0"/>
              <a:t> – 1.75sec (clone)</a:t>
            </a:r>
          </a:p>
          <a:p>
            <a:r>
              <a:rPr lang="en-US" dirty="0"/>
              <a:t>VM = 3 sec</a:t>
            </a:r>
          </a:p>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074761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 Core</a:t>
            </a:r>
          </a:p>
          <a:p>
            <a:r>
              <a:rPr lang="en-US" dirty="0"/>
              <a:t>Win </a:t>
            </a:r>
            <a:r>
              <a:rPr lang="en-US" dirty="0" err="1"/>
              <a:t>Srv</a:t>
            </a:r>
            <a:r>
              <a:rPr lang="en-US" dirty="0"/>
              <a:t> </a:t>
            </a:r>
            <a:r>
              <a:rPr lang="en-US" dirty="0" err="1"/>
              <a:t>Ctr</a:t>
            </a:r>
            <a:r>
              <a:rPr lang="en-US" dirty="0"/>
              <a:t> = first 150MB; additional 75MB</a:t>
            </a:r>
          </a:p>
          <a:p>
            <a:r>
              <a:rPr lang="en-US" dirty="0"/>
              <a:t>Hyper-V </a:t>
            </a:r>
            <a:r>
              <a:rPr lang="en-US" dirty="0" err="1"/>
              <a:t>Ctr</a:t>
            </a:r>
            <a:r>
              <a:rPr lang="en-US" dirty="0"/>
              <a:t> = first 555MB; additional 280MB</a:t>
            </a:r>
          </a:p>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968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a:t>
            </a:r>
          </a:p>
          <a:p>
            <a:r>
              <a:rPr lang="en-US" dirty="0"/>
              <a:t>Win </a:t>
            </a:r>
            <a:r>
              <a:rPr lang="en-US" dirty="0" err="1"/>
              <a:t>Srv</a:t>
            </a:r>
            <a:r>
              <a:rPr lang="en-US" dirty="0"/>
              <a:t> </a:t>
            </a:r>
            <a:r>
              <a:rPr lang="en-US" dirty="0" err="1"/>
              <a:t>Ctr</a:t>
            </a:r>
            <a:r>
              <a:rPr lang="en-US" dirty="0"/>
              <a:t> = first 120MB; additional 75MB</a:t>
            </a:r>
          </a:p>
          <a:p>
            <a:r>
              <a:rPr lang="en-US" dirty="0"/>
              <a:t>Hyper-V </a:t>
            </a:r>
            <a:r>
              <a:rPr lang="en-US" dirty="0" err="1"/>
              <a:t>Ctr</a:t>
            </a:r>
            <a:r>
              <a:rPr lang="en-US" dirty="0"/>
              <a:t> = first 340MB; </a:t>
            </a:r>
            <a:r>
              <a:rPr lang="en-US"/>
              <a:t>additional 150MB</a:t>
            </a:r>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857269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MIN</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571028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Shape 1478"/>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479" name="Shape 147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02293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Shape 15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09" name="Shape 150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Need more qualifiers here for the actual license and opex saving for migrating legacy Windows apps to Windows 2016</a:t>
            </a:r>
          </a:p>
          <a:p>
            <a:pPr marL="171450" marR="0" lvl="0" indent="-171450" algn="l" rtl="0">
              <a:spcBef>
                <a:spcPts val="0"/>
              </a:spcBef>
              <a:spcAft>
                <a:spcPts val="0"/>
              </a:spcAft>
              <a:buClr>
                <a:schemeClr val="dk1"/>
              </a:buClr>
              <a:buSzPct val="100000"/>
              <a:buFont typeface="Arial"/>
              <a:buChar char="-"/>
            </a:pPr>
            <a:r>
              <a:rPr lang="en" sz="1100" b="0" i="0" u="none" strike="noStrike" cap="none">
                <a:solidFill>
                  <a:schemeClr val="dk1"/>
                </a:solidFill>
                <a:latin typeface="Arial"/>
                <a:ea typeface="Arial"/>
                <a:cs typeface="Arial"/>
                <a:sym typeface="Arial"/>
              </a:rPr>
              <a:t>Getting ready for cloud</a:t>
            </a:r>
          </a:p>
          <a:p>
            <a:pPr marL="171450" marR="0" lvl="0" indent="-171450" algn="l" rtl="0">
              <a:spcBef>
                <a:spcPts val="0"/>
              </a:spcBef>
              <a:spcAft>
                <a:spcPts val="0"/>
              </a:spcAft>
              <a:buClr>
                <a:schemeClr val="dk1"/>
              </a:buClr>
              <a:buSzPct val="100000"/>
              <a:buFont typeface="Arial"/>
              <a:buChar char="-"/>
            </a:pPr>
            <a:r>
              <a:rPr lang="en" sz="1100" b="0" i="0" u="none" strike="noStrike" cap="none">
                <a:solidFill>
                  <a:schemeClr val="dk1"/>
                </a:solidFill>
                <a:latin typeface="Arial"/>
                <a:ea typeface="Arial"/>
                <a:cs typeface="Arial"/>
                <a:sym typeface="Arial"/>
              </a:rPr>
              <a:t>Deployment – how can I give an app that a customer can deploy consistency</a:t>
            </a:r>
          </a:p>
          <a:p>
            <a:pPr marL="171450" marR="0" lvl="0" indent="-171450" algn="l" rtl="0">
              <a:spcBef>
                <a:spcPts val="0"/>
              </a:spcBef>
              <a:buClr>
                <a:schemeClr val="dk1"/>
              </a:buClr>
              <a:buSzPct val="100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30553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Shape 1549"/>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550" name="Shape 15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20547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Shape 14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21" name="Shape 1421"/>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TODO: connect with Dev Tools on lifecycle all the way to Azure</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So what does a lifecycle look like?</a:t>
            </a:r>
          </a:p>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Firstly, developers build and test their applications, in containers, on their own box. This could be using a development environment like Visual Studio, or one from a 3</a:t>
            </a:r>
            <a:r>
              <a:rPr lang="en" sz="1200" b="0" i="0" u="none" strike="noStrike" cap="none" baseline="30000">
                <a:solidFill>
                  <a:schemeClr val="dk1"/>
                </a:solidFill>
                <a:latin typeface="Calibri"/>
                <a:ea typeface="Calibri"/>
                <a:cs typeface="Calibri"/>
                <a:sym typeface="Calibri"/>
              </a:rPr>
              <a:t>rd</a:t>
            </a:r>
            <a:r>
              <a:rPr lang="en" sz="1200" b="0" i="0" u="none" strike="noStrike" cap="none">
                <a:solidFill>
                  <a:schemeClr val="dk1"/>
                </a:solidFill>
                <a:latin typeface="Calibri"/>
                <a:ea typeface="Calibri"/>
                <a:cs typeface="Calibri"/>
                <a:sym typeface="Calibri"/>
              </a:rPr>
              <a:t> party. You’ll see in this case, there is a couple of different containers, perhaps representing 2 tiers of an application or workload. </a:t>
            </a:r>
          </a:p>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Once completed, these containers are pushed to central repository. This could be a Docker repository, which you’ll learn more about later.</a:t>
            </a:r>
          </a:p>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Operations automates deployment of the containers, from this central repository, to the target machines, which could be physical or virtual. They continue to monitor the containers…</a:t>
            </a:r>
          </a:p>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…and collaborate with developers to provide them with insight and monitoring metrics which help the development teams gain insight into the usage of the applications.</a:t>
            </a:r>
          </a:p>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This could be used to drive an update to a particular container, which, with the developers perform on their own boxes, iterate a version, and deploy the updated version to the central repository, which in turn, is then used to update the existing deployed containers. They could also, if they wanted, to roll it back to a previous version. Containers provides considerable flexibility in this space.</a:t>
            </a:r>
          </a:p>
        </p:txBody>
      </p:sp>
      <p:sp>
        <p:nvSpPr>
          <p:cNvPr id="1422" name="Shape 1422"/>
          <p:cNvSpPr txBox="1">
            <a:spLocks noGrp="1"/>
          </p:cNvSpPr>
          <p:nvPr>
            <p:ph type="hdr" idx="3"/>
          </p:nvPr>
        </p:nvSpPr>
        <p:spPr>
          <a:xfrm>
            <a:off x="0" y="0"/>
            <a:ext cx="2971799" cy="45878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423" name="Shape 1423"/>
          <p:cNvSpPr txBox="1">
            <a:spLocks noGrp="1"/>
          </p:cNvSpPr>
          <p:nvPr>
            <p:ph type="ftr" idx="11"/>
          </p:nvPr>
        </p:nvSpPr>
        <p:spPr>
          <a:xfrm>
            <a:off x="0" y="8685213"/>
            <a:ext cx="2971799" cy="458785"/>
          </a:xfrm>
          <a:prstGeom prst="rect">
            <a:avLst/>
          </a:prstGeom>
          <a:noFill/>
          <a:ln>
            <a:noFill/>
          </a:ln>
        </p:spPr>
        <p:txBody>
          <a:bodyPr lIns="91425" tIns="45700" rIns="91425" bIns="45700" anchor="b" anchorCtr="0">
            <a:noAutofit/>
          </a:bodyPr>
          <a:lstStyle/>
          <a:p>
            <a:pPr marL="604058" marR="0" lvl="0" indent="-7157" algn="l" rtl="0">
              <a:lnSpc>
                <a:spcPct val="100000"/>
              </a:lnSpc>
              <a:spcBef>
                <a:spcPts val="0"/>
              </a:spcBef>
              <a:spcAft>
                <a:spcPts val="0"/>
              </a:spcAft>
              <a:buClr>
                <a:srgbClr val="000000"/>
              </a:buClr>
              <a:buSzPct val="25000"/>
              <a:buFont typeface="Quattrocento Sans"/>
              <a:buNone/>
            </a:pPr>
            <a:r>
              <a:rPr lang="en" sz="400" b="0" i="0" u="none" strike="noStrike" cap="none">
                <a:solidFill>
                  <a:srgbClr val="000000"/>
                </a:solidFill>
                <a:latin typeface="Quattrocento Sans"/>
                <a:ea typeface="Quattrocento Sans"/>
                <a:cs typeface="Quattrocento Sans"/>
                <a:sym typeface="Quattrocento Sans"/>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424" name="Shape 1424"/>
          <p:cNvSpPr txBox="1">
            <a:spLocks noGrp="1"/>
          </p:cNvSpPr>
          <p:nvPr>
            <p:ph type="dt" idx="10"/>
          </p:nvPr>
        </p:nvSpPr>
        <p:spPr>
          <a:xfrm>
            <a:off x="3884612" y="0"/>
            <a:ext cx="2971799" cy="458788"/>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000000"/>
              </a:buClr>
              <a:buSzPct val="25000"/>
              <a:buFont typeface="Quattrocento Sans"/>
              <a:buNone/>
            </a:pPr>
            <a:r>
              <a:rPr lang="en" sz="1200" b="0" i="0" u="none" strike="noStrike" cap="none">
                <a:solidFill>
                  <a:srgbClr val="000000"/>
                </a:solidFill>
                <a:latin typeface="Quattrocento Sans"/>
                <a:ea typeface="Quattrocento Sans"/>
                <a:cs typeface="Quattrocento Sans"/>
                <a:sym typeface="Quattrocento Sans"/>
              </a:rPr>
              <a:t>11/13/16 10:11 PM</a:t>
            </a:r>
          </a:p>
        </p:txBody>
      </p:sp>
      <p:sp>
        <p:nvSpPr>
          <p:cNvPr id="1425" name="Shape 1425"/>
          <p:cNvSpPr txBox="1">
            <a:spLocks noGrp="1"/>
          </p:cNvSpPr>
          <p:nvPr>
            <p:ph type="sldNum" idx="12"/>
          </p:nvPr>
        </p:nvSpPr>
        <p:spPr>
          <a:xfrm>
            <a:off x="3884612" y="8685213"/>
            <a:ext cx="2971799" cy="458785"/>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Quattrocento Sans"/>
              <a:buNone/>
            </a:pPr>
            <a:fld id="{00000000-1234-1234-1234-123412341234}" type="slidenum">
              <a:rPr lang="en" sz="1200" b="0" i="0" u="none" strike="noStrike" cap="none">
                <a:solidFill>
                  <a:srgbClr val="000000"/>
                </a:solidFill>
                <a:latin typeface="Quattrocento Sans"/>
                <a:ea typeface="Quattrocento Sans"/>
                <a:cs typeface="Quattrocento Sans"/>
                <a:sym typeface="Quattrocento Sans"/>
              </a:rPr>
              <a:t>33</a:t>
            </a:fld>
            <a:endParaRPr lang="en" sz="1200" b="0" i="0" u="none" strike="noStrike" cap="none">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552294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MIN</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745693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 </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695461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would be easy to demo both </a:t>
            </a:r>
            <a:r>
              <a:rPr lang="en-US" dirty="0" err="1"/>
              <a:t>docker</a:t>
            </a:r>
            <a:r>
              <a:rPr lang="en-US" dirty="0"/>
              <a:t> run &amp; </a:t>
            </a:r>
            <a:r>
              <a:rPr lang="en-US" dirty="0" err="1"/>
              <a:t>powershell</a:t>
            </a:r>
            <a:r>
              <a:rPr lang="en-US" dirty="0"/>
              <a:t> side by side. We don’t have a lot of time to go into details but its probably worth a mention with live demo here</a:t>
            </a:r>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177519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 MIN</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061099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872056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 MIN</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922356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MIN (after this slide)</a:t>
            </a:r>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012086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994059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4200429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333131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0165077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441916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0" name="Shape 45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The Docker </a:t>
            </a:r>
            <a:r>
              <a:rPr lang="en" sz="2000" b="0" i="0" u="none" strike="noStrike" cap="none" dirty="0" err="1">
                <a:solidFill>
                  <a:schemeClr val="dk2"/>
                </a:solidFill>
                <a:latin typeface="Arial"/>
                <a:ea typeface="Arial"/>
                <a:cs typeface="Arial"/>
                <a:sym typeface="Arial"/>
              </a:rPr>
              <a:t>CaaS</a:t>
            </a:r>
            <a:r>
              <a:rPr lang="en" sz="2000" b="0" i="0" u="none" strike="noStrike" cap="none" dirty="0">
                <a:solidFill>
                  <a:schemeClr val="dk2"/>
                </a:solidFill>
                <a:latin typeface="Arial"/>
                <a:ea typeface="Arial"/>
                <a:cs typeface="Arial"/>
                <a:sym typeface="Arial"/>
              </a:rPr>
              <a:t> platform delivers these benefits for organizations and is already proven by the thousands of organizations who embarked on the Docker journey starting in 2013</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dirty="0">
                <a:solidFill>
                  <a:schemeClr val="dk2"/>
                </a:solidFill>
                <a:latin typeface="Arial"/>
                <a:ea typeface="Arial"/>
                <a:cs typeface="Arial"/>
                <a:sym typeface="Arial"/>
              </a:rPr>
              <a:t>Agility – </a:t>
            </a:r>
            <a:r>
              <a:rPr lang="en" sz="2000" b="0" i="0" u="none" strike="noStrike" cap="none" dirty="0">
                <a:solidFill>
                  <a:schemeClr val="dk2"/>
                </a:solidFill>
                <a:latin typeface="Arial"/>
                <a:ea typeface="Arial"/>
                <a:cs typeface="Arial"/>
                <a:sym typeface="Arial"/>
              </a:rPr>
              <a:t>The speed and simplicity of Docker is what originally drew developers to Docker.  They were fundamentally able to ship more software faster.  This fundamentally changed the way in which companies could innovate</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 - ING went from shipping once every 9 months to shipping over 1,500 times a year by adoption Docker and DevOps </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 - </a:t>
            </a:r>
            <a:r>
              <a:rPr lang="en" sz="2000" b="0" i="0" u="none" strike="noStrike" cap="none" dirty="0" err="1">
                <a:solidFill>
                  <a:schemeClr val="dk2"/>
                </a:solidFill>
                <a:latin typeface="Arial"/>
                <a:ea typeface="Arial"/>
                <a:cs typeface="Arial"/>
                <a:sym typeface="Arial"/>
              </a:rPr>
              <a:t>CapitalOne</a:t>
            </a:r>
            <a:r>
              <a:rPr lang="en" sz="2000" b="0" i="0" u="none" strike="noStrike" cap="none" dirty="0">
                <a:solidFill>
                  <a:schemeClr val="dk2"/>
                </a:solidFill>
                <a:latin typeface="Arial"/>
                <a:ea typeface="Arial"/>
                <a:cs typeface="Arial"/>
                <a:sym typeface="Arial"/>
              </a:rPr>
              <a:t> was able to use Docker to transform how they use data to empower their data scientists and business decisions.  </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dirty="0">
                <a:solidFill>
                  <a:schemeClr val="dk2"/>
                </a:solidFill>
                <a:latin typeface="Arial"/>
                <a:ea typeface="Arial"/>
                <a:cs typeface="Arial"/>
                <a:sym typeface="Arial"/>
              </a:rPr>
              <a:t>Portability – </a:t>
            </a:r>
            <a:r>
              <a:rPr lang="en" sz="2000" b="0" i="0" u="none" strike="noStrike" cap="none" dirty="0">
                <a:solidFill>
                  <a:schemeClr val="dk2"/>
                </a:solidFill>
                <a:latin typeface="Arial"/>
                <a:ea typeface="Arial"/>
                <a:cs typeface="Arial"/>
                <a:sym typeface="Arial"/>
              </a:rPr>
              <a:t>Just by the nature of the Docker technology, these developers realized they could easily move that containerized app from dev to test and ultimately to prod without any issue.  No more finger pointing about why the app that worked fine in dev doesn’t work in prod.  Having the app and dependencies packaged together made the container a self contained and independent unit.  And beyond that, teams realized they could also move these apps across data centers and clouds – giving them a level of freedom and leverage not possible before.  No more lock-in.  </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The combination of agility and portability led to the #1 most popular use case for Docker – Continuous Integration.  But that’s only half the value.  To realize the full value of Docker, these apps need to move to production and new requirements around manageability, security and monitoring are required to enforce SLAs.</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dirty="0">
                <a:solidFill>
                  <a:schemeClr val="dk2"/>
                </a:solidFill>
                <a:latin typeface="Arial"/>
                <a:ea typeface="Arial"/>
                <a:cs typeface="Arial"/>
                <a:sym typeface="Arial"/>
              </a:rPr>
              <a:t>Control </a:t>
            </a:r>
            <a:r>
              <a:rPr lang="en" sz="2000" b="0" i="0" u="none" strike="noStrike" cap="none" dirty="0">
                <a:solidFill>
                  <a:schemeClr val="dk2"/>
                </a:solidFill>
                <a:latin typeface="Arial"/>
                <a:ea typeface="Arial"/>
                <a:cs typeface="Arial"/>
                <a:sym typeface="Arial"/>
              </a:rPr>
              <a:t>– The Docker platform is the only solution that provides Agility AND Portability AND Control.  </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Docker standardizes your application environment, with native tooling to manage the infrastructure and applications.  And we provide you the levers so YOU can decide how much control and freedom is appropriate for YOUR business.  We don’t prescribe that for you.  Our tools help unify your heterogeneous infrastructure, languages and systems.</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p:txBody>
      </p:sp>
    </p:spTree>
    <p:extLst>
      <p:ext uri="{BB962C8B-B14F-4D97-AF65-F5344CB8AC3E}">
        <p14:creationId xmlns:p14="http://schemas.microsoft.com/office/powerpoint/2010/main" val="128036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has a build – read callouts </a:t>
            </a:r>
            <a:r>
              <a:rPr lang="en-US"/>
              <a:t>in order</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203141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still open to suggestions for slide title. </a:t>
            </a:r>
          </a:p>
          <a:p>
            <a:endParaRPr lang="en-US" dirty="0"/>
          </a:p>
          <a:p>
            <a:r>
              <a:rPr lang="en-US" dirty="0"/>
              <a:t>We shouldn’t imply that security is “missing” or go into a feature checklist so I want it to stay vague </a:t>
            </a:r>
          </a:p>
          <a:p>
            <a:endParaRPr lang="en-US" dirty="0"/>
          </a:p>
          <a:p>
            <a:r>
              <a:rPr lang="en-US" dirty="0"/>
              <a:t>“Two ecosystem players provide more granular security controls for deployment, management, vulnerability scanning, network policies, defense and auditing. Follow up with them to see demos and learn more about how they’re extending their capabilities across Windows &amp; Linux, on-premises and in the cloud.”</a:t>
            </a:r>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33708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56 MIN</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1836417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394609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Choice</a:t>
            </a:r>
            <a:r>
              <a:rPr lang="en-US" b="1" baseline="0" dirty="0"/>
              <a:t> of most popular container orchestrators: </a:t>
            </a:r>
            <a:r>
              <a:rPr lang="en-US" sz="1200" b="0" i="0" kern="1200" dirty="0">
                <a:solidFill>
                  <a:schemeClr val="tx1"/>
                </a:solidFill>
                <a:effectLst/>
                <a:latin typeface="+mn-lt"/>
                <a:ea typeface="+mn-ea"/>
                <a:cs typeface="+mn-cs"/>
              </a:rPr>
              <a:t>Azure Container Service makes it simpler for you to create, configure, and manage a cluster of virtual machines that are preconfigured to run containerized applications. It uses an optimized configuration of popular open-source scheduling and orchestration tools. This enables you to use your existing skills, or draw upon a large and growing body of community expertise, to deploy and manage container-based applications on Microsoft Azure. Choose the tools and solution that best suits your needs for Docker container orchestration and scale operations. Use the Mesos-based DC/OS, Kubernetes, or use Docker Swarm and Compose for a pure Docker experience.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Simplest way to</a:t>
            </a:r>
            <a:r>
              <a:rPr lang="en-US" sz="1200" b="1" i="0" kern="1200" baseline="0" dirty="0">
                <a:solidFill>
                  <a:schemeClr val="tx1"/>
                </a:solidFill>
                <a:effectLst/>
                <a:latin typeface="+mn-lt"/>
                <a:ea typeface="+mn-ea"/>
                <a:cs typeface="+mn-cs"/>
              </a:rPr>
              <a:t> deploy containers on Azure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Azure Container Service provides rapid deployment of popular open-source container clustering and orchestration solutions. By using Azure Container Service, you can deploy DC/OS, Kubernetes, and Docker Swarm clusters with Azure Resource Manager templates or the Azure portal. </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Few clicks to enterprise grade container solution: </a:t>
            </a:r>
            <a:r>
              <a:rPr lang="en-US" sz="1200" b="0" i="0" kern="1200" dirty="0">
                <a:solidFill>
                  <a:schemeClr val="tx1"/>
                </a:solidFill>
                <a:effectLst/>
                <a:latin typeface="+mn-lt"/>
                <a:ea typeface="+mn-ea"/>
                <a:cs typeface="+mn-cs"/>
              </a:rPr>
              <a:t>Azure Container Service optimizes the configuration of popular open source tools and technologies specifically for Azure. Work with the open source tools you know. Because we expose the standard API endpoints for our orchestration engine, you know the most popular tools will be compatible with Azure Container Service and, in most cases, will work out of the box—including visualizers, monitoring, continuous integration, command line tools, and even future tools as they become available.</a:t>
            </a:r>
            <a:endParaRPr lang="en-US" dirty="0"/>
          </a:p>
          <a:p>
            <a:endParaRPr lang="en-US" sz="1200" b="0" i="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5/2/2017 9:54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128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68 MIN</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573535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container continuous worfklows, we see containers and registries are a key concept. </a:t>
            </a:r>
          </a:p>
          <a:p>
            <a:r>
              <a:rPr lang="en-US" dirty="0"/>
              <a:t>We start with what we call the inner loop. Which is everything you do before you commit code.</a:t>
            </a:r>
          </a:p>
          <a:p>
            <a:r>
              <a:rPr lang="en-US" dirty="0"/>
              <a:t>From the beginning of your development cycle, you’re building and running your code in containers.</a:t>
            </a:r>
          </a:p>
          <a:p>
            <a:r>
              <a:rPr lang="en-US" dirty="0"/>
              <a:t>We pull base images from a container registry. Either Docker Hub, or perhaps our private corporate registry.</a:t>
            </a:r>
          </a:p>
          <a:p>
            <a:r>
              <a:rPr lang="en-US" dirty="0"/>
              <a:t>As we’re happy with our code, we commit the code to a source code repository. </a:t>
            </a:r>
          </a:p>
          <a:p>
            <a:r>
              <a:rPr lang="en-US" dirty="0"/>
              <a:t>The build system takes our code, a dockerfile that describes the build system and builds the collection of images I need for deployment</a:t>
            </a:r>
          </a:p>
          <a:p>
            <a:r>
              <a:rPr lang="en-US" dirty="0"/>
              <a:t>The images are pushed to our private registry, with the environment configurations extracted from the image.</a:t>
            </a:r>
          </a:p>
          <a:p>
            <a:r>
              <a:rPr lang="en-US" dirty="0"/>
              <a:t>When deployment happens, we pull images, add the environment information and push it out to various environments.</a:t>
            </a:r>
          </a:p>
          <a:p>
            <a:r>
              <a:rPr lang="en-US" dirty="0"/>
              <a:t>In Azure, we have many different container hosting offerings. </a:t>
            </a:r>
          </a:p>
          <a:p>
            <a:r>
              <a:rPr lang="en-US" dirty="0"/>
              <a:t>From Azure Container Service, which hosts the best of breed open source orchestrators</a:t>
            </a:r>
          </a:p>
          <a:p>
            <a:r>
              <a:rPr lang="en-US" dirty="0"/>
              <a:t>To Service Fabric, which can host guest containers</a:t>
            </a:r>
          </a:p>
          <a:p>
            <a:r>
              <a:rPr lang="en-US" dirty="0"/>
              <a:t>Or, Azure Batch, App Services for single container workloads that can scale.</a:t>
            </a:r>
          </a:p>
          <a:p>
            <a:r>
              <a:rPr lang="en-US" dirty="0"/>
              <a:t>And Azure continues to expand it’s container hosts as containers are becoming the unit of deployment. </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5/2/2017 9:50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1456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Northern Trust:</a:t>
            </a:r>
          </a:p>
          <a:p>
            <a:r>
              <a:rPr lang="en-US" dirty="0"/>
              <a:t>  - 29 day deployment times down to 7 days</a:t>
            </a:r>
          </a:p>
          <a:p>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5/2/2017 10:06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467865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MIN</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29602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685800" y="4400550"/>
            <a:ext cx="5486399" cy="36005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Helpful to reflect on history a bit.  Apps install on OS, OS installs on hardware.</a:t>
            </a:r>
          </a:p>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Need to add a second house (build) and separate plumbing, electricity </a:t>
            </a:r>
          </a:p>
          <a:p>
            <a:pPr marL="171450" marR="0" lvl="0" indent="-171450" algn="l" rtl="0">
              <a:spcBef>
                <a:spcPts val="0"/>
              </a:spcBef>
              <a:spcAft>
                <a:spcPts val="0"/>
              </a:spcAft>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Single unit, self-contained</a:t>
            </a:r>
          </a:p>
          <a:p>
            <a:pPr marL="171450" marR="0" lvl="0" indent="-171450" algn="l" rtl="0">
              <a:spcBef>
                <a:spcPts val="0"/>
              </a:spcBef>
              <a:spcAft>
                <a:spcPts val="0"/>
              </a:spcAft>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Own utilities, water heater, etc.</a:t>
            </a:r>
          </a:p>
          <a:p>
            <a:pPr marL="171450" marR="0" lvl="0" indent="-171450" algn="l" rtl="0">
              <a:spcBef>
                <a:spcPts val="0"/>
              </a:spcBef>
              <a:spcAft>
                <a:spcPts val="0"/>
              </a:spcAft>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Own front door, etc.</a:t>
            </a:r>
          </a:p>
          <a:p>
            <a:pPr marL="171450" marR="0" lvl="0" indent="-171450" algn="l" rtl="0">
              <a:spcBef>
                <a:spcPts val="0"/>
              </a:spcBef>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Want another house, build another house</a:t>
            </a:r>
          </a:p>
        </p:txBody>
      </p:sp>
      <p:sp>
        <p:nvSpPr>
          <p:cNvPr id="340" name="Shape 340"/>
          <p:cNvSpPr txBox="1">
            <a:spLocks noGrp="1"/>
          </p:cNvSpPr>
          <p:nvPr>
            <p:ph type="hdr" idx="3"/>
          </p:nvPr>
        </p:nvSpPr>
        <p:spPr>
          <a:xfrm>
            <a:off x="0" y="0"/>
            <a:ext cx="2971799" cy="458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Microsoft Build 2016</a:t>
            </a:r>
          </a:p>
        </p:txBody>
      </p:sp>
      <p:sp>
        <p:nvSpPr>
          <p:cNvPr id="341" name="Shape 341"/>
          <p:cNvSpPr txBox="1">
            <a:spLocks noGrp="1"/>
          </p:cNvSpPr>
          <p:nvPr>
            <p:ph type="ftr" idx="11"/>
          </p:nvPr>
        </p:nvSpPr>
        <p:spPr>
          <a:xfrm>
            <a:off x="0" y="8685213"/>
            <a:ext cx="2971799" cy="458699"/>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Quattrocento Sans"/>
              <a:buNone/>
            </a:pPr>
            <a:r>
              <a:rPr lang="en"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p>
        </p:txBody>
      </p:sp>
      <p:sp>
        <p:nvSpPr>
          <p:cNvPr id="342" name="Shape 342"/>
          <p:cNvSpPr txBox="1">
            <a:spLocks noGrp="1"/>
          </p:cNvSpPr>
          <p:nvPr>
            <p:ph type="dt" idx="10"/>
          </p:nvPr>
        </p:nvSpPr>
        <p:spPr>
          <a:xfrm>
            <a:off x="3884612" y="0"/>
            <a:ext cx="2971799" cy="4586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11/28/16 1:31 PM</a:t>
            </a:r>
          </a:p>
        </p:txBody>
      </p:sp>
      <p:sp>
        <p:nvSpPr>
          <p:cNvPr id="343" name="Shape 343"/>
          <p:cNvSpPr txBox="1">
            <a:spLocks noGrp="1"/>
          </p:cNvSpPr>
          <p:nvPr>
            <p:ph type="sldNum" idx="12"/>
          </p:nvPr>
        </p:nvSpPr>
        <p:spPr>
          <a:xfrm>
            <a:off x="3884612" y="8685213"/>
            <a:ext cx="2971799" cy="458699"/>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10</a:t>
            </a:fld>
            <a:endParaRPr lang="en"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09400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Shape 6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5" name="Shape 675"/>
          <p:cNvSpPr txBox="1">
            <a:spLocks noGrp="1"/>
          </p:cNvSpPr>
          <p:nvPr>
            <p:ph type="body" idx="1"/>
          </p:nvPr>
        </p:nvSpPr>
        <p:spPr>
          <a:xfrm>
            <a:off x="685800" y="4400550"/>
            <a:ext cx="5486399" cy="36005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Helpful to reflect on history a bit.  Apps install on OS, OS installs on hardware.</a:t>
            </a:r>
          </a:p>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Need to add a second house (build) and separate plumbing, electricity </a:t>
            </a:r>
          </a:p>
          <a:p>
            <a:pPr marL="171450" marR="0" lvl="0" indent="-171450" algn="l" rtl="0">
              <a:spcBef>
                <a:spcPts val="0"/>
              </a:spcBef>
              <a:spcAft>
                <a:spcPts val="0"/>
              </a:spcAft>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Single unit, self-contained</a:t>
            </a:r>
          </a:p>
          <a:p>
            <a:pPr marL="171450" marR="0" lvl="0" indent="-171450" algn="l" rtl="0">
              <a:spcBef>
                <a:spcPts val="0"/>
              </a:spcBef>
              <a:spcAft>
                <a:spcPts val="0"/>
              </a:spcAft>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Own utilities, water heater, etc.</a:t>
            </a:r>
          </a:p>
          <a:p>
            <a:pPr marL="171450" marR="0" lvl="0" indent="-171450" algn="l" rtl="0">
              <a:spcBef>
                <a:spcPts val="0"/>
              </a:spcBef>
              <a:spcAft>
                <a:spcPts val="0"/>
              </a:spcAft>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Own front door, etc.</a:t>
            </a:r>
          </a:p>
          <a:p>
            <a:pPr marL="171450" marR="0" lvl="0" indent="-171450" algn="l" rtl="0">
              <a:spcBef>
                <a:spcPts val="0"/>
              </a:spcBef>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Want another house, build another house</a:t>
            </a:r>
          </a:p>
        </p:txBody>
      </p:sp>
      <p:sp>
        <p:nvSpPr>
          <p:cNvPr id="676" name="Shape 676"/>
          <p:cNvSpPr txBox="1">
            <a:spLocks noGrp="1"/>
          </p:cNvSpPr>
          <p:nvPr>
            <p:ph type="hdr" idx="3"/>
          </p:nvPr>
        </p:nvSpPr>
        <p:spPr>
          <a:xfrm>
            <a:off x="0" y="0"/>
            <a:ext cx="2971799" cy="458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Microsoft Build 2016</a:t>
            </a:r>
          </a:p>
        </p:txBody>
      </p:sp>
      <p:sp>
        <p:nvSpPr>
          <p:cNvPr id="677" name="Shape 677"/>
          <p:cNvSpPr txBox="1">
            <a:spLocks noGrp="1"/>
          </p:cNvSpPr>
          <p:nvPr>
            <p:ph type="ftr" idx="11"/>
          </p:nvPr>
        </p:nvSpPr>
        <p:spPr>
          <a:xfrm>
            <a:off x="0" y="8685213"/>
            <a:ext cx="2971799" cy="458699"/>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Quattrocento Sans"/>
              <a:buNone/>
            </a:pPr>
            <a:r>
              <a:rPr lang="en"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p>
        </p:txBody>
      </p:sp>
      <p:sp>
        <p:nvSpPr>
          <p:cNvPr id="678" name="Shape 678"/>
          <p:cNvSpPr txBox="1">
            <a:spLocks noGrp="1"/>
          </p:cNvSpPr>
          <p:nvPr>
            <p:ph type="dt" idx="10"/>
          </p:nvPr>
        </p:nvSpPr>
        <p:spPr>
          <a:xfrm>
            <a:off x="3884612" y="0"/>
            <a:ext cx="2971799" cy="4586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11/28/16 1:31 PM</a:t>
            </a:r>
          </a:p>
        </p:txBody>
      </p:sp>
      <p:sp>
        <p:nvSpPr>
          <p:cNvPr id="679" name="Shape 679"/>
          <p:cNvSpPr txBox="1">
            <a:spLocks noGrp="1"/>
          </p:cNvSpPr>
          <p:nvPr>
            <p:ph type="sldNum" idx="12"/>
          </p:nvPr>
        </p:nvSpPr>
        <p:spPr>
          <a:xfrm>
            <a:off x="3884612" y="8685213"/>
            <a:ext cx="2971799" cy="458699"/>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11</a:t>
            </a:fld>
            <a:endParaRPr lang="en"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74451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Shape 6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5" name="Shape 675"/>
          <p:cNvSpPr txBox="1">
            <a:spLocks noGrp="1"/>
          </p:cNvSpPr>
          <p:nvPr>
            <p:ph type="body" idx="1"/>
          </p:nvPr>
        </p:nvSpPr>
        <p:spPr>
          <a:xfrm>
            <a:off x="685800" y="4400550"/>
            <a:ext cx="5486399" cy="36005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Helpful to reflect on history a bit.  Apps install on OS, OS installs on hardware.</a:t>
            </a:r>
          </a:p>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Need to add a second house (build) and separate plumbing, electricity </a:t>
            </a:r>
          </a:p>
          <a:p>
            <a:pPr marL="171450" marR="0" lvl="0" indent="-171450" algn="l" rtl="0">
              <a:spcBef>
                <a:spcPts val="0"/>
              </a:spcBef>
              <a:spcAft>
                <a:spcPts val="0"/>
              </a:spcAft>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Single unit, self-contained</a:t>
            </a:r>
          </a:p>
          <a:p>
            <a:pPr marL="171450" marR="0" lvl="0" indent="-171450" algn="l" rtl="0">
              <a:spcBef>
                <a:spcPts val="0"/>
              </a:spcBef>
              <a:spcAft>
                <a:spcPts val="0"/>
              </a:spcAft>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Own utilities, water heater, etc.</a:t>
            </a:r>
          </a:p>
          <a:p>
            <a:pPr marL="171450" marR="0" lvl="0" indent="-171450" algn="l" rtl="0">
              <a:spcBef>
                <a:spcPts val="0"/>
              </a:spcBef>
              <a:spcAft>
                <a:spcPts val="0"/>
              </a:spcAft>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Own front door, etc.</a:t>
            </a:r>
          </a:p>
          <a:p>
            <a:pPr marL="171450" marR="0" lvl="0" indent="-171450" algn="l" rtl="0">
              <a:spcBef>
                <a:spcPts val="0"/>
              </a:spcBef>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Want another house, build another house</a:t>
            </a:r>
          </a:p>
        </p:txBody>
      </p:sp>
      <p:sp>
        <p:nvSpPr>
          <p:cNvPr id="676" name="Shape 676"/>
          <p:cNvSpPr txBox="1">
            <a:spLocks noGrp="1"/>
          </p:cNvSpPr>
          <p:nvPr>
            <p:ph type="hdr" idx="3"/>
          </p:nvPr>
        </p:nvSpPr>
        <p:spPr>
          <a:xfrm>
            <a:off x="0" y="0"/>
            <a:ext cx="2971799" cy="458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Microsoft Build 2016</a:t>
            </a:r>
          </a:p>
        </p:txBody>
      </p:sp>
      <p:sp>
        <p:nvSpPr>
          <p:cNvPr id="677" name="Shape 677"/>
          <p:cNvSpPr txBox="1">
            <a:spLocks noGrp="1"/>
          </p:cNvSpPr>
          <p:nvPr>
            <p:ph type="ftr" idx="11"/>
          </p:nvPr>
        </p:nvSpPr>
        <p:spPr>
          <a:xfrm>
            <a:off x="0" y="8685213"/>
            <a:ext cx="2971799" cy="458699"/>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Quattrocento Sans"/>
              <a:buNone/>
            </a:pPr>
            <a:r>
              <a:rPr lang="en"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p>
        </p:txBody>
      </p:sp>
      <p:sp>
        <p:nvSpPr>
          <p:cNvPr id="678" name="Shape 678"/>
          <p:cNvSpPr txBox="1">
            <a:spLocks noGrp="1"/>
          </p:cNvSpPr>
          <p:nvPr>
            <p:ph type="dt" idx="10"/>
          </p:nvPr>
        </p:nvSpPr>
        <p:spPr>
          <a:xfrm>
            <a:off x="3884612" y="0"/>
            <a:ext cx="2971799" cy="4586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11/28/16 1:31 PM</a:t>
            </a:r>
          </a:p>
        </p:txBody>
      </p:sp>
      <p:sp>
        <p:nvSpPr>
          <p:cNvPr id="679" name="Shape 679"/>
          <p:cNvSpPr txBox="1">
            <a:spLocks noGrp="1"/>
          </p:cNvSpPr>
          <p:nvPr>
            <p:ph type="sldNum" idx="12"/>
          </p:nvPr>
        </p:nvSpPr>
        <p:spPr>
          <a:xfrm>
            <a:off x="3884612" y="8685213"/>
            <a:ext cx="2971799" cy="458699"/>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12</a:t>
            </a:fld>
            <a:endParaRPr lang="en"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81889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MIN</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5/2/2017 8:38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3861890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3.xml"/><Relationship Id="rId4" Type="http://schemas.openxmlformats.org/officeDocument/2006/relationships/image" Target="../media/image1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emf"/><Relationship Id="rId1" Type="http://schemas.openxmlformats.org/officeDocument/2006/relationships/slideMaster" Target="../slideMasters/slideMaster3.xml"/><Relationship Id="rId5" Type="http://schemas.openxmlformats.org/officeDocument/2006/relationships/image" Target="../media/image11.emf"/><Relationship Id="rId4" Type="http://schemas.microsoft.com/office/2007/relationships/hdphoto" Target="../media/hdphoto1.wdp"/></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emf"/><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3.xml"/><Relationship Id="rId5" Type="http://schemas.openxmlformats.org/officeDocument/2006/relationships/image" Target="../media/image11.emf"/><Relationship Id="rId4" Type="http://schemas.openxmlformats.org/officeDocument/2006/relationships/image" Target="../media/image1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3.xml"/><Relationship Id="rId5" Type="http://schemas.openxmlformats.org/officeDocument/2006/relationships/image" Target="../media/image11.emf"/><Relationship Id="rId4" Type="http://schemas.openxmlformats.org/officeDocument/2006/relationships/image" Target="../media/image1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11.emf"/><Relationship Id="rId4" Type="http://schemas.microsoft.com/office/2007/relationships/hdphoto" Target="../media/hdphoto1.wdp"/></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11.emf"/><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6792988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49"/>
            <a:ext cx="11887200" cy="2294898"/>
          </a:xfrm>
        </p:spPr>
        <p:txBody>
          <a:bodyPr>
            <a:spAutoFit/>
          </a:bodyPr>
          <a:lstStyle>
            <a:lvl1pPr marL="0" indent="0">
              <a:buClr>
                <a:schemeClr val="bg1"/>
              </a:buClr>
              <a:buFontTx/>
              <a:buNone/>
              <a:defRPr>
                <a:solidFill>
                  <a:srgbClr val="0072C6"/>
                </a:solidFill>
              </a:defRPr>
            </a:lvl1pPr>
            <a:lvl2pPr marL="583554" indent="-241033">
              <a:buClr>
                <a:schemeClr val="bg1"/>
              </a:buClr>
              <a:buFont typeface="Symbol" panose="05050102010706020507" pitchFamily="18" charset="2"/>
              <a:buChar char="-"/>
              <a:defRPr/>
            </a:lvl2pPr>
            <a:lvl3pPr marL="799216" indent="-228347">
              <a:buClr>
                <a:schemeClr val="bg1"/>
              </a:buClr>
              <a:buFont typeface="Segoe UI" panose="020B0502040204020203" pitchFamily="34" charset="0"/>
              <a:buChar char="&gt;"/>
              <a:defRPr sz="2397"/>
            </a:lvl3pPr>
            <a:lvl4pPr marL="1027562" indent="-228347">
              <a:buClr>
                <a:schemeClr val="bg1"/>
              </a:buClr>
              <a:buFont typeface="Segoe UI" panose="020B0502040204020203" pitchFamily="34" charset="0"/>
              <a:buChar char="-"/>
              <a:defRPr sz="1998"/>
            </a:lvl4pPr>
            <a:lvl5pPr marL="1255909" indent="-228347">
              <a:buClr>
                <a:schemeClr val="bg1"/>
              </a:buClr>
              <a:buFont typeface="Arial" panose="020B0604020202020204" pitchFamily="34" charset="0"/>
              <a:buChar char="•"/>
              <a:defRPr sz="199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095400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0"/>
            <a:ext cx="12436474" cy="6994523"/>
          </a:xfrm>
          <a:prstGeom prst="rect">
            <a:avLst/>
          </a:prstGeom>
          <a:solidFill>
            <a:schemeClr val="dk2"/>
          </a:solidFill>
          <a:ln>
            <a:noFill/>
          </a:ln>
        </p:spPr>
        <p:txBody>
          <a:bodyPr lIns="124325" tIns="62125" rIns="124325" bIns="62125" anchor="ctr" anchorCtr="0">
            <a:noAutofit/>
          </a:bodyPr>
          <a:lstStyle/>
          <a:p>
            <a:pPr marL="0" marR="0" lvl="0" indent="0" algn="ctr" rtl="0">
              <a:lnSpc>
                <a:spcPct val="100000"/>
              </a:lnSpc>
              <a:spcBef>
                <a:spcPts val="0"/>
              </a:spcBef>
              <a:spcAft>
                <a:spcPts val="0"/>
              </a:spcAft>
              <a:buClr>
                <a:srgbClr val="000000"/>
              </a:buClr>
              <a:buFont typeface="Arial"/>
              <a:buNone/>
            </a:pPr>
            <a:endParaRPr sz="1904" b="0" i="0" u="none" strike="noStrike" cap="none">
              <a:solidFill>
                <a:schemeClr val="lt1"/>
              </a:solidFill>
              <a:latin typeface="Arial"/>
              <a:ea typeface="Arial"/>
              <a:cs typeface="Arial"/>
              <a:sym typeface="Arial"/>
            </a:endParaRPr>
          </a:p>
        </p:txBody>
      </p:sp>
      <p:pic>
        <p:nvPicPr>
          <p:cNvPr id="22" name="Shape 22"/>
          <p:cNvPicPr preferRelativeResize="0"/>
          <p:nvPr/>
        </p:nvPicPr>
        <p:blipFill rotWithShape="1">
          <a:blip r:embed="rId2">
            <a:alphaModFix/>
          </a:blip>
          <a:srcRect b="29655"/>
          <a:stretch/>
        </p:blipFill>
        <p:spPr>
          <a:xfrm>
            <a:off x="11503739" y="6452160"/>
            <a:ext cx="592037" cy="349215"/>
          </a:xfrm>
          <a:prstGeom prst="rect">
            <a:avLst/>
          </a:prstGeom>
          <a:noFill/>
          <a:ln>
            <a:noFill/>
          </a:ln>
        </p:spPr>
      </p:pic>
      <p:sp>
        <p:nvSpPr>
          <p:cNvPr id="23" name="Shape 23"/>
          <p:cNvSpPr txBox="1">
            <a:spLocks noGrp="1"/>
          </p:cNvSpPr>
          <p:nvPr>
            <p:ph type="title"/>
          </p:nvPr>
        </p:nvSpPr>
        <p:spPr>
          <a:xfrm>
            <a:off x="274637" y="296862"/>
            <a:ext cx="11887199" cy="9144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4000"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48"/>
            </a:lvl2pPr>
            <a:lvl3pPr lvl="2" indent="0" rtl="0">
              <a:spcBef>
                <a:spcPts val="0"/>
              </a:spcBef>
              <a:buFont typeface="Arial"/>
              <a:buNone/>
              <a:defRPr sz="2448"/>
            </a:lvl3pPr>
            <a:lvl4pPr lvl="3" indent="0" rtl="0">
              <a:spcBef>
                <a:spcPts val="0"/>
              </a:spcBef>
              <a:buFont typeface="Arial"/>
              <a:buNone/>
              <a:defRPr sz="2448"/>
            </a:lvl4pPr>
            <a:lvl5pPr lvl="4" indent="0" rtl="0">
              <a:spcBef>
                <a:spcPts val="0"/>
              </a:spcBef>
              <a:buFont typeface="Arial"/>
              <a:buNone/>
              <a:defRPr sz="2448"/>
            </a:lvl5pPr>
            <a:lvl6pPr lvl="5" indent="0" rtl="0">
              <a:spcBef>
                <a:spcPts val="0"/>
              </a:spcBef>
              <a:buFont typeface="Arial"/>
              <a:buNone/>
              <a:defRPr sz="2448"/>
            </a:lvl6pPr>
            <a:lvl7pPr lvl="6" indent="0" rtl="0">
              <a:spcBef>
                <a:spcPts val="0"/>
              </a:spcBef>
              <a:buFont typeface="Arial"/>
              <a:buNone/>
              <a:defRPr sz="2448"/>
            </a:lvl7pPr>
            <a:lvl8pPr lvl="7" indent="0" rtl="0">
              <a:spcBef>
                <a:spcPts val="0"/>
              </a:spcBef>
              <a:buFont typeface="Arial"/>
              <a:buNone/>
              <a:defRPr sz="2448"/>
            </a:lvl8pPr>
            <a:lvl9pPr lvl="8" indent="0" rtl="0">
              <a:spcBef>
                <a:spcPts val="0"/>
              </a:spcBef>
              <a:buFont typeface="Arial"/>
              <a:buNone/>
              <a:defRPr sz="2448"/>
            </a:lvl9pPr>
          </a:lstStyle>
          <a:p>
            <a:endParaRPr/>
          </a:p>
        </p:txBody>
      </p:sp>
      <p:sp>
        <p:nvSpPr>
          <p:cNvPr id="24" name="Shape 24"/>
          <p:cNvSpPr txBox="1">
            <a:spLocks noGrp="1"/>
          </p:cNvSpPr>
          <p:nvPr>
            <p:ph type="body" idx="1"/>
          </p:nvPr>
        </p:nvSpPr>
        <p:spPr>
          <a:xfrm>
            <a:off x="274637" y="1390650"/>
            <a:ext cx="11887199" cy="482245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2000" b="0" i="0" u="none" strike="noStrike" cap="none">
                <a:solidFill>
                  <a:srgbClr val="FFFFFF"/>
                </a:solidFill>
                <a:latin typeface="Quattrocento Sans"/>
                <a:ea typeface="Quattrocento Sans"/>
                <a:cs typeface="Quattrocento Sans"/>
                <a:sym typeface="Quattrocento Sans"/>
              </a:defRPr>
            </a:lvl1pPr>
            <a:lvl2pPr marL="1010338" marR="0" lvl="1" indent="224609" algn="l" rtl="0">
              <a:lnSpc>
                <a:spcPct val="100000"/>
              </a:lnSpc>
              <a:spcBef>
                <a:spcPts val="0"/>
              </a:spcBef>
              <a:spcAft>
                <a:spcPts val="0"/>
              </a:spcAft>
              <a:buClr>
                <a:schemeClr val="accent5"/>
              </a:buClr>
              <a:buSzPct val="102000"/>
              <a:buFont typeface="Arial"/>
              <a:buChar char="–"/>
              <a:defRPr sz="2448" b="0" i="0" u="none" strike="noStrike" cap="none">
                <a:solidFill>
                  <a:schemeClr val="dk2"/>
                </a:solidFill>
                <a:latin typeface="Arial"/>
                <a:ea typeface="Arial"/>
                <a:cs typeface="Arial"/>
                <a:sym typeface="Arial"/>
              </a:defRPr>
            </a:lvl2pPr>
            <a:lvl3pPr marL="1554366" marR="0" lvl="2" indent="234810" algn="l" rtl="0">
              <a:lnSpc>
                <a:spcPct val="100000"/>
              </a:lnSpc>
              <a:spcBef>
                <a:spcPts val="0"/>
              </a:spcBef>
              <a:spcAft>
                <a:spcPts val="0"/>
              </a:spcAft>
              <a:buClr>
                <a:schemeClr val="accent5"/>
              </a:buClr>
              <a:buSzPct val="98909"/>
              <a:buFont typeface="Arial"/>
              <a:buChar char="•"/>
              <a:defRPr sz="2176" b="0" i="0" u="none" strike="noStrike" cap="none">
                <a:solidFill>
                  <a:schemeClr val="dk2"/>
                </a:solidFill>
                <a:latin typeface="Arial"/>
                <a:ea typeface="Arial"/>
                <a:cs typeface="Arial"/>
                <a:sym typeface="Arial"/>
              </a:defRPr>
            </a:lvl3pPr>
            <a:lvl4pPr marL="2176112" marR="0" lvl="3" indent="167292" algn="l" rtl="0">
              <a:lnSpc>
                <a:spcPct val="100000"/>
              </a:lnSpc>
              <a:spcBef>
                <a:spcPts val="0"/>
              </a:spcBef>
              <a:spcAft>
                <a:spcPts val="0"/>
              </a:spcAft>
              <a:buClr>
                <a:schemeClr val="accent5"/>
              </a:buClr>
              <a:buSzPct val="100210"/>
              <a:buFont typeface="Arial"/>
              <a:buChar char="–"/>
              <a:defRPr sz="1904" b="0" i="0" u="none" strike="noStrike" cap="none">
                <a:solidFill>
                  <a:schemeClr val="dk2"/>
                </a:solidFill>
                <a:latin typeface="Arial"/>
                <a:ea typeface="Arial"/>
                <a:cs typeface="Arial"/>
                <a:sym typeface="Arial"/>
              </a:defRPr>
            </a:lvl4pPr>
            <a:lvl5pPr marL="2797858" marR="0" lvl="4" indent="167846" algn="l" rtl="0">
              <a:lnSpc>
                <a:spcPct val="100000"/>
              </a:lnSpc>
              <a:spcBef>
                <a:spcPts val="0"/>
              </a:spcBef>
              <a:spcAft>
                <a:spcPts val="0"/>
              </a:spcAft>
              <a:buClr>
                <a:schemeClr val="accent5"/>
              </a:buClr>
              <a:buSzPct val="100210"/>
              <a:buFont typeface="Arial"/>
              <a:buChar char="»"/>
              <a:defRPr sz="1904" b="0" i="0" u="none" strike="noStrike" cap="none">
                <a:solidFill>
                  <a:schemeClr val="dk2"/>
                </a:solidFill>
                <a:latin typeface="Arial"/>
                <a:ea typeface="Arial"/>
                <a:cs typeface="Arial"/>
                <a:sym typeface="Arial"/>
              </a:defRPr>
            </a:lvl5pPr>
            <a:lvl6pPr marL="3419604" marR="0" lvl="5" indent="372615" algn="l" rtl="0">
              <a:lnSpc>
                <a:spcPct val="100000"/>
              </a:lnSpc>
              <a:spcBef>
                <a:spcPts val="0"/>
              </a:spcBef>
              <a:spcAft>
                <a:spcPts val="0"/>
              </a:spcAft>
              <a:buClr>
                <a:schemeClr val="dk1"/>
              </a:buClr>
              <a:buSzPct val="100740"/>
              <a:buFont typeface="Arial"/>
              <a:buChar char="•"/>
              <a:defRPr sz="2720" b="0" i="0" u="none" strike="noStrike" cap="none">
                <a:solidFill>
                  <a:schemeClr val="dk1"/>
                </a:solidFill>
                <a:latin typeface="Calibri"/>
                <a:ea typeface="Calibri"/>
                <a:cs typeface="Calibri"/>
                <a:sym typeface="Calibri"/>
              </a:defRPr>
            </a:lvl6pPr>
            <a:lvl7pPr marL="4041351" marR="0" lvl="6" indent="373169" algn="l" rtl="0">
              <a:lnSpc>
                <a:spcPct val="100000"/>
              </a:lnSpc>
              <a:spcBef>
                <a:spcPts val="0"/>
              </a:spcBef>
              <a:spcAft>
                <a:spcPts val="0"/>
              </a:spcAft>
              <a:buClr>
                <a:schemeClr val="dk1"/>
              </a:buClr>
              <a:buSzPct val="100740"/>
              <a:buFont typeface="Arial"/>
              <a:buChar char="•"/>
              <a:defRPr sz="2720" b="0" i="0" u="none" strike="noStrike" cap="none">
                <a:solidFill>
                  <a:schemeClr val="dk1"/>
                </a:solidFill>
                <a:latin typeface="Calibri"/>
                <a:ea typeface="Calibri"/>
                <a:cs typeface="Calibri"/>
                <a:sym typeface="Calibri"/>
              </a:defRPr>
            </a:lvl7pPr>
            <a:lvl8pPr marL="4663097" marR="0" lvl="7" indent="373722" algn="l" rtl="0">
              <a:lnSpc>
                <a:spcPct val="100000"/>
              </a:lnSpc>
              <a:spcBef>
                <a:spcPts val="0"/>
              </a:spcBef>
              <a:spcAft>
                <a:spcPts val="0"/>
              </a:spcAft>
              <a:buClr>
                <a:schemeClr val="dk1"/>
              </a:buClr>
              <a:buSzPct val="100740"/>
              <a:buFont typeface="Arial"/>
              <a:buChar char="•"/>
              <a:defRPr sz="2720" b="0" i="0" u="none" strike="noStrike" cap="none">
                <a:solidFill>
                  <a:schemeClr val="dk1"/>
                </a:solidFill>
                <a:latin typeface="Calibri"/>
                <a:ea typeface="Calibri"/>
                <a:cs typeface="Calibri"/>
                <a:sym typeface="Calibri"/>
              </a:defRPr>
            </a:lvl8pPr>
            <a:lvl9pPr marL="5284843" marR="0" lvl="8" indent="374277" algn="l" rtl="0">
              <a:lnSpc>
                <a:spcPct val="100000"/>
              </a:lnSpc>
              <a:spcBef>
                <a:spcPts val="0"/>
              </a:spcBef>
              <a:spcAft>
                <a:spcPts val="0"/>
              </a:spcAft>
              <a:buClr>
                <a:schemeClr val="dk1"/>
              </a:buClr>
              <a:buSzPct val="100740"/>
              <a:buFont typeface="Arial"/>
              <a:buChar char="•"/>
              <a:defRPr sz="2720"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a:alphaModFix/>
          </a:blip>
          <a:srcRect/>
          <a:stretch/>
        </p:blipFill>
        <p:spPr>
          <a:xfrm>
            <a:off x="10082057" y="6568281"/>
            <a:ext cx="993137" cy="211820"/>
          </a:xfrm>
          <a:prstGeom prst="rect">
            <a:avLst/>
          </a:prstGeom>
          <a:noFill/>
          <a:ln>
            <a:noFill/>
          </a:ln>
        </p:spPr>
      </p:pic>
    </p:spTree>
    <p:extLst>
      <p:ext uri="{BB962C8B-B14F-4D97-AF65-F5344CB8AC3E}">
        <p14:creationId xmlns:p14="http://schemas.microsoft.com/office/powerpoint/2010/main" val="676246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74637" y="296862"/>
            <a:ext cx="11887199" cy="9144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4000"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48"/>
            </a:lvl2pPr>
            <a:lvl3pPr lvl="2" indent="0" rtl="0">
              <a:spcBef>
                <a:spcPts val="0"/>
              </a:spcBef>
              <a:buFont typeface="Arial"/>
              <a:buNone/>
              <a:defRPr sz="2448"/>
            </a:lvl3pPr>
            <a:lvl4pPr lvl="3" indent="0" rtl="0">
              <a:spcBef>
                <a:spcPts val="0"/>
              </a:spcBef>
              <a:buFont typeface="Arial"/>
              <a:buNone/>
              <a:defRPr sz="2448"/>
            </a:lvl4pPr>
            <a:lvl5pPr lvl="4" indent="0" rtl="0">
              <a:spcBef>
                <a:spcPts val="0"/>
              </a:spcBef>
              <a:buFont typeface="Arial"/>
              <a:buNone/>
              <a:defRPr sz="2448"/>
            </a:lvl5pPr>
            <a:lvl6pPr lvl="5" indent="0" rtl="0">
              <a:spcBef>
                <a:spcPts val="0"/>
              </a:spcBef>
              <a:buFont typeface="Arial"/>
              <a:buNone/>
              <a:defRPr sz="2448"/>
            </a:lvl6pPr>
            <a:lvl7pPr lvl="6" indent="0" rtl="0">
              <a:spcBef>
                <a:spcPts val="0"/>
              </a:spcBef>
              <a:buFont typeface="Arial"/>
              <a:buNone/>
              <a:defRPr sz="2448"/>
            </a:lvl7pPr>
            <a:lvl8pPr lvl="7" indent="0" rtl="0">
              <a:spcBef>
                <a:spcPts val="0"/>
              </a:spcBef>
              <a:buFont typeface="Arial"/>
              <a:buNone/>
              <a:defRPr sz="2448"/>
            </a:lvl8pPr>
            <a:lvl9pPr lvl="8" indent="0" rtl="0">
              <a:spcBef>
                <a:spcPts val="0"/>
              </a:spcBef>
              <a:buFont typeface="Arial"/>
              <a:buNone/>
              <a:defRPr sz="2448"/>
            </a:lvl9pPr>
          </a:lstStyle>
          <a:p>
            <a:endParaRPr/>
          </a:p>
        </p:txBody>
      </p:sp>
    </p:spTree>
    <p:extLst>
      <p:ext uri="{BB962C8B-B14F-4D97-AF65-F5344CB8AC3E}">
        <p14:creationId xmlns:p14="http://schemas.microsoft.com/office/powerpoint/2010/main" val="2442035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13161369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74637" y="296862"/>
            <a:ext cx="11887199" cy="817079"/>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4000"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48"/>
            </a:lvl2pPr>
            <a:lvl3pPr lvl="2" indent="0" rtl="0">
              <a:spcBef>
                <a:spcPts val="0"/>
              </a:spcBef>
              <a:buFont typeface="Arial"/>
              <a:buNone/>
              <a:defRPr sz="2448"/>
            </a:lvl3pPr>
            <a:lvl4pPr lvl="3" indent="0" rtl="0">
              <a:spcBef>
                <a:spcPts val="0"/>
              </a:spcBef>
              <a:buFont typeface="Arial"/>
              <a:buNone/>
              <a:defRPr sz="2448"/>
            </a:lvl4pPr>
            <a:lvl5pPr lvl="4" indent="0" rtl="0">
              <a:spcBef>
                <a:spcPts val="0"/>
              </a:spcBef>
              <a:buFont typeface="Arial"/>
              <a:buNone/>
              <a:defRPr sz="2448"/>
            </a:lvl5pPr>
            <a:lvl6pPr lvl="5" indent="0" rtl="0">
              <a:spcBef>
                <a:spcPts val="0"/>
              </a:spcBef>
              <a:buFont typeface="Arial"/>
              <a:buNone/>
              <a:defRPr sz="2448"/>
            </a:lvl6pPr>
            <a:lvl7pPr lvl="6" indent="0" rtl="0">
              <a:spcBef>
                <a:spcPts val="0"/>
              </a:spcBef>
              <a:buFont typeface="Arial"/>
              <a:buNone/>
              <a:defRPr sz="2448"/>
            </a:lvl7pPr>
            <a:lvl8pPr lvl="7" indent="0" rtl="0">
              <a:spcBef>
                <a:spcPts val="0"/>
              </a:spcBef>
              <a:buFont typeface="Arial"/>
              <a:buNone/>
              <a:defRPr sz="2448"/>
            </a:lvl8pPr>
            <a:lvl9pPr lvl="8" indent="0" rtl="0">
              <a:spcBef>
                <a:spcPts val="0"/>
              </a:spcBef>
              <a:buFont typeface="Arial"/>
              <a:buNone/>
              <a:defRPr sz="2448"/>
            </a:lvl9pPr>
          </a:lstStyle>
          <a:p>
            <a:endParaRPr/>
          </a:p>
        </p:txBody>
      </p:sp>
      <p:sp>
        <p:nvSpPr>
          <p:cNvPr id="28" name="Shape 28"/>
          <p:cNvSpPr txBox="1">
            <a:spLocks noGrp="1"/>
          </p:cNvSpPr>
          <p:nvPr>
            <p:ph type="body" idx="1"/>
          </p:nvPr>
        </p:nvSpPr>
        <p:spPr>
          <a:xfrm>
            <a:off x="274637" y="1113942"/>
            <a:ext cx="11887199" cy="621736"/>
          </a:xfrm>
          <a:prstGeom prst="rect">
            <a:avLst/>
          </a:prstGeom>
          <a:noFill/>
          <a:ln>
            <a:noFill/>
          </a:ln>
        </p:spPr>
        <p:txBody>
          <a:bodyPr lIns="91425" tIns="91425" rIns="91425" bIns="91425" anchor="t" anchorCtr="0"/>
          <a:lstStyle>
            <a:lvl1pPr marL="0" marR="0" lvl="0" indent="0" algn="l" rtl="0">
              <a:lnSpc>
                <a:spcPct val="100000"/>
              </a:lnSpc>
              <a:spcBef>
                <a:spcPts val="544"/>
              </a:spcBef>
              <a:spcAft>
                <a:spcPts val="0"/>
              </a:spcAft>
              <a:buClr>
                <a:schemeClr val="accent5"/>
              </a:buClr>
              <a:buFont typeface="Arial"/>
              <a:buNone/>
              <a:defRPr sz="2400" b="0" i="0" u="none" strike="noStrike" cap="none">
                <a:solidFill>
                  <a:srgbClr val="00BCF2"/>
                </a:solidFill>
                <a:latin typeface="Quattrocento Sans"/>
                <a:ea typeface="Quattrocento Sans"/>
                <a:cs typeface="Quattrocento Sans"/>
                <a:sym typeface="Quattrocento Sans"/>
              </a:defRPr>
            </a:lvl1pPr>
            <a:lvl2pPr marL="621746" marR="0" lvl="1" indent="-12146" algn="l" rtl="0">
              <a:lnSpc>
                <a:spcPct val="100000"/>
              </a:lnSpc>
              <a:spcBef>
                <a:spcPts val="490"/>
              </a:spcBef>
              <a:spcAft>
                <a:spcPts val="0"/>
              </a:spcAft>
              <a:buClr>
                <a:schemeClr val="accent5"/>
              </a:buClr>
              <a:buFont typeface="Arial"/>
              <a:buNone/>
              <a:defRPr sz="2448" b="0" i="0" u="none" strike="noStrike" cap="none">
                <a:solidFill>
                  <a:schemeClr val="dk2"/>
                </a:solidFill>
                <a:latin typeface="Arial"/>
                <a:ea typeface="Arial"/>
                <a:cs typeface="Arial"/>
                <a:sym typeface="Arial"/>
              </a:defRPr>
            </a:lvl2pPr>
            <a:lvl3pPr marL="1243493" marR="0" lvl="2" indent="-11592" algn="l" rtl="0">
              <a:lnSpc>
                <a:spcPct val="100000"/>
              </a:lnSpc>
              <a:spcBef>
                <a:spcPts val="435"/>
              </a:spcBef>
              <a:spcAft>
                <a:spcPts val="0"/>
              </a:spcAft>
              <a:buClr>
                <a:schemeClr val="accent5"/>
              </a:buClr>
              <a:buFont typeface="Arial"/>
              <a:buNone/>
              <a:defRPr sz="2176" b="0" i="0" u="none" strike="noStrike" cap="none">
                <a:solidFill>
                  <a:schemeClr val="dk2"/>
                </a:solidFill>
                <a:latin typeface="Arial"/>
                <a:ea typeface="Arial"/>
                <a:cs typeface="Arial"/>
                <a:sym typeface="Arial"/>
              </a:defRPr>
            </a:lvl3pPr>
            <a:lvl4pPr marL="1865239" marR="0" lvl="3" indent="-11039" algn="l" rtl="0">
              <a:lnSpc>
                <a:spcPct val="100000"/>
              </a:lnSpc>
              <a:spcBef>
                <a:spcPts val="381"/>
              </a:spcBef>
              <a:spcAft>
                <a:spcPts val="0"/>
              </a:spcAft>
              <a:buClr>
                <a:schemeClr val="accent5"/>
              </a:buClr>
              <a:buFont typeface="Arial"/>
              <a:buNone/>
              <a:defRPr sz="1904" b="0" i="0" u="none" strike="noStrike" cap="none">
                <a:solidFill>
                  <a:schemeClr val="dk2"/>
                </a:solidFill>
                <a:latin typeface="Arial"/>
                <a:ea typeface="Arial"/>
                <a:cs typeface="Arial"/>
                <a:sym typeface="Arial"/>
              </a:defRPr>
            </a:lvl4pPr>
            <a:lvl5pPr marL="2486985" marR="0" lvl="4" indent="-10485" algn="l" rtl="0">
              <a:lnSpc>
                <a:spcPct val="100000"/>
              </a:lnSpc>
              <a:spcBef>
                <a:spcPts val="381"/>
              </a:spcBef>
              <a:spcAft>
                <a:spcPts val="0"/>
              </a:spcAft>
              <a:buClr>
                <a:schemeClr val="accent5"/>
              </a:buClr>
              <a:buFont typeface="Arial"/>
              <a:buNone/>
              <a:defRPr sz="1904" b="0" i="0" u="none" strike="noStrike" cap="none">
                <a:solidFill>
                  <a:schemeClr val="dk2"/>
                </a:solidFill>
                <a:latin typeface="Arial"/>
                <a:ea typeface="Arial"/>
                <a:cs typeface="Arial"/>
                <a:sym typeface="Arial"/>
              </a:defRPr>
            </a:lvl5pPr>
            <a:lvl6pPr marL="3419604" marR="0" lvl="5" indent="372615" algn="l" rtl="0">
              <a:lnSpc>
                <a:spcPct val="100000"/>
              </a:lnSpc>
              <a:spcBef>
                <a:spcPts val="544"/>
              </a:spcBef>
              <a:spcAft>
                <a:spcPts val="0"/>
              </a:spcAft>
              <a:buClr>
                <a:schemeClr val="dk1"/>
              </a:buClr>
              <a:buSzPct val="100740"/>
              <a:buFont typeface="Arial"/>
              <a:buChar char="•"/>
              <a:defRPr sz="2720" b="0" i="0" u="none" strike="noStrike" cap="none">
                <a:solidFill>
                  <a:schemeClr val="dk1"/>
                </a:solidFill>
                <a:latin typeface="Calibri"/>
                <a:ea typeface="Calibri"/>
                <a:cs typeface="Calibri"/>
                <a:sym typeface="Calibri"/>
              </a:defRPr>
            </a:lvl6pPr>
            <a:lvl7pPr marL="4041351" marR="0" lvl="6" indent="373169" algn="l" rtl="0">
              <a:lnSpc>
                <a:spcPct val="100000"/>
              </a:lnSpc>
              <a:spcBef>
                <a:spcPts val="544"/>
              </a:spcBef>
              <a:spcAft>
                <a:spcPts val="0"/>
              </a:spcAft>
              <a:buClr>
                <a:schemeClr val="dk1"/>
              </a:buClr>
              <a:buSzPct val="100740"/>
              <a:buFont typeface="Arial"/>
              <a:buChar char="•"/>
              <a:defRPr sz="2720" b="0" i="0" u="none" strike="noStrike" cap="none">
                <a:solidFill>
                  <a:schemeClr val="dk1"/>
                </a:solidFill>
                <a:latin typeface="Calibri"/>
                <a:ea typeface="Calibri"/>
                <a:cs typeface="Calibri"/>
                <a:sym typeface="Calibri"/>
              </a:defRPr>
            </a:lvl7pPr>
            <a:lvl8pPr marL="4663097" marR="0" lvl="7" indent="373722" algn="l" rtl="0">
              <a:lnSpc>
                <a:spcPct val="100000"/>
              </a:lnSpc>
              <a:spcBef>
                <a:spcPts val="544"/>
              </a:spcBef>
              <a:spcAft>
                <a:spcPts val="0"/>
              </a:spcAft>
              <a:buClr>
                <a:schemeClr val="dk1"/>
              </a:buClr>
              <a:buSzPct val="100740"/>
              <a:buFont typeface="Arial"/>
              <a:buChar char="•"/>
              <a:defRPr sz="2720" b="0" i="0" u="none" strike="noStrike" cap="none">
                <a:solidFill>
                  <a:schemeClr val="dk1"/>
                </a:solidFill>
                <a:latin typeface="Calibri"/>
                <a:ea typeface="Calibri"/>
                <a:cs typeface="Calibri"/>
                <a:sym typeface="Calibri"/>
              </a:defRPr>
            </a:lvl8pPr>
            <a:lvl9pPr marL="5284843" marR="0" lvl="8" indent="374277" algn="l" rtl="0">
              <a:lnSpc>
                <a:spcPct val="100000"/>
              </a:lnSpc>
              <a:spcBef>
                <a:spcPts val="544"/>
              </a:spcBef>
              <a:spcAft>
                <a:spcPts val="0"/>
              </a:spcAft>
              <a:buClr>
                <a:schemeClr val="dk1"/>
              </a:buClr>
              <a:buSzPct val="100740"/>
              <a:buFont typeface="Arial"/>
              <a:buChar char="•"/>
              <a:defRPr sz="272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470695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grpSp>
        <p:nvGrpSpPr>
          <p:cNvPr id="11" name="Group 10"/>
          <p:cNvGrpSpPr>
            <a:grpSpLocks noChangeAspect="1"/>
          </p:cNvGrpSpPr>
          <p:nvPr userDrawn="1"/>
        </p:nvGrpSpPr>
        <p:grpSpPr bwMode="gray">
          <a:xfrm>
            <a:off x="457518" y="479425"/>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88440" y="6131359"/>
            <a:ext cx="1371600" cy="293483"/>
          </a:xfrm>
          <a:prstGeom prst="rect">
            <a:avLst/>
          </a:prstGeom>
        </p:spPr>
      </p:pic>
      <p:pic>
        <p:nvPicPr>
          <p:cNvPr id="7" name="Picture 6"/>
          <p:cNvPicPr>
            <a:picLocks noChangeAspect="1"/>
          </p:cNvPicPr>
          <p:nvPr userDrawn="1"/>
        </p:nvPicPr>
        <p:blipFill>
          <a:blip r:embed="rId4"/>
          <a:stretch>
            <a:fillRect/>
          </a:stretch>
        </p:blipFill>
        <p:spPr>
          <a:xfrm>
            <a:off x="3283329" y="3026925"/>
            <a:ext cx="5869818" cy="940676"/>
          </a:xfrm>
          <a:prstGeom prst="rect">
            <a:avLst/>
          </a:prstGeom>
        </p:spPr>
      </p:pic>
    </p:spTree>
    <p:extLst>
      <p:ext uri="{BB962C8B-B14F-4D97-AF65-F5344CB8AC3E}">
        <p14:creationId xmlns:p14="http://schemas.microsoft.com/office/powerpoint/2010/main" val="1844263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Rectangle 7"/>
          <p:cNvSpPr/>
          <p:nvPr userDrawn="1"/>
        </p:nvSpPr>
        <p:spPr bwMode="auto">
          <a:xfrm>
            <a:off x="2"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8" y="6490977"/>
            <a:ext cx="1045829" cy="228600"/>
          </a:xfrm>
          <a:prstGeom prst="rect">
            <a:avLst/>
          </a:prstGeom>
          <a:noFill/>
          <a:ln>
            <a:noFill/>
          </a:ln>
        </p:spPr>
      </p:pic>
      <p:pic>
        <p:nvPicPr>
          <p:cNvPr id="10" name="Picture 9"/>
          <p:cNvPicPr>
            <a:picLocks noChangeAspect="1"/>
          </p:cNvPicPr>
          <p:nvPr userDrawn="1"/>
        </p:nvPicPr>
        <p:blipFill>
          <a:blip r:embed="rId5"/>
          <a:stretch>
            <a:fillRect/>
          </a:stretch>
        </p:blipFill>
        <p:spPr>
          <a:xfrm>
            <a:off x="655637" y="392901"/>
            <a:ext cx="3181771" cy="509899"/>
          </a:xfrm>
          <a:prstGeom prst="rect">
            <a:avLst/>
          </a:prstGeom>
        </p:spPr>
      </p:pic>
      <p:sp>
        <p:nvSpPr>
          <p:cNvPr id="13" name="Title 1"/>
          <p:cNvSpPr>
            <a:spLocks noGrp="1"/>
          </p:cNvSpPr>
          <p:nvPr>
            <p:ph type="title" hasCustomPrompt="1"/>
          </p:nvPr>
        </p:nvSpPr>
        <p:spPr>
          <a:xfrm>
            <a:off x="554039" y="2125678"/>
            <a:ext cx="566419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5190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Rectangle 7"/>
          <p:cNvSpPr/>
          <p:nvPr userDrawn="1"/>
        </p:nvSpPr>
        <p:spPr bwMode="auto">
          <a:xfrm>
            <a:off x="2"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8" y="6490977"/>
            <a:ext cx="1045829" cy="228600"/>
          </a:xfrm>
          <a:prstGeom prst="rect">
            <a:avLst/>
          </a:prstGeom>
          <a:noFill/>
          <a:ln>
            <a:noFill/>
          </a:ln>
        </p:spPr>
      </p:pic>
      <p:sp>
        <p:nvSpPr>
          <p:cNvPr id="13" name="Title 1"/>
          <p:cNvSpPr>
            <a:spLocks noGrp="1"/>
          </p:cNvSpPr>
          <p:nvPr>
            <p:ph type="title" hasCustomPrompt="1"/>
          </p:nvPr>
        </p:nvSpPr>
        <p:spPr>
          <a:xfrm>
            <a:off x="554039" y="2125678"/>
            <a:ext cx="566419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98228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0" name="Rectangle 9"/>
          <p:cNvSpPr/>
          <p:nvPr userDrawn="1"/>
        </p:nvSpPr>
        <p:spPr bwMode="auto">
          <a:xfrm>
            <a:off x="2" y="488"/>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8558" y="215807"/>
            <a:ext cx="1187693" cy="254682"/>
          </a:xfrm>
          <a:prstGeom prst="rect">
            <a:avLst/>
          </a:prstGeom>
        </p:spPr>
      </p:pic>
      <p:pic>
        <p:nvPicPr>
          <p:cNvPr id="12" name="Picture 11"/>
          <p:cNvPicPr>
            <a:picLocks noChangeAspect="1"/>
          </p:cNvPicPr>
          <p:nvPr userDrawn="1"/>
        </p:nvPicPr>
        <p:blipFill>
          <a:blip r:embed="rId4"/>
          <a:stretch>
            <a:fillRect/>
          </a:stretch>
        </p:blipFill>
        <p:spPr>
          <a:xfrm>
            <a:off x="9037637" y="6227611"/>
            <a:ext cx="3067892" cy="360385"/>
          </a:xfrm>
          <a:prstGeom prst="rect">
            <a:avLst/>
          </a:prstGeom>
        </p:spPr>
      </p:pic>
      <p:sp>
        <p:nvSpPr>
          <p:cNvPr id="20" name="Title 1"/>
          <p:cNvSpPr>
            <a:spLocks noGrp="1"/>
          </p:cNvSpPr>
          <p:nvPr>
            <p:ph type="title" hasCustomPrompt="1"/>
          </p:nvPr>
        </p:nvSpPr>
        <p:spPr>
          <a:xfrm>
            <a:off x="554039" y="2125678"/>
            <a:ext cx="566419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3803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3" name="Rectangle 12"/>
          <p:cNvSpPr/>
          <p:nvPr userDrawn="1"/>
        </p:nvSpPr>
        <p:spPr bwMode="auto">
          <a:xfrm>
            <a:off x="0"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8646" y="6267884"/>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7"/>
            <a:ext cx="9356808" cy="6994039"/>
          </a:xfrm>
          <a:prstGeom prst="rect">
            <a:avLst/>
          </a:prstGeom>
        </p:spPr>
      </p:pic>
      <p:pic>
        <p:nvPicPr>
          <p:cNvPr id="19" name="Picture 18"/>
          <p:cNvPicPr>
            <a:picLocks noChangeAspect="1"/>
          </p:cNvPicPr>
          <p:nvPr userDrawn="1"/>
        </p:nvPicPr>
        <p:blipFill>
          <a:blip r:embed="rId5"/>
          <a:stretch>
            <a:fillRect/>
          </a:stretch>
        </p:blipFill>
        <p:spPr>
          <a:xfrm>
            <a:off x="8980066" y="6132784"/>
            <a:ext cx="3181771" cy="509899"/>
          </a:xfrm>
          <a:prstGeom prst="rect">
            <a:avLst/>
          </a:prstGeom>
        </p:spPr>
      </p:pic>
      <p:sp>
        <p:nvSpPr>
          <p:cNvPr id="23" name="Title 1"/>
          <p:cNvSpPr>
            <a:spLocks noGrp="1"/>
          </p:cNvSpPr>
          <p:nvPr>
            <p:ph type="title" hasCustomPrompt="1"/>
          </p:nvPr>
        </p:nvSpPr>
        <p:spPr>
          <a:xfrm>
            <a:off x="554039" y="2125678"/>
            <a:ext cx="566419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89976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3" name="Rectangle 12"/>
          <p:cNvSpPr/>
          <p:nvPr userDrawn="1"/>
        </p:nvSpPr>
        <p:spPr bwMode="auto">
          <a:xfrm>
            <a:off x="0"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50836" y="6267884"/>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7"/>
            <a:ext cx="9356808" cy="6994039"/>
          </a:xfrm>
          <a:prstGeom prst="rect">
            <a:avLst/>
          </a:prstGeom>
        </p:spPr>
      </p:pic>
      <p:pic>
        <p:nvPicPr>
          <p:cNvPr id="19" name="Picture 18"/>
          <p:cNvPicPr>
            <a:picLocks noChangeAspect="1"/>
          </p:cNvPicPr>
          <p:nvPr userDrawn="1"/>
        </p:nvPicPr>
        <p:blipFill>
          <a:blip r:embed="rId5"/>
          <a:stretch>
            <a:fillRect/>
          </a:stretch>
        </p:blipFill>
        <p:spPr>
          <a:xfrm>
            <a:off x="8980066" y="525462"/>
            <a:ext cx="3181771" cy="509899"/>
          </a:xfrm>
          <a:prstGeom prst="rect">
            <a:avLst/>
          </a:prstGeom>
        </p:spPr>
      </p:pic>
      <p:sp>
        <p:nvSpPr>
          <p:cNvPr id="9" name="Title 1"/>
          <p:cNvSpPr>
            <a:spLocks noGrp="1"/>
          </p:cNvSpPr>
          <p:nvPr>
            <p:ph type="title" hasCustomPrompt="1"/>
          </p:nvPr>
        </p:nvSpPr>
        <p:spPr>
          <a:xfrm>
            <a:off x="554039" y="2125678"/>
            <a:ext cx="566419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60895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5943598" cy="917575"/>
          </a:xfrm>
        </p:spPr>
        <p:txBody>
          <a:bodyPr/>
          <a:lstStyle/>
          <a:p>
            <a:r>
              <a:rPr lang="en-US" dirty="0"/>
              <a:t>Click to edit Master title style</a:t>
            </a:r>
          </a:p>
        </p:txBody>
      </p:sp>
      <p:sp>
        <p:nvSpPr>
          <p:cNvPr id="6" name="Text Placeholder 5"/>
          <p:cNvSpPr>
            <a:spLocks noGrp="1"/>
          </p:cNvSpPr>
          <p:nvPr>
            <p:ph type="body" sz="quarter" idx="10"/>
          </p:nvPr>
        </p:nvSpPr>
        <p:spPr>
          <a:xfrm>
            <a:off x="274639" y="2072266"/>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2139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5943598" cy="917575"/>
          </a:xfrm>
        </p:spPr>
        <p:txBody>
          <a:bodyPr/>
          <a:lstStyle/>
          <a:p>
            <a:r>
              <a:rPr lang="en-US" dirty="0"/>
              <a:t>Click to edit Master title style</a:t>
            </a:r>
          </a:p>
        </p:txBody>
      </p:sp>
      <p:sp>
        <p:nvSpPr>
          <p:cNvPr id="6" name="Text Placeholder 5"/>
          <p:cNvSpPr>
            <a:spLocks noGrp="1"/>
          </p:cNvSpPr>
          <p:nvPr>
            <p:ph type="body" sz="quarter" idx="10"/>
          </p:nvPr>
        </p:nvSpPr>
        <p:spPr>
          <a:xfrm>
            <a:off x="274639" y="2081693"/>
            <a:ext cx="5943599"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2898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2080755"/>
            <a:ext cx="5943599" cy="2092881"/>
          </a:xfrm>
        </p:spPr>
        <p:txBody>
          <a:bodyPr wrap="square">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5"/>
            <a:ext cx="5943598" cy="917575"/>
          </a:xfrm>
        </p:spPr>
        <p:txBody>
          <a:bodyPr/>
          <a:lstStyle/>
          <a:p>
            <a:r>
              <a:rPr lang="en-US"/>
              <a:t>Click to edit Master title style</a:t>
            </a:r>
          </a:p>
        </p:txBody>
      </p:sp>
    </p:spTree>
    <p:extLst>
      <p:ext uri="{BB962C8B-B14F-4D97-AF65-F5344CB8AC3E}">
        <p14:creationId xmlns:p14="http://schemas.microsoft.com/office/powerpoint/2010/main" val="1561898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2080755"/>
            <a:ext cx="5943599" cy="2092881"/>
          </a:xfrm>
        </p:spPr>
        <p:txBody>
          <a:bodyPr wrap="square">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5"/>
            <a:ext cx="5943598" cy="917575"/>
          </a:xfrm>
        </p:spPr>
        <p:txBody>
          <a:bodyPr/>
          <a:lstStyle/>
          <a:p>
            <a:r>
              <a:rPr lang="en-US"/>
              <a:t>Click to edit Master title style</a:t>
            </a:r>
          </a:p>
        </p:txBody>
      </p:sp>
    </p:spTree>
    <p:extLst>
      <p:ext uri="{BB962C8B-B14F-4D97-AF65-F5344CB8AC3E}">
        <p14:creationId xmlns:p14="http://schemas.microsoft.com/office/powerpoint/2010/main" val="4172799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9785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0693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4702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6515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2977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637983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1" y="487"/>
            <a:ext cx="9356808" cy="6994039"/>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7"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1" y="3954781"/>
            <a:ext cx="9363061" cy="664797"/>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198">
                <a:solidFill>
                  <a:schemeClr val="bg1"/>
                </a:solidFill>
                <a:latin typeface="+mj-lt"/>
              </a:defRPr>
            </a:lvl1pPr>
          </a:lstStyle>
          <a:p>
            <a:r>
              <a:rPr lang="en-US" sz="5999" dirty="0">
                <a:solidFill>
                  <a:schemeClr val="bg1"/>
                </a:solidFill>
              </a:rPr>
              <a:t>Demo</a:t>
            </a:r>
          </a:p>
        </p:txBody>
      </p:sp>
    </p:spTree>
    <p:extLst>
      <p:ext uri="{BB962C8B-B14F-4D97-AF65-F5344CB8AC3E}">
        <p14:creationId xmlns:p14="http://schemas.microsoft.com/office/powerpoint/2010/main" val="3296685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1" y="487"/>
            <a:ext cx="9356808" cy="6994039"/>
          </a:xfrm>
          <a:prstGeom prst="rect">
            <a:avLst/>
          </a:prstGeom>
        </p:spPr>
      </p:pic>
      <p:sp>
        <p:nvSpPr>
          <p:cNvPr id="4" name="Rectangle 3"/>
          <p:cNvSpPr/>
          <p:nvPr userDrawn="1"/>
        </p:nvSpPr>
        <p:spPr bwMode="auto">
          <a:xfrm>
            <a:off x="0"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7" y="6498914"/>
            <a:ext cx="1045829" cy="228600"/>
          </a:xfrm>
          <a:prstGeom prst="rect">
            <a:avLst/>
          </a:prstGeom>
          <a:noFill/>
          <a:ln>
            <a:noFill/>
          </a:ln>
        </p:spPr>
      </p:pic>
      <p:pic>
        <p:nvPicPr>
          <p:cNvPr id="12" name="Picture 11"/>
          <p:cNvPicPr>
            <a:picLocks noChangeAspect="1"/>
          </p:cNvPicPr>
          <p:nvPr userDrawn="1"/>
        </p:nvPicPr>
        <p:blipFill>
          <a:blip r:embed="rId5"/>
          <a:stretch>
            <a:fillRect/>
          </a:stretch>
        </p:blipFill>
        <p:spPr>
          <a:xfrm>
            <a:off x="650006" y="392901"/>
            <a:ext cx="3181771" cy="509899"/>
          </a:xfrm>
          <a:prstGeom prst="rect">
            <a:avLst/>
          </a:prstGeom>
        </p:spPr>
      </p:pic>
      <p:sp>
        <p:nvSpPr>
          <p:cNvPr id="13" name="Text Placeholder 4"/>
          <p:cNvSpPr>
            <a:spLocks noGrp="1"/>
          </p:cNvSpPr>
          <p:nvPr>
            <p:ph type="body" sz="quarter" idx="13" hasCustomPrompt="1"/>
          </p:nvPr>
        </p:nvSpPr>
        <p:spPr>
          <a:xfrm>
            <a:off x="554991" y="3954781"/>
            <a:ext cx="9363061" cy="664797"/>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5999">
                <a:solidFill>
                  <a:schemeClr val="bg1"/>
                </a:solidFill>
                <a:latin typeface="+mj-lt"/>
              </a:defRPr>
            </a:lvl1pPr>
          </a:lstStyle>
          <a:p>
            <a:r>
              <a:rPr lang="en-US" sz="5999" dirty="0">
                <a:solidFill>
                  <a:schemeClr val="bg1"/>
                </a:solidFill>
              </a:rPr>
              <a:t>Demo</a:t>
            </a:r>
          </a:p>
        </p:txBody>
      </p:sp>
    </p:spTree>
    <p:extLst>
      <p:ext uri="{BB962C8B-B14F-4D97-AF65-F5344CB8AC3E}">
        <p14:creationId xmlns:p14="http://schemas.microsoft.com/office/powerpoint/2010/main" val="484346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1" y="487"/>
            <a:ext cx="9356808" cy="6994039"/>
          </a:xfrm>
          <a:prstGeom prst="rect">
            <a:avLst/>
          </a:prstGeom>
        </p:spPr>
      </p:pic>
      <p:sp>
        <p:nvSpPr>
          <p:cNvPr id="4" name="Rectangle 3"/>
          <p:cNvSpPr/>
          <p:nvPr userDrawn="1"/>
        </p:nvSpPr>
        <p:spPr bwMode="auto">
          <a:xfrm>
            <a:off x="0"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7" y="6498914"/>
            <a:ext cx="1045829" cy="228600"/>
          </a:xfrm>
          <a:prstGeom prst="rect">
            <a:avLst/>
          </a:prstGeom>
          <a:noFill/>
          <a:ln>
            <a:noFill/>
          </a:ln>
        </p:spPr>
      </p:pic>
      <p:pic>
        <p:nvPicPr>
          <p:cNvPr id="12" name="Picture 11"/>
          <p:cNvPicPr>
            <a:picLocks noChangeAspect="1"/>
          </p:cNvPicPr>
          <p:nvPr userDrawn="1"/>
        </p:nvPicPr>
        <p:blipFill>
          <a:blip r:embed="rId5"/>
          <a:stretch>
            <a:fillRect/>
          </a:stretch>
        </p:blipFill>
        <p:spPr>
          <a:xfrm>
            <a:off x="650006" y="392901"/>
            <a:ext cx="3181771" cy="509899"/>
          </a:xfrm>
          <a:prstGeom prst="rect">
            <a:avLst/>
          </a:prstGeom>
        </p:spPr>
      </p:pic>
      <p:sp>
        <p:nvSpPr>
          <p:cNvPr id="13" name="Text Placeholder 4"/>
          <p:cNvSpPr>
            <a:spLocks noGrp="1"/>
          </p:cNvSpPr>
          <p:nvPr>
            <p:ph type="body" sz="quarter" idx="13" hasCustomPrompt="1"/>
          </p:nvPr>
        </p:nvSpPr>
        <p:spPr>
          <a:xfrm>
            <a:off x="554991" y="3954781"/>
            <a:ext cx="9363061" cy="664797"/>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198">
                <a:solidFill>
                  <a:schemeClr val="bg1"/>
                </a:solidFill>
                <a:latin typeface="+mj-lt"/>
              </a:defRPr>
            </a:lvl1pPr>
          </a:lstStyle>
          <a:p>
            <a:r>
              <a:rPr lang="en-US" sz="5999" dirty="0">
                <a:solidFill>
                  <a:schemeClr val="bg1"/>
                </a:solidFill>
              </a:rPr>
              <a:t>Demo</a:t>
            </a:r>
          </a:p>
        </p:txBody>
      </p:sp>
    </p:spTree>
    <p:extLst>
      <p:ext uri="{BB962C8B-B14F-4D97-AF65-F5344CB8AC3E}">
        <p14:creationId xmlns:p14="http://schemas.microsoft.com/office/powerpoint/2010/main" val="1191897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1" y="487"/>
            <a:ext cx="9356808" cy="6994039"/>
          </a:xfrm>
          <a:prstGeom prst="rect">
            <a:avLst/>
          </a:prstGeom>
        </p:spPr>
      </p:pic>
      <p:sp>
        <p:nvSpPr>
          <p:cNvPr id="2" name="Title 1"/>
          <p:cNvSpPr>
            <a:spLocks noGrp="1"/>
          </p:cNvSpPr>
          <p:nvPr>
            <p:ph type="title" hasCustomPrompt="1"/>
          </p:nvPr>
        </p:nvSpPr>
        <p:spPr>
          <a:xfrm>
            <a:off x="579437" y="1209974"/>
            <a:ext cx="11125200"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78753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1" y="487"/>
            <a:ext cx="9356808" cy="6994039"/>
          </a:xfrm>
          <a:prstGeom prst="rect">
            <a:avLst/>
          </a:prstGeom>
        </p:spPr>
      </p:pic>
      <p:sp>
        <p:nvSpPr>
          <p:cNvPr id="2" name="Title 1"/>
          <p:cNvSpPr>
            <a:spLocks noGrp="1"/>
          </p:cNvSpPr>
          <p:nvPr>
            <p:ph type="title" hasCustomPrompt="1"/>
          </p:nvPr>
        </p:nvSpPr>
        <p:spPr>
          <a:xfrm>
            <a:off x="542861" y="2125663"/>
            <a:ext cx="5675377" cy="1181862"/>
          </a:xfrm>
          <a:noFill/>
        </p:spPr>
        <p:txBody>
          <a:bodyPr wrap="square"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719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1" y="2125663"/>
            <a:ext cx="5675377" cy="1181862"/>
          </a:xfrm>
          <a:noFill/>
        </p:spPr>
        <p:txBody>
          <a:bodyPr wrap="square" tIns="91440" bIns="91440" anchor="t" anchorCtr="0">
            <a:spAutoFit/>
          </a:bodyPr>
          <a:lstStyle>
            <a:lvl1pPr>
              <a:defRPr sz="7198" spc="-100" baseline="0">
                <a:solidFill>
                  <a:schemeClr val="bg1"/>
                </a:solidFill>
              </a:defRPr>
            </a:lvl1pPr>
          </a:lstStyle>
          <a:p>
            <a:r>
              <a:rPr lang="en-US" dirty="0"/>
              <a:t>Section title</a:t>
            </a:r>
          </a:p>
        </p:txBody>
      </p:sp>
    </p:spTree>
    <p:extLst>
      <p:ext uri="{BB962C8B-B14F-4D97-AF65-F5344CB8AC3E}">
        <p14:creationId xmlns:p14="http://schemas.microsoft.com/office/powerpoint/2010/main" val="2516532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8" y="1241426"/>
            <a:ext cx="5257801" cy="2012859"/>
          </a:xfrm>
        </p:spPr>
        <p:txBody>
          <a:bodyPr wrap="square">
            <a:spAutoFit/>
          </a:bodyPr>
          <a:lstStyle>
            <a:lvl1pPr>
              <a:defRPr sz="659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4"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3351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454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129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15893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83329" y="3026925"/>
            <a:ext cx="5869818" cy="940676"/>
          </a:xfrm>
          <a:prstGeom prst="rect">
            <a:avLst/>
          </a:prstGeom>
        </p:spPr>
      </p:pic>
      <p:pic>
        <p:nvPicPr>
          <p:cNvPr id="9"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88440" y="6131359"/>
            <a:ext cx="1371600" cy="293483"/>
          </a:xfrm>
          <a:prstGeom prst="rect">
            <a:avLst/>
          </a:prstGeom>
        </p:spPr>
      </p:pic>
    </p:spTree>
    <p:extLst>
      <p:ext uri="{BB962C8B-B14F-4D97-AF65-F5344CB8AC3E}">
        <p14:creationId xmlns:p14="http://schemas.microsoft.com/office/powerpoint/2010/main" val="4829679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040" y="2939755"/>
            <a:ext cx="4572396" cy="978493"/>
          </a:xfrm>
          <a:prstGeom prst="rect">
            <a:avLst/>
          </a:prstGeom>
        </p:spPr>
      </p:pic>
    </p:spTree>
    <p:extLst>
      <p:ext uri="{BB962C8B-B14F-4D97-AF65-F5344CB8AC3E}">
        <p14:creationId xmlns:p14="http://schemas.microsoft.com/office/powerpoint/2010/main" val="42042141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54496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7">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32563"/>
            <a:fld id="{6052FC3A-E1BD-E54F-9A48-71EBDEF00552}" type="slidenum">
              <a:rPr lang="en-US" smtClean="0">
                <a:solidFill>
                  <a:srgbClr val="505050"/>
                </a:solidFill>
              </a:rPr>
              <a:pPr defTabSz="932563"/>
              <a:t>‹#›</a:t>
            </a:fld>
            <a:endParaRPr lang="en-US">
              <a:solidFill>
                <a:srgbClr val="505050"/>
              </a:solidFill>
            </a:endParaRPr>
          </a:p>
        </p:txBody>
      </p:sp>
    </p:spTree>
    <p:extLst>
      <p:ext uri="{BB962C8B-B14F-4D97-AF65-F5344CB8AC3E}">
        <p14:creationId xmlns:p14="http://schemas.microsoft.com/office/powerpoint/2010/main" val="53992324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p>
        </p:txBody>
      </p:sp>
      <p:sp>
        <p:nvSpPr>
          <p:cNvPr id="3" name="Subtitle 2"/>
          <p:cNvSpPr>
            <a:spLocks noGrp="1"/>
          </p:cNvSpPr>
          <p:nvPr>
            <p:ph type="subTitle" idx="1"/>
          </p:nvPr>
        </p:nvSpPr>
        <p:spPr>
          <a:xfrm>
            <a:off x="1554560" y="3673746"/>
            <a:ext cx="9327356" cy="527358"/>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9" y="6482890"/>
            <a:ext cx="2798207" cy="372394"/>
          </a:xfrm>
          <a:prstGeom prst="rect">
            <a:avLst/>
          </a:prstGeom>
        </p:spPr>
        <p:txBody>
          <a:bodyPr/>
          <a:lstStyle/>
          <a:p>
            <a:pPr defTabSz="932563"/>
            <a:fld id="{23728261-9216-4514-9316-D4808F01CD8D}" type="datetimeFigureOut">
              <a:rPr lang="en-US" smtClean="0">
                <a:solidFill>
                  <a:srgbClr val="000000">
                    <a:tint val="75000"/>
                  </a:srgbClr>
                </a:solidFill>
              </a:rPr>
              <a:pPr defTabSz="932563"/>
              <a:t>5/2/2017</a:t>
            </a:fld>
            <a:endParaRPr lang="en-US">
              <a:solidFill>
                <a:srgbClr val="000000">
                  <a:tint val="75000"/>
                </a:srgbClr>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63"/>
            <a:endParaRPr lang="en-US">
              <a:solidFill>
                <a:srgbClr val="000000">
                  <a:tint val="75000"/>
                </a:srgbClr>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63"/>
            <a:fld id="{37DAE8AA-0EE1-4B5E-AB96-4CFEA3836990}" type="slidenum">
              <a:rPr lang="en-US" smtClean="0">
                <a:solidFill>
                  <a:srgbClr val="000000">
                    <a:tint val="75000"/>
                  </a:srgbClr>
                </a:solidFill>
              </a:rPr>
              <a:pPr defTabSz="932563"/>
              <a:t>‹#›</a:t>
            </a:fld>
            <a:endParaRPr lang="en-US">
              <a:solidFill>
                <a:srgbClr val="000000">
                  <a:tint val="75000"/>
                </a:srgbClr>
              </a:solidFill>
            </a:endParaRPr>
          </a:p>
        </p:txBody>
      </p:sp>
    </p:spTree>
    <p:extLst>
      <p:ext uri="{BB962C8B-B14F-4D97-AF65-F5344CB8AC3E}">
        <p14:creationId xmlns:p14="http://schemas.microsoft.com/office/powerpoint/2010/main" val="8641723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7">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783260" y="6482889"/>
            <a:ext cx="2798207" cy="372394"/>
          </a:xfrm>
          <a:prstGeom prst="rect">
            <a:avLst/>
          </a:prstGeom>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08769031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86853"/>
            <a:ext cx="5486399" cy="2012602"/>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453228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304" r:id="rId26"/>
    <p:sldLayoutId id="2147484305" r:id="rId27"/>
    <p:sldLayoutId id="2147484306" r:id="rId28"/>
    <p:sldLayoutId id="2147484307"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6"/>
            <a:ext cx="955641" cy="5775362"/>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Blue</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7965">
                            <a:srgbClr val="000000"/>
                          </a:gs>
                          <a:gs pos="28319">
                            <a:srgbClr val="000000"/>
                          </a:gs>
                        </a:gsLst>
                        <a:lin ang="5400000" scaled="0"/>
                      </a:gradFill>
                      <a:ea typeface="Segoe UI" pitchFamily="34" charset="0"/>
                      <a:cs typeface="Segoe UI" pitchFamily="34" charset="0"/>
                    </a:rPr>
                    <a:t>Cyan</a:t>
                  </a:r>
                </a:p>
                <a:p>
                  <a:pPr defTabSz="932293" fontAlgn="base">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92035">
                            <a:srgbClr val="505050"/>
                          </a:gs>
                          <a:gs pos="27000">
                            <a:srgbClr val="505050"/>
                          </a:gs>
                        </a:gsLst>
                        <a:lin ang="5400000" scaled="0"/>
                      </a:gradFill>
                      <a:ea typeface="Segoe UI" pitchFamily="34" charset="0"/>
                      <a:cs typeface="Segoe UI" pitchFamily="34" charset="0"/>
                    </a:rPr>
                    <a:t>Light Gray</a:t>
                  </a:r>
                </a:p>
                <a:p>
                  <a:pPr defTabSz="932293" fontAlgn="base">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Purple</a:t>
                  </a:r>
                </a:p>
                <a:p>
                  <a:pPr defTabSz="932293" fontAlgn="base">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Gray</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Gray</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solidFill>
                        <a:srgbClr val="000000"/>
                      </a:solidFill>
                      <a:ea typeface="Segoe UI" pitchFamily="34" charset="0"/>
                      <a:cs typeface="Segoe UI" pitchFamily="34" charset="0"/>
                    </a:rPr>
                    <a:t>Yellow</a:t>
                  </a:r>
                </a:p>
                <a:p>
                  <a:pPr defTabSz="932293" fontAlgn="base">
                    <a:spcBef>
                      <a:spcPct val="0"/>
                    </a:spcBef>
                    <a:spcAft>
                      <a:spcPct val="0"/>
                    </a:spcAft>
                  </a:pPr>
                  <a:r>
                    <a:rPr lang="en-US" sz="50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Orange</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Teal</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32563">
                  <a:lnSpc>
                    <a:spcPct val="90000"/>
                  </a:lnSpc>
                  <a:spcAft>
                    <a:spcPts val="600"/>
                  </a:spcAft>
                </a:pPr>
                <a:r>
                  <a:rPr lang="en-US" sz="100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defTabSz="932563">
                  <a:lnSpc>
                    <a:spcPct val="90000"/>
                  </a:lnSpc>
                  <a:spcAft>
                    <a:spcPts val="600"/>
                  </a:spcAft>
                </a:pPr>
                <a:r>
                  <a:rPr lang="en-US" sz="100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7965">
                        <a:srgbClr val="000000"/>
                      </a:gs>
                      <a:gs pos="28319">
                        <a:srgbClr val="000000"/>
                      </a:gs>
                    </a:gsLst>
                    <a:lin ang="5400000" scaled="0"/>
                  </a:gradFill>
                  <a:ea typeface="Segoe UI" pitchFamily="34" charset="0"/>
                  <a:cs typeface="Segoe UI" pitchFamily="34" charset="0"/>
                </a:rPr>
                <a:t>Cyan</a:t>
              </a:r>
            </a:p>
            <a:p>
              <a:pPr defTabSz="932293" fontAlgn="base">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2912554680"/>
      </p:ext>
    </p:extLst>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 id="2147484287" r:id="rId17"/>
    <p:sldLayoutId id="2147484288" r:id="rId18"/>
    <p:sldLayoutId id="2147484289" r:id="rId19"/>
    <p:sldLayoutId id="2147484290" r:id="rId20"/>
    <p:sldLayoutId id="2147484291" r:id="rId21"/>
    <p:sldLayoutId id="2147484292" r:id="rId22"/>
    <p:sldLayoutId id="2147484293" r:id="rId23"/>
    <p:sldLayoutId id="2147484294" r:id="rId24"/>
    <p:sldLayoutId id="2147484295" r:id="rId25"/>
    <p:sldLayoutId id="2147484296" r:id="rId26"/>
    <p:sldLayoutId id="2147484297" r:id="rId27"/>
    <p:sldLayoutId id="2147484298" r:id="rId28"/>
    <p:sldLayoutId id="2147484299" r:id="rId29"/>
    <p:sldLayoutId id="2147484300" r:id="rId30"/>
    <p:sldLayoutId id="2147484301" r:id="rId31"/>
    <p:sldLayoutId id="2147484302" r:id="rId32"/>
    <p:sldLayoutId id="2147484303" r:id="rId3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7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hemeOverride" Target="../theme/themeOverride1.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5.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docker/distribution" TargetMode="External"/><Relationship Id="rId2" Type="http://schemas.openxmlformats.org/officeDocument/2006/relationships/hyperlink" Target="https://docs.docker.com/registry" TargetMode="Externa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image" Target="../media/image46.png"/><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image" Target="../media/image61.tiff"/><Relationship Id="rId3" Type="http://schemas.openxmlformats.org/officeDocument/2006/relationships/image" Target="../media/image56.png"/><Relationship Id="rId7" Type="http://schemas.openxmlformats.org/officeDocument/2006/relationships/image" Target="../media/image60.emf"/><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59.tiff"/><Relationship Id="rId5" Type="http://schemas.openxmlformats.org/officeDocument/2006/relationships/image" Target="../media/image58.png"/><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8" Type="http://schemas.openxmlformats.org/officeDocument/2006/relationships/image" Target="../media/image71.emf"/><Relationship Id="rId13" Type="http://schemas.openxmlformats.org/officeDocument/2006/relationships/image" Target="../media/image75.emf"/><Relationship Id="rId18" Type="http://schemas.openxmlformats.org/officeDocument/2006/relationships/image" Target="../media/image80.png"/><Relationship Id="rId3" Type="http://schemas.openxmlformats.org/officeDocument/2006/relationships/image" Target="../media/image66.emf"/><Relationship Id="rId7" Type="http://schemas.openxmlformats.org/officeDocument/2006/relationships/image" Target="../media/image70.emf"/><Relationship Id="rId12" Type="http://schemas.microsoft.com/office/2007/relationships/hdphoto" Target="../media/hdphoto2.wdp"/><Relationship Id="rId17" Type="http://schemas.openxmlformats.org/officeDocument/2006/relationships/image" Target="../media/image79.png"/><Relationship Id="rId2" Type="http://schemas.openxmlformats.org/officeDocument/2006/relationships/notesSlide" Target="../notesSlides/notesSlide36.xml"/><Relationship Id="rId16" Type="http://schemas.openxmlformats.org/officeDocument/2006/relationships/image" Target="../media/image78.emf"/><Relationship Id="rId1" Type="http://schemas.openxmlformats.org/officeDocument/2006/relationships/slideLayout" Target="../slideLayouts/slideLayout11.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7.emf"/><Relationship Id="rId10" Type="http://schemas.openxmlformats.org/officeDocument/2006/relationships/image" Target="../media/image73.gif"/><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6.png"/></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hyperlink" Target="http://aka.ms/YoDocker" TargetMode="External"/><Relationship Id="rId2" Type="http://schemas.openxmlformats.org/officeDocument/2006/relationships/image" Target="../media/image86.png"/><Relationship Id="rId1" Type="http://schemas.openxmlformats.org/officeDocument/2006/relationships/slideLayout" Target="../slideLayouts/slideLayout1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hyperlink" Target="http://aka.ms/DockerToolsForVSCode"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 name="Text Placeholder 2"/>
          <p:cNvSpPr>
            <a:spLocks noGrp="1"/>
          </p:cNvSpPr>
          <p:nvPr>
            <p:ph type="body" sz="quarter" idx="14"/>
          </p:nvPr>
        </p:nvSpPr>
        <p:spPr/>
        <p:txBody>
          <a:bodyPr/>
          <a:lstStyle/>
          <a:p>
            <a:r>
              <a:rPr lang="en-US" dirty="0"/>
              <a:t>Taylor.Brown@microsoft.com </a:t>
            </a:r>
          </a:p>
          <a:p>
            <a:r>
              <a:rPr lang="en-US" sz="2400" dirty="0"/>
              <a:t>@</a:t>
            </a:r>
            <a:r>
              <a:rPr lang="en-US" sz="2400" dirty="0" err="1"/>
              <a:t>taylorb_msft</a:t>
            </a:r>
            <a:r>
              <a:rPr lang="en-US" sz="2400" dirty="0"/>
              <a:t> </a:t>
            </a:r>
          </a:p>
          <a:p>
            <a:r>
              <a:rPr lang="en-US" sz="2400" dirty="0"/>
              <a:t>Principal Lead PM</a:t>
            </a:r>
          </a:p>
          <a:p>
            <a:r>
              <a:rPr lang="en-US" sz="2400" dirty="0"/>
              <a:t>Windows Server Developer Strategy</a:t>
            </a:r>
          </a:p>
        </p:txBody>
      </p:sp>
    </p:spTree>
    <p:extLst>
      <p:ext uri="{BB962C8B-B14F-4D97-AF65-F5344CB8AC3E}">
        <p14:creationId xmlns:p14="http://schemas.microsoft.com/office/powerpoint/2010/main" val="78008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p:nvPr/>
        </p:nvSpPr>
        <p:spPr>
          <a:xfrm>
            <a:off x="0" y="0"/>
            <a:ext cx="12425455" cy="583087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346" name="Shape 346"/>
          <p:cNvGrpSpPr/>
          <p:nvPr/>
        </p:nvGrpSpPr>
        <p:grpSpPr>
          <a:xfrm>
            <a:off x="3060199" y="3130710"/>
            <a:ext cx="1747099" cy="2701626"/>
            <a:chOff x="431118" y="3130710"/>
            <a:chExt cx="1747099" cy="2701626"/>
          </a:xfrm>
        </p:grpSpPr>
        <p:grpSp>
          <p:nvGrpSpPr>
            <p:cNvPr id="347" name="Shape 347"/>
            <p:cNvGrpSpPr/>
            <p:nvPr/>
          </p:nvGrpSpPr>
          <p:grpSpPr>
            <a:xfrm>
              <a:off x="985528" y="3130710"/>
              <a:ext cx="1192690" cy="2701626"/>
              <a:chOff x="86320" y="3813969"/>
              <a:chExt cx="822781" cy="1863725"/>
            </a:xfrm>
          </p:grpSpPr>
          <p:sp>
            <p:nvSpPr>
              <p:cNvPr id="348" name="Shape 348"/>
              <p:cNvSpPr/>
              <p:nvPr/>
            </p:nvSpPr>
            <p:spPr>
              <a:xfrm>
                <a:off x="426029" y="4166144"/>
                <a:ext cx="143362" cy="1511549"/>
              </a:xfrm>
              <a:custGeom>
                <a:avLst/>
                <a:gdLst/>
                <a:ahLst/>
                <a:cxnLst/>
                <a:rect l="0" t="0" r="0" b="0"/>
                <a:pathLst>
                  <a:path w="120000" h="120000" extrusionOk="0">
                    <a:moveTo>
                      <a:pt x="57391" y="0"/>
                    </a:moveTo>
                    <a:lnTo>
                      <a:pt x="0" y="120000"/>
                    </a:lnTo>
                    <a:lnTo>
                      <a:pt x="120000" y="120000"/>
                    </a:lnTo>
                    <a:lnTo>
                      <a:pt x="57391"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49" name="Shape 349"/>
              <p:cNvSpPr/>
              <p:nvPr/>
            </p:nvSpPr>
            <p:spPr>
              <a:xfrm>
                <a:off x="86320" y="3813969"/>
                <a:ext cx="822781" cy="1511549"/>
              </a:xfrm>
              <a:custGeom>
                <a:avLst/>
                <a:gdLst/>
                <a:ahLst/>
                <a:cxnLst/>
                <a:rect l="0" t="0" r="0" b="0"/>
                <a:pathLst>
                  <a:path w="120000" h="120000" extrusionOk="0">
                    <a:moveTo>
                      <a:pt x="59545" y="0"/>
                    </a:moveTo>
                    <a:lnTo>
                      <a:pt x="0" y="120000"/>
                    </a:lnTo>
                    <a:lnTo>
                      <a:pt x="120000" y="120000"/>
                    </a:lnTo>
                    <a:lnTo>
                      <a:pt x="59545" y="0"/>
                    </a:lnTo>
                    <a:close/>
                  </a:path>
                </a:pathLst>
              </a:custGeom>
              <a:solidFill>
                <a:srgbClr val="BAD80A"/>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50" name="Shape 350"/>
              <p:cNvSpPr/>
              <p:nvPr/>
            </p:nvSpPr>
            <p:spPr>
              <a:xfrm>
                <a:off x="438495" y="4166144"/>
                <a:ext cx="109081" cy="1165607"/>
              </a:xfrm>
              <a:custGeom>
                <a:avLst/>
                <a:gdLst/>
                <a:ahLst/>
                <a:cxnLst/>
                <a:rect l="0" t="0" r="0" b="0"/>
                <a:pathLst>
                  <a:path w="120000" h="120000" extrusionOk="0">
                    <a:moveTo>
                      <a:pt x="61714" y="0"/>
                    </a:moveTo>
                    <a:lnTo>
                      <a:pt x="0" y="120000"/>
                    </a:lnTo>
                    <a:lnTo>
                      <a:pt x="120000" y="120000"/>
                    </a:lnTo>
                    <a:lnTo>
                      <a:pt x="61714"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51" name="Shape 351"/>
              <p:cNvSpPr/>
              <p:nvPr/>
            </p:nvSpPr>
            <p:spPr>
              <a:xfrm>
                <a:off x="235916" y="4985808"/>
                <a:ext cx="258678" cy="255561"/>
              </a:xfrm>
              <a:custGeom>
                <a:avLst/>
                <a:gdLst/>
                <a:ahLst/>
                <a:cxnLst/>
                <a:rect l="0" t="0" r="0" b="0"/>
                <a:pathLst>
                  <a:path w="120000" h="120000" extrusionOk="0">
                    <a:moveTo>
                      <a:pt x="0" y="0"/>
                    </a:moveTo>
                    <a:lnTo>
                      <a:pt x="101204" y="120000"/>
                    </a:lnTo>
                    <a:lnTo>
                      <a:pt x="119999" y="100975"/>
                    </a:lnTo>
                    <a:lnTo>
                      <a:pt x="0"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52" name="Shape 352"/>
              <p:cNvSpPr/>
              <p:nvPr/>
            </p:nvSpPr>
            <p:spPr>
              <a:xfrm>
                <a:off x="282665" y="4680382"/>
                <a:ext cx="224394" cy="224394"/>
              </a:xfrm>
              <a:custGeom>
                <a:avLst/>
                <a:gdLst/>
                <a:ahLst/>
                <a:cxnLst/>
                <a:rect l="0" t="0" r="0" b="0"/>
                <a:pathLst>
                  <a:path w="120000" h="120000" extrusionOk="0">
                    <a:moveTo>
                      <a:pt x="0" y="0"/>
                    </a:moveTo>
                    <a:lnTo>
                      <a:pt x="98333" y="120000"/>
                    </a:lnTo>
                    <a:lnTo>
                      <a:pt x="120000" y="98333"/>
                    </a:lnTo>
                    <a:lnTo>
                      <a:pt x="0"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53" name="Shape 353"/>
              <p:cNvSpPr/>
              <p:nvPr/>
            </p:nvSpPr>
            <p:spPr>
              <a:xfrm>
                <a:off x="338764" y="4490271"/>
                <a:ext cx="168295" cy="190113"/>
              </a:xfrm>
              <a:custGeom>
                <a:avLst/>
                <a:gdLst/>
                <a:ahLst/>
                <a:cxnLst/>
                <a:rect l="0" t="0" r="0" b="0"/>
                <a:pathLst>
                  <a:path w="120000" h="120000" extrusionOk="0">
                    <a:moveTo>
                      <a:pt x="0" y="0"/>
                    </a:moveTo>
                    <a:lnTo>
                      <a:pt x="100000" y="120000"/>
                    </a:lnTo>
                    <a:lnTo>
                      <a:pt x="120000" y="86557"/>
                    </a:lnTo>
                    <a:lnTo>
                      <a:pt x="0"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54" name="Shape 354"/>
              <p:cNvSpPr/>
              <p:nvPr/>
            </p:nvSpPr>
            <p:spPr>
              <a:xfrm>
                <a:off x="494595" y="4889194"/>
                <a:ext cx="258678" cy="258678"/>
              </a:xfrm>
              <a:custGeom>
                <a:avLst/>
                <a:gdLst/>
                <a:ahLst/>
                <a:cxnLst/>
                <a:rect l="0" t="0" r="0" b="0"/>
                <a:pathLst>
                  <a:path w="120000" h="120000" extrusionOk="0">
                    <a:moveTo>
                      <a:pt x="119999" y="0"/>
                    </a:moveTo>
                    <a:lnTo>
                      <a:pt x="18795" y="119999"/>
                    </a:lnTo>
                    <a:lnTo>
                      <a:pt x="0" y="101204"/>
                    </a:lnTo>
                    <a:lnTo>
                      <a:pt x="119999"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55" name="Shape 355"/>
              <p:cNvSpPr/>
              <p:nvPr/>
            </p:nvSpPr>
            <p:spPr>
              <a:xfrm>
                <a:off x="479010" y="4733366"/>
                <a:ext cx="224394" cy="230627"/>
              </a:xfrm>
              <a:custGeom>
                <a:avLst/>
                <a:gdLst/>
                <a:ahLst/>
                <a:cxnLst/>
                <a:rect l="0" t="0" r="0" b="0"/>
                <a:pathLst>
                  <a:path w="120000" h="120000" extrusionOk="0">
                    <a:moveTo>
                      <a:pt x="120000" y="0"/>
                    </a:moveTo>
                    <a:lnTo>
                      <a:pt x="23333" y="120000"/>
                    </a:lnTo>
                    <a:lnTo>
                      <a:pt x="0" y="95675"/>
                    </a:lnTo>
                    <a:lnTo>
                      <a:pt x="120000"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56" name="Shape 356"/>
              <p:cNvSpPr/>
              <p:nvPr/>
            </p:nvSpPr>
            <p:spPr>
              <a:xfrm>
                <a:off x="494595" y="4409239"/>
                <a:ext cx="102849" cy="137130"/>
              </a:xfrm>
              <a:custGeom>
                <a:avLst/>
                <a:gdLst/>
                <a:ahLst/>
                <a:cxnLst/>
                <a:rect l="0" t="0" r="0" b="0"/>
                <a:pathLst>
                  <a:path w="120000" h="120000" extrusionOk="0">
                    <a:moveTo>
                      <a:pt x="120000" y="0"/>
                    </a:moveTo>
                    <a:lnTo>
                      <a:pt x="14545" y="120000"/>
                    </a:lnTo>
                    <a:lnTo>
                      <a:pt x="0" y="70909"/>
                    </a:lnTo>
                    <a:lnTo>
                      <a:pt x="120000"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grpSp>
        <p:sp>
          <p:nvSpPr>
            <p:cNvPr id="357" name="Shape 357"/>
            <p:cNvSpPr/>
            <p:nvPr/>
          </p:nvSpPr>
          <p:spPr>
            <a:xfrm>
              <a:off x="431118" y="4077748"/>
              <a:ext cx="959939" cy="1754587"/>
            </a:xfrm>
            <a:custGeom>
              <a:avLst/>
              <a:gdLst/>
              <a:ahLst/>
              <a:cxnLst/>
              <a:rect l="0" t="0" r="0" b="0"/>
              <a:pathLst>
                <a:path w="120000" h="120000" extrusionOk="0">
                  <a:moveTo>
                    <a:pt x="58807" y="0"/>
                  </a:moveTo>
                  <a:lnTo>
                    <a:pt x="0" y="120000"/>
                  </a:lnTo>
                  <a:lnTo>
                    <a:pt x="120000" y="120000"/>
                  </a:lnTo>
                  <a:lnTo>
                    <a:pt x="58807" y="0"/>
                  </a:lnTo>
                  <a:close/>
                </a:path>
              </a:pathLst>
            </a:custGeom>
            <a:solidFill>
              <a:srgbClr val="00702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grpSp>
      <p:grpSp>
        <p:nvGrpSpPr>
          <p:cNvPr id="358" name="Shape 358"/>
          <p:cNvGrpSpPr/>
          <p:nvPr/>
        </p:nvGrpSpPr>
        <p:grpSpPr>
          <a:xfrm>
            <a:off x="5755716" y="3384896"/>
            <a:ext cx="6669739" cy="2447440"/>
            <a:chOff x="5755716" y="3384896"/>
            <a:chExt cx="6669739" cy="2447440"/>
          </a:xfrm>
        </p:grpSpPr>
        <p:grpSp>
          <p:nvGrpSpPr>
            <p:cNvPr id="359" name="Shape 359"/>
            <p:cNvGrpSpPr/>
            <p:nvPr/>
          </p:nvGrpSpPr>
          <p:grpSpPr>
            <a:xfrm>
              <a:off x="5772729" y="3384896"/>
              <a:ext cx="1203179" cy="2447439"/>
              <a:chOff x="4286250" y="4049712"/>
              <a:chExt cx="325438" cy="661987"/>
            </a:xfrm>
          </p:grpSpPr>
          <p:sp>
            <p:nvSpPr>
              <p:cNvPr id="360" name="Shape 360"/>
              <p:cNvSpPr/>
              <p:nvPr/>
            </p:nvSpPr>
            <p:spPr>
              <a:xfrm>
                <a:off x="4418012" y="4087812"/>
                <a:ext cx="61913" cy="623887"/>
              </a:xfrm>
              <a:custGeom>
                <a:avLst/>
                <a:gdLst/>
                <a:ahLst/>
                <a:cxnLst/>
                <a:rect l="0" t="0" r="0" b="0"/>
                <a:pathLst>
                  <a:path w="120000" h="120000" extrusionOk="0">
                    <a:moveTo>
                      <a:pt x="0" y="120000"/>
                    </a:moveTo>
                    <a:lnTo>
                      <a:pt x="58461" y="0"/>
                    </a:lnTo>
                    <a:lnTo>
                      <a:pt x="120000" y="120000"/>
                    </a:lnTo>
                    <a:lnTo>
                      <a:pt x="0" y="12000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61" name="Shape 361"/>
              <p:cNvSpPr/>
              <p:nvPr/>
            </p:nvSpPr>
            <p:spPr>
              <a:xfrm>
                <a:off x="4418012" y="4087812"/>
                <a:ext cx="61913" cy="623887"/>
              </a:xfrm>
              <a:custGeom>
                <a:avLst/>
                <a:gdLst/>
                <a:ahLst/>
                <a:cxnLst/>
                <a:rect l="0" t="0" r="0" b="0"/>
                <a:pathLst>
                  <a:path w="120000" h="120000" extrusionOk="0">
                    <a:moveTo>
                      <a:pt x="0" y="120000"/>
                    </a:moveTo>
                    <a:lnTo>
                      <a:pt x="58461" y="0"/>
                    </a:lnTo>
                    <a:lnTo>
                      <a:pt x="120000" y="120000"/>
                    </a:lnTo>
                    <a:lnTo>
                      <a:pt x="0" y="12000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62" name="Shape 362"/>
              <p:cNvSpPr/>
              <p:nvPr/>
            </p:nvSpPr>
            <p:spPr>
              <a:xfrm>
                <a:off x="4333875" y="4432300"/>
                <a:ext cx="114300" cy="131763"/>
              </a:xfrm>
              <a:custGeom>
                <a:avLst/>
                <a:gdLst/>
                <a:ahLst/>
                <a:cxnLst/>
                <a:rect l="0" t="0" r="0" b="0"/>
                <a:pathLst>
                  <a:path w="120000" h="120000" extrusionOk="0">
                    <a:moveTo>
                      <a:pt x="120000" y="119999"/>
                    </a:moveTo>
                    <a:lnTo>
                      <a:pt x="0" y="0"/>
                    </a:lnTo>
                    <a:lnTo>
                      <a:pt x="120000" y="88192"/>
                    </a:lnTo>
                    <a:lnTo>
                      <a:pt x="120000" y="119999"/>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63" name="Shape 363"/>
              <p:cNvSpPr/>
              <p:nvPr/>
            </p:nvSpPr>
            <p:spPr>
              <a:xfrm>
                <a:off x="4333875" y="4432300"/>
                <a:ext cx="114300" cy="131763"/>
              </a:xfrm>
              <a:custGeom>
                <a:avLst/>
                <a:gdLst/>
                <a:ahLst/>
                <a:cxnLst/>
                <a:rect l="0" t="0" r="0" b="0"/>
                <a:pathLst>
                  <a:path w="120000" h="120000" extrusionOk="0">
                    <a:moveTo>
                      <a:pt x="120000" y="119999"/>
                    </a:moveTo>
                    <a:lnTo>
                      <a:pt x="0" y="0"/>
                    </a:lnTo>
                    <a:lnTo>
                      <a:pt x="120000" y="88192"/>
                    </a:lnTo>
                    <a:lnTo>
                      <a:pt x="120000" y="119999"/>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64" name="Shape 364"/>
              <p:cNvSpPr/>
              <p:nvPr/>
            </p:nvSpPr>
            <p:spPr>
              <a:xfrm>
                <a:off x="4359275" y="4325937"/>
                <a:ext cx="93663" cy="106362"/>
              </a:xfrm>
              <a:custGeom>
                <a:avLst/>
                <a:gdLst/>
                <a:ahLst/>
                <a:cxnLst/>
                <a:rect l="0" t="0" r="0" b="0"/>
                <a:pathLst>
                  <a:path w="120000" h="120000" extrusionOk="0">
                    <a:moveTo>
                      <a:pt x="113898" y="120000"/>
                    </a:moveTo>
                    <a:lnTo>
                      <a:pt x="0" y="0"/>
                    </a:lnTo>
                    <a:lnTo>
                      <a:pt x="120000" y="80597"/>
                    </a:lnTo>
                    <a:lnTo>
                      <a:pt x="113898" y="12000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65" name="Shape 365"/>
              <p:cNvSpPr/>
              <p:nvPr/>
            </p:nvSpPr>
            <p:spPr>
              <a:xfrm>
                <a:off x="4359275" y="4325937"/>
                <a:ext cx="93663" cy="106362"/>
              </a:xfrm>
              <a:custGeom>
                <a:avLst/>
                <a:gdLst/>
                <a:ahLst/>
                <a:cxnLst/>
                <a:rect l="0" t="0" r="0" b="0"/>
                <a:pathLst>
                  <a:path w="120000" h="120000" extrusionOk="0">
                    <a:moveTo>
                      <a:pt x="113898" y="120000"/>
                    </a:moveTo>
                    <a:lnTo>
                      <a:pt x="0" y="0"/>
                    </a:lnTo>
                    <a:lnTo>
                      <a:pt x="120000" y="80597"/>
                    </a:lnTo>
                    <a:lnTo>
                      <a:pt x="113898" y="12000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66" name="Shape 366"/>
              <p:cNvSpPr/>
              <p:nvPr/>
            </p:nvSpPr>
            <p:spPr>
              <a:xfrm>
                <a:off x="4389437" y="4256087"/>
                <a:ext cx="66674" cy="76199"/>
              </a:xfrm>
              <a:custGeom>
                <a:avLst/>
                <a:gdLst/>
                <a:ahLst/>
                <a:cxnLst/>
                <a:rect l="0" t="0" r="0" b="0"/>
                <a:pathLst>
                  <a:path w="120000" h="120000" extrusionOk="0">
                    <a:moveTo>
                      <a:pt x="105714" y="120000"/>
                    </a:moveTo>
                    <a:lnTo>
                      <a:pt x="0" y="0"/>
                    </a:lnTo>
                    <a:lnTo>
                      <a:pt x="120000" y="77500"/>
                    </a:lnTo>
                    <a:lnTo>
                      <a:pt x="105714" y="12000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67" name="Shape 367"/>
              <p:cNvSpPr/>
              <p:nvPr/>
            </p:nvSpPr>
            <p:spPr>
              <a:xfrm>
                <a:off x="4389437" y="4256087"/>
                <a:ext cx="66674" cy="76199"/>
              </a:xfrm>
              <a:custGeom>
                <a:avLst/>
                <a:gdLst/>
                <a:ahLst/>
                <a:cxnLst/>
                <a:rect l="0" t="0" r="0" b="0"/>
                <a:pathLst>
                  <a:path w="120000" h="120000" extrusionOk="0">
                    <a:moveTo>
                      <a:pt x="105714" y="120000"/>
                    </a:moveTo>
                    <a:lnTo>
                      <a:pt x="0" y="0"/>
                    </a:lnTo>
                    <a:lnTo>
                      <a:pt x="120000" y="77500"/>
                    </a:lnTo>
                    <a:lnTo>
                      <a:pt x="105714" y="12000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68" name="Shape 368"/>
              <p:cNvSpPr/>
              <p:nvPr/>
            </p:nvSpPr>
            <p:spPr>
              <a:xfrm>
                <a:off x="4456112" y="4391025"/>
                <a:ext cx="117474" cy="131763"/>
              </a:xfrm>
              <a:custGeom>
                <a:avLst/>
                <a:gdLst/>
                <a:ahLst/>
                <a:cxnLst/>
                <a:rect l="0" t="0" r="0" b="0"/>
                <a:pathLst>
                  <a:path w="120000" h="120000" extrusionOk="0">
                    <a:moveTo>
                      <a:pt x="0" y="119999"/>
                    </a:moveTo>
                    <a:lnTo>
                      <a:pt x="120000" y="0"/>
                    </a:lnTo>
                    <a:lnTo>
                      <a:pt x="0" y="88192"/>
                    </a:lnTo>
                    <a:lnTo>
                      <a:pt x="0" y="119999"/>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69" name="Shape 369"/>
              <p:cNvSpPr/>
              <p:nvPr/>
            </p:nvSpPr>
            <p:spPr>
              <a:xfrm>
                <a:off x="4456112" y="4391025"/>
                <a:ext cx="117474" cy="131763"/>
              </a:xfrm>
              <a:custGeom>
                <a:avLst/>
                <a:gdLst/>
                <a:ahLst/>
                <a:cxnLst/>
                <a:rect l="0" t="0" r="0" b="0"/>
                <a:pathLst>
                  <a:path w="120000" h="120000" extrusionOk="0">
                    <a:moveTo>
                      <a:pt x="0" y="119999"/>
                    </a:moveTo>
                    <a:lnTo>
                      <a:pt x="120000" y="0"/>
                    </a:lnTo>
                    <a:lnTo>
                      <a:pt x="0" y="88192"/>
                    </a:lnTo>
                    <a:lnTo>
                      <a:pt x="0" y="119999"/>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70" name="Shape 370"/>
              <p:cNvSpPr/>
              <p:nvPr/>
            </p:nvSpPr>
            <p:spPr>
              <a:xfrm>
                <a:off x="4452937" y="4291012"/>
                <a:ext cx="96838" cy="103188"/>
              </a:xfrm>
              <a:custGeom>
                <a:avLst/>
                <a:gdLst/>
                <a:ahLst/>
                <a:cxnLst/>
                <a:rect l="0" t="0" r="0" b="0"/>
                <a:pathLst>
                  <a:path w="120000" h="120000" extrusionOk="0">
                    <a:moveTo>
                      <a:pt x="3934" y="120000"/>
                    </a:moveTo>
                    <a:lnTo>
                      <a:pt x="120000" y="0"/>
                    </a:lnTo>
                    <a:lnTo>
                      <a:pt x="0" y="84923"/>
                    </a:lnTo>
                    <a:lnTo>
                      <a:pt x="3934" y="12000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71" name="Shape 371"/>
              <p:cNvSpPr/>
              <p:nvPr/>
            </p:nvSpPr>
            <p:spPr>
              <a:xfrm>
                <a:off x="4452937" y="4291012"/>
                <a:ext cx="96838" cy="103188"/>
              </a:xfrm>
              <a:custGeom>
                <a:avLst/>
                <a:gdLst/>
                <a:ahLst/>
                <a:cxnLst/>
                <a:rect l="0" t="0" r="0" b="0"/>
                <a:pathLst>
                  <a:path w="120000" h="120000" extrusionOk="0">
                    <a:moveTo>
                      <a:pt x="3934" y="120000"/>
                    </a:moveTo>
                    <a:lnTo>
                      <a:pt x="120000" y="0"/>
                    </a:lnTo>
                    <a:lnTo>
                      <a:pt x="0" y="84923"/>
                    </a:lnTo>
                    <a:lnTo>
                      <a:pt x="3934" y="12000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72" name="Shape 372"/>
              <p:cNvSpPr/>
              <p:nvPr/>
            </p:nvSpPr>
            <p:spPr>
              <a:xfrm>
                <a:off x="4445000" y="4217987"/>
                <a:ext cx="49212" cy="52388"/>
              </a:xfrm>
              <a:custGeom>
                <a:avLst/>
                <a:gdLst/>
                <a:ahLst/>
                <a:cxnLst/>
                <a:rect l="0" t="0" r="0" b="0"/>
                <a:pathLst>
                  <a:path w="120000" h="120000" extrusionOk="0">
                    <a:moveTo>
                      <a:pt x="27096" y="120000"/>
                    </a:moveTo>
                    <a:lnTo>
                      <a:pt x="120000" y="0"/>
                    </a:lnTo>
                    <a:lnTo>
                      <a:pt x="0" y="65454"/>
                    </a:lnTo>
                    <a:lnTo>
                      <a:pt x="27096" y="12000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73" name="Shape 373"/>
              <p:cNvSpPr/>
              <p:nvPr/>
            </p:nvSpPr>
            <p:spPr>
              <a:xfrm>
                <a:off x="4445000" y="4217987"/>
                <a:ext cx="49212" cy="52388"/>
              </a:xfrm>
              <a:custGeom>
                <a:avLst/>
                <a:gdLst/>
                <a:ahLst/>
                <a:cxnLst/>
                <a:rect l="0" t="0" r="0" b="0"/>
                <a:pathLst>
                  <a:path w="120000" h="120000" extrusionOk="0">
                    <a:moveTo>
                      <a:pt x="27096" y="120000"/>
                    </a:moveTo>
                    <a:lnTo>
                      <a:pt x="120000" y="0"/>
                    </a:lnTo>
                    <a:lnTo>
                      <a:pt x="0" y="65454"/>
                    </a:lnTo>
                    <a:lnTo>
                      <a:pt x="27096" y="12000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74" name="Shape 374"/>
              <p:cNvSpPr/>
              <p:nvPr/>
            </p:nvSpPr>
            <p:spPr>
              <a:xfrm>
                <a:off x="4286250" y="4049712"/>
                <a:ext cx="325438" cy="531812"/>
              </a:xfrm>
              <a:custGeom>
                <a:avLst/>
                <a:gdLst/>
                <a:ahLst/>
                <a:cxnLst/>
                <a:rect l="0" t="0" r="0" b="0"/>
                <a:pathLst>
                  <a:path w="120000" h="120000" extrusionOk="0">
                    <a:moveTo>
                      <a:pt x="60000" y="0"/>
                    </a:moveTo>
                    <a:cubicBezTo>
                      <a:pt x="60000" y="0"/>
                      <a:pt x="0" y="54545"/>
                      <a:pt x="0" y="83376"/>
                    </a:cubicBezTo>
                    <a:cubicBezTo>
                      <a:pt x="0" y="102077"/>
                      <a:pt x="22978" y="116883"/>
                      <a:pt x="51063" y="120000"/>
                    </a:cubicBezTo>
                    <a:cubicBezTo>
                      <a:pt x="52340" y="110649"/>
                      <a:pt x="52340" y="110649"/>
                      <a:pt x="52340" y="110649"/>
                    </a:cubicBezTo>
                    <a:cubicBezTo>
                      <a:pt x="17872" y="86493"/>
                      <a:pt x="17872" y="86493"/>
                      <a:pt x="17872" y="86493"/>
                    </a:cubicBezTo>
                    <a:cubicBezTo>
                      <a:pt x="52340" y="104415"/>
                      <a:pt x="52340" y="104415"/>
                      <a:pt x="52340" y="104415"/>
                    </a:cubicBezTo>
                    <a:cubicBezTo>
                      <a:pt x="54893" y="81818"/>
                      <a:pt x="54893" y="81818"/>
                      <a:pt x="54893" y="81818"/>
                    </a:cubicBezTo>
                    <a:cubicBezTo>
                      <a:pt x="26808" y="62337"/>
                      <a:pt x="26808" y="62337"/>
                      <a:pt x="26808" y="62337"/>
                    </a:cubicBezTo>
                    <a:cubicBezTo>
                      <a:pt x="54893" y="75584"/>
                      <a:pt x="54893" y="75584"/>
                      <a:pt x="54893" y="75584"/>
                    </a:cubicBezTo>
                    <a:cubicBezTo>
                      <a:pt x="56170" y="60779"/>
                      <a:pt x="56170" y="60779"/>
                      <a:pt x="56170" y="60779"/>
                    </a:cubicBezTo>
                    <a:cubicBezTo>
                      <a:pt x="38297" y="46753"/>
                      <a:pt x="38297" y="46753"/>
                      <a:pt x="38297" y="46753"/>
                    </a:cubicBezTo>
                    <a:cubicBezTo>
                      <a:pt x="56170" y="55324"/>
                      <a:pt x="56170" y="55324"/>
                      <a:pt x="56170" y="55324"/>
                    </a:cubicBezTo>
                    <a:cubicBezTo>
                      <a:pt x="60000" y="8571"/>
                      <a:pt x="60000" y="8571"/>
                      <a:pt x="60000" y="8571"/>
                    </a:cubicBezTo>
                    <a:cubicBezTo>
                      <a:pt x="62553" y="42857"/>
                      <a:pt x="62553" y="42857"/>
                      <a:pt x="62553" y="42857"/>
                    </a:cubicBezTo>
                    <a:cubicBezTo>
                      <a:pt x="76595" y="38181"/>
                      <a:pt x="76595" y="38181"/>
                      <a:pt x="76595" y="38181"/>
                    </a:cubicBezTo>
                    <a:cubicBezTo>
                      <a:pt x="63829" y="49870"/>
                      <a:pt x="63829" y="49870"/>
                      <a:pt x="63829" y="49870"/>
                    </a:cubicBezTo>
                    <a:cubicBezTo>
                      <a:pt x="65106" y="69350"/>
                      <a:pt x="65106" y="69350"/>
                      <a:pt x="65106" y="69350"/>
                    </a:cubicBezTo>
                    <a:cubicBezTo>
                      <a:pt x="97021" y="54545"/>
                      <a:pt x="97021" y="54545"/>
                      <a:pt x="97021" y="54545"/>
                    </a:cubicBezTo>
                    <a:cubicBezTo>
                      <a:pt x="65106" y="76363"/>
                      <a:pt x="65106" y="76363"/>
                      <a:pt x="65106" y="76363"/>
                    </a:cubicBezTo>
                    <a:cubicBezTo>
                      <a:pt x="67659" y="96623"/>
                      <a:pt x="67659" y="96623"/>
                      <a:pt x="67659" y="96623"/>
                    </a:cubicBezTo>
                    <a:cubicBezTo>
                      <a:pt x="105957" y="77142"/>
                      <a:pt x="105957" y="77142"/>
                      <a:pt x="105957" y="77142"/>
                    </a:cubicBezTo>
                    <a:cubicBezTo>
                      <a:pt x="67659" y="103636"/>
                      <a:pt x="67659" y="103636"/>
                      <a:pt x="67659" y="103636"/>
                    </a:cubicBezTo>
                    <a:cubicBezTo>
                      <a:pt x="68936" y="120000"/>
                      <a:pt x="68936" y="120000"/>
                      <a:pt x="68936" y="120000"/>
                    </a:cubicBezTo>
                    <a:cubicBezTo>
                      <a:pt x="98297" y="116883"/>
                      <a:pt x="120000" y="102077"/>
                      <a:pt x="120000" y="83376"/>
                    </a:cubicBezTo>
                    <a:cubicBezTo>
                      <a:pt x="120000" y="54545"/>
                      <a:pt x="60000" y="0"/>
                      <a:pt x="60000" y="0"/>
                    </a:cubicBezTo>
                  </a:path>
                </a:pathLst>
              </a:custGeom>
              <a:solidFill>
                <a:srgbClr val="BAD80A"/>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75" name="Shape 375"/>
              <p:cNvSpPr/>
              <p:nvPr/>
            </p:nvSpPr>
            <p:spPr>
              <a:xfrm>
                <a:off x="4424362" y="4087812"/>
                <a:ext cx="49212" cy="493713"/>
              </a:xfrm>
              <a:custGeom>
                <a:avLst/>
                <a:gdLst/>
                <a:ahLst/>
                <a:cxnLst/>
                <a:rect l="0" t="0" r="0" b="0"/>
                <a:pathLst>
                  <a:path w="120000" h="120000" extrusionOk="0">
                    <a:moveTo>
                      <a:pt x="59999" y="0"/>
                    </a:moveTo>
                    <a:cubicBezTo>
                      <a:pt x="34285" y="50349"/>
                      <a:pt x="34285" y="50349"/>
                      <a:pt x="34285" y="50349"/>
                    </a:cubicBezTo>
                    <a:cubicBezTo>
                      <a:pt x="77142" y="52867"/>
                      <a:pt x="77142" y="52867"/>
                      <a:pt x="77142" y="52867"/>
                    </a:cubicBezTo>
                    <a:cubicBezTo>
                      <a:pt x="59999" y="59580"/>
                      <a:pt x="59999" y="59580"/>
                      <a:pt x="59999" y="59580"/>
                    </a:cubicBezTo>
                    <a:cubicBezTo>
                      <a:pt x="34285" y="56223"/>
                      <a:pt x="34285" y="56223"/>
                      <a:pt x="34285" y="56223"/>
                    </a:cubicBezTo>
                    <a:cubicBezTo>
                      <a:pt x="25714" y="72167"/>
                      <a:pt x="25714" y="72167"/>
                      <a:pt x="25714" y="72167"/>
                    </a:cubicBezTo>
                    <a:cubicBezTo>
                      <a:pt x="68571" y="75524"/>
                      <a:pt x="68571" y="75524"/>
                      <a:pt x="68571" y="75524"/>
                    </a:cubicBezTo>
                    <a:cubicBezTo>
                      <a:pt x="59999" y="83916"/>
                      <a:pt x="59999" y="83916"/>
                      <a:pt x="59999" y="83916"/>
                    </a:cubicBezTo>
                    <a:cubicBezTo>
                      <a:pt x="25714" y="78881"/>
                      <a:pt x="25714" y="78881"/>
                      <a:pt x="25714" y="78881"/>
                    </a:cubicBezTo>
                    <a:cubicBezTo>
                      <a:pt x="8571" y="103216"/>
                      <a:pt x="8571" y="103216"/>
                      <a:pt x="8571" y="103216"/>
                    </a:cubicBezTo>
                    <a:cubicBezTo>
                      <a:pt x="59999" y="107412"/>
                      <a:pt x="59999" y="107412"/>
                      <a:pt x="59999" y="107412"/>
                    </a:cubicBezTo>
                    <a:cubicBezTo>
                      <a:pt x="59999" y="115804"/>
                      <a:pt x="59999" y="115804"/>
                      <a:pt x="59999" y="115804"/>
                    </a:cubicBezTo>
                    <a:cubicBezTo>
                      <a:pt x="8571" y="109930"/>
                      <a:pt x="8571" y="109930"/>
                      <a:pt x="8571" y="109930"/>
                    </a:cubicBezTo>
                    <a:cubicBezTo>
                      <a:pt x="0" y="120000"/>
                      <a:pt x="0" y="120000"/>
                      <a:pt x="0" y="120000"/>
                    </a:cubicBezTo>
                    <a:cubicBezTo>
                      <a:pt x="25714" y="120000"/>
                      <a:pt x="42857" y="120000"/>
                      <a:pt x="59999" y="120000"/>
                    </a:cubicBezTo>
                    <a:cubicBezTo>
                      <a:pt x="77142" y="120000"/>
                      <a:pt x="102857" y="120000"/>
                      <a:pt x="119999" y="120000"/>
                    </a:cubicBezTo>
                    <a:cubicBezTo>
                      <a:pt x="111428" y="102377"/>
                      <a:pt x="111428" y="102377"/>
                      <a:pt x="111428" y="102377"/>
                    </a:cubicBezTo>
                    <a:cubicBezTo>
                      <a:pt x="77142" y="105734"/>
                      <a:pt x="77142" y="105734"/>
                      <a:pt x="77142" y="105734"/>
                    </a:cubicBezTo>
                    <a:cubicBezTo>
                      <a:pt x="77142" y="97342"/>
                      <a:pt x="77142" y="97342"/>
                      <a:pt x="77142" y="97342"/>
                    </a:cubicBezTo>
                    <a:cubicBezTo>
                      <a:pt x="111428" y="94825"/>
                      <a:pt x="111428" y="94825"/>
                      <a:pt x="111428" y="94825"/>
                    </a:cubicBezTo>
                    <a:cubicBezTo>
                      <a:pt x="94285" y="73006"/>
                      <a:pt x="94285" y="73006"/>
                      <a:pt x="94285" y="73006"/>
                    </a:cubicBezTo>
                    <a:cubicBezTo>
                      <a:pt x="77142" y="74685"/>
                      <a:pt x="77142" y="74685"/>
                      <a:pt x="77142" y="74685"/>
                    </a:cubicBezTo>
                    <a:cubicBezTo>
                      <a:pt x="68571" y="67132"/>
                      <a:pt x="68571" y="67132"/>
                      <a:pt x="68571" y="67132"/>
                    </a:cubicBezTo>
                    <a:cubicBezTo>
                      <a:pt x="94285" y="65454"/>
                      <a:pt x="94285" y="65454"/>
                      <a:pt x="94285" y="65454"/>
                    </a:cubicBezTo>
                    <a:cubicBezTo>
                      <a:pt x="85714" y="44475"/>
                      <a:pt x="85714" y="44475"/>
                      <a:pt x="85714" y="44475"/>
                    </a:cubicBezTo>
                    <a:cubicBezTo>
                      <a:pt x="77142" y="44475"/>
                      <a:pt x="77142" y="44475"/>
                      <a:pt x="77142" y="44475"/>
                    </a:cubicBezTo>
                    <a:cubicBezTo>
                      <a:pt x="51428" y="38601"/>
                      <a:pt x="51428" y="38601"/>
                      <a:pt x="51428" y="38601"/>
                    </a:cubicBezTo>
                    <a:cubicBezTo>
                      <a:pt x="77142" y="36923"/>
                      <a:pt x="77142" y="36923"/>
                      <a:pt x="77142" y="36923"/>
                    </a:cubicBezTo>
                    <a:cubicBezTo>
                      <a:pt x="59999" y="0"/>
                      <a:pt x="59999" y="0"/>
                      <a:pt x="59999" y="0"/>
                    </a:cubicBezTo>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76" name="Shape 376"/>
              <p:cNvSpPr/>
              <p:nvPr/>
            </p:nvSpPr>
            <p:spPr>
              <a:xfrm>
                <a:off x="4333875" y="4432300"/>
                <a:ext cx="114300" cy="131763"/>
              </a:xfrm>
              <a:custGeom>
                <a:avLst/>
                <a:gdLst/>
                <a:ahLst/>
                <a:cxnLst/>
                <a:rect l="0" t="0" r="0" b="0"/>
                <a:pathLst>
                  <a:path w="120000" h="120000" extrusionOk="0">
                    <a:moveTo>
                      <a:pt x="0" y="0"/>
                    </a:moveTo>
                    <a:lnTo>
                      <a:pt x="98333" y="98313"/>
                    </a:lnTo>
                    <a:lnTo>
                      <a:pt x="120000" y="119999"/>
                    </a:lnTo>
                    <a:lnTo>
                      <a:pt x="120000" y="88192"/>
                    </a:lnTo>
                    <a:lnTo>
                      <a:pt x="98333" y="72289"/>
                    </a:lnTo>
                    <a:lnTo>
                      <a:pt x="0" y="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77" name="Shape 377"/>
              <p:cNvSpPr/>
              <p:nvPr/>
            </p:nvSpPr>
            <p:spPr>
              <a:xfrm>
                <a:off x="4333875" y="4432300"/>
                <a:ext cx="114300" cy="131763"/>
              </a:xfrm>
              <a:custGeom>
                <a:avLst/>
                <a:gdLst/>
                <a:ahLst/>
                <a:cxnLst/>
                <a:rect l="0" t="0" r="0" b="0"/>
                <a:pathLst>
                  <a:path w="120000" h="120000" extrusionOk="0">
                    <a:moveTo>
                      <a:pt x="0" y="0"/>
                    </a:moveTo>
                    <a:lnTo>
                      <a:pt x="98333" y="98313"/>
                    </a:lnTo>
                    <a:lnTo>
                      <a:pt x="120000" y="119999"/>
                    </a:lnTo>
                    <a:lnTo>
                      <a:pt x="120000" y="88192"/>
                    </a:lnTo>
                    <a:lnTo>
                      <a:pt x="98333" y="72289"/>
                    </a:lnTo>
                    <a:lnTo>
                      <a:pt x="0" y="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78" name="Shape 378"/>
              <p:cNvSpPr/>
              <p:nvPr/>
            </p:nvSpPr>
            <p:spPr>
              <a:xfrm>
                <a:off x="4359275" y="4325937"/>
                <a:ext cx="93663" cy="106362"/>
              </a:xfrm>
              <a:custGeom>
                <a:avLst/>
                <a:gdLst/>
                <a:ahLst/>
                <a:cxnLst/>
                <a:rect l="0" t="0" r="0" b="0"/>
                <a:pathLst>
                  <a:path w="120000" h="120000" extrusionOk="0">
                    <a:moveTo>
                      <a:pt x="0" y="0"/>
                    </a:moveTo>
                    <a:lnTo>
                      <a:pt x="97627" y="96716"/>
                    </a:lnTo>
                    <a:lnTo>
                      <a:pt x="113898" y="120000"/>
                    </a:lnTo>
                    <a:lnTo>
                      <a:pt x="120000" y="80597"/>
                    </a:lnTo>
                    <a:lnTo>
                      <a:pt x="97627" y="66268"/>
                    </a:lnTo>
                    <a:lnTo>
                      <a:pt x="0" y="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79" name="Shape 379"/>
              <p:cNvSpPr/>
              <p:nvPr/>
            </p:nvSpPr>
            <p:spPr>
              <a:xfrm>
                <a:off x="4359275" y="4325937"/>
                <a:ext cx="93663" cy="106362"/>
              </a:xfrm>
              <a:custGeom>
                <a:avLst/>
                <a:gdLst/>
                <a:ahLst/>
                <a:cxnLst/>
                <a:rect l="0" t="0" r="0" b="0"/>
                <a:pathLst>
                  <a:path w="120000" h="120000" extrusionOk="0">
                    <a:moveTo>
                      <a:pt x="0" y="0"/>
                    </a:moveTo>
                    <a:lnTo>
                      <a:pt x="97627" y="96716"/>
                    </a:lnTo>
                    <a:lnTo>
                      <a:pt x="113898" y="120000"/>
                    </a:lnTo>
                    <a:lnTo>
                      <a:pt x="120000" y="80597"/>
                    </a:lnTo>
                    <a:lnTo>
                      <a:pt x="97627" y="66268"/>
                    </a:lnTo>
                    <a:lnTo>
                      <a:pt x="0" y="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80" name="Shape 380"/>
              <p:cNvSpPr/>
              <p:nvPr/>
            </p:nvSpPr>
            <p:spPr>
              <a:xfrm>
                <a:off x="4389437" y="4256087"/>
                <a:ext cx="66674" cy="76199"/>
              </a:xfrm>
              <a:custGeom>
                <a:avLst/>
                <a:gdLst/>
                <a:ahLst/>
                <a:cxnLst/>
                <a:rect l="0" t="0" r="0" b="0"/>
                <a:pathLst>
                  <a:path w="120000" h="120000" extrusionOk="0">
                    <a:moveTo>
                      <a:pt x="0" y="0"/>
                    </a:moveTo>
                    <a:lnTo>
                      <a:pt x="88571" y="97500"/>
                    </a:lnTo>
                    <a:lnTo>
                      <a:pt x="105714" y="120000"/>
                    </a:lnTo>
                    <a:lnTo>
                      <a:pt x="120000" y="77500"/>
                    </a:lnTo>
                    <a:lnTo>
                      <a:pt x="88571" y="60000"/>
                    </a:lnTo>
                    <a:lnTo>
                      <a:pt x="0" y="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81" name="Shape 381"/>
              <p:cNvSpPr/>
              <p:nvPr/>
            </p:nvSpPr>
            <p:spPr>
              <a:xfrm>
                <a:off x="4389437" y="4256087"/>
                <a:ext cx="66674" cy="76199"/>
              </a:xfrm>
              <a:custGeom>
                <a:avLst/>
                <a:gdLst/>
                <a:ahLst/>
                <a:cxnLst/>
                <a:rect l="0" t="0" r="0" b="0"/>
                <a:pathLst>
                  <a:path w="120000" h="120000" extrusionOk="0">
                    <a:moveTo>
                      <a:pt x="0" y="0"/>
                    </a:moveTo>
                    <a:lnTo>
                      <a:pt x="88571" y="97500"/>
                    </a:lnTo>
                    <a:lnTo>
                      <a:pt x="105714" y="120000"/>
                    </a:lnTo>
                    <a:lnTo>
                      <a:pt x="120000" y="77500"/>
                    </a:lnTo>
                    <a:lnTo>
                      <a:pt x="88571" y="60000"/>
                    </a:lnTo>
                    <a:lnTo>
                      <a:pt x="0" y="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82" name="Shape 382"/>
              <p:cNvSpPr/>
              <p:nvPr/>
            </p:nvSpPr>
            <p:spPr>
              <a:xfrm>
                <a:off x="4456112" y="4391025"/>
                <a:ext cx="117474" cy="131763"/>
              </a:xfrm>
              <a:custGeom>
                <a:avLst/>
                <a:gdLst/>
                <a:ahLst/>
                <a:cxnLst/>
                <a:rect l="0" t="0" r="0" b="0"/>
                <a:pathLst>
                  <a:path w="120000" h="120000" extrusionOk="0">
                    <a:moveTo>
                      <a:pt x="120000" y="0"/>
                    </a:moveTo>
                    <a:lnTo>
                      <a:pt x="12972" y="78072"/>
                    </a:lnTo>
                    <a:lnTo>
                      <a:pt x="0" y="88192"/>
                    </a:lnTo>
                    <a:lnTo>
                      <a:pt x="0" y="119999"/>
                    </a:lnTo>
                    <a:lnTo>
                      <a:pt x="12972" y="106987"/>
                    </a:lnTo>
                    <a:lnTo>
                      <a:pt x="120000" y="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83" name="Shape 383"/>
              <p:cNvSpPr/>
              <p:nvPr/>
            </p:nvSpPr>
            <p:spPr>
              <a:xfrm>
                <a:off x="4456112" y="4391025"/>
                <a:ext cx="117474" cy="131763"/>
              </a:xfrm>
              <a:custGeom>
                <a:avLst/>
                <a:gdLst/>
                <a:ahLst/>
                <a:cxnLst/>
                <a:rect l="0" t="0" r="0" b="0"/>
                <a:pathLst>
                  <a:path w="120000" h="120000" extrusionOk="0">
                    <a:moveTo>
                      <a:pt x="120000" y="0"/>
                    </a:moveTo>
                    <a:lnTo>
                      <a:pt x="12972" y="78072"/>
                    </a:lnTo>
                    <a:lnTo>
                      <a:pt x="0" y="88192"/>
                    </a:lnTo>
                    <a:lnTo>
                      <a:pt x="0" y="119999"/>
                    </a:lnTo>
                    <a:lnTo>
                      <a:pt x="12972" y="106987"/>
                    </a:lnTo>
                    <a:lnTo>
                      <a:pt x="120000" y="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84" name="Shape 384"/>
              <p:cNvSpPr/>
              <p:nvPr/>
            </p:nvSpPr>
            <p:spPr>
              <a:xfrm>
                <a:off x="4452937" y="4291012"/>
                <a:ext cx="96838" cy="103188"/>
              </a:xfrm>
              <a:custGeom>
                <a:avLst/>
                <a:gdLst/>
                <a:ahLst/>
                <a:cxnLst/>
                <a:rect l="0" t="0" r="0" b="0"/>
                <a:pathLst>
                  <a:path w="120000" h="120000" extrusionOk="0">
                    <a:moveTo>
                      <a:pt x="120000" y="0"/>
                    </a:moveTo>
                    <a:lnTo>
                      <a:pt x="11803" y="75692"/>
                    </a:lnTo>
                    <a:lnTo>
                      <a:pt x="0" y="84923"/>
                    </a:lnTo>
                    <a:lnTo>
                      <a:pt x="3934" y="120000"/>
                    </a:lnTo>
                    <a:lnTo>
                      <a:pt x="11803" y="112615"/>
                    </a:lnTo>
                    <a:lnTo>
                      <a:pt x="120000" y="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85" name="Shape 385"/>
              <p:cNvSpPr/>
              <p:nvPr/>
            </p:nvSpPr>
            <p:spPr>
              <a:xfrm>
                <a:off x="4452937" y="4291012"/>
                <a:ext cx="96838" cy="103188"/>
              </a:xfrm>
              <a:custGeom>
                <a:avLst/>
                <a:gdLst/>
                <a:ahLst/>
                <a:cxnLst/>
                <a:rect l="0" t="0" r="0" b="0"/>
                <a:pathLst>
                  <a:path w="120000" h="120000" extrusionOk="0">
                    <a:moveTo>
                      <a:pt x="120000" y="0"/>
                    </a:moveTo>
                    <a:lnTo>
                      <a:pt x="11803" y="75692"/>
                    </a:lnTo>
                    <a:lnTo>
                      <a:pt x="0" y="84923"/>
                    </a:lnTo>
                    <a:lnTo>
                      <a:pt x="3934" y="120000"/>
                    </a:lnTo>
                    <a:lnTo>
                      <a:pt x="11803" y="112615"/>
                    </a:lnTo>
                    <a:lnTo>
                      <a:pt x="120000" y="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86" name="Shape 386"/>
              <p:cNvSpPr/>
              <p:nvPr/>
            </p:nvSpPr>
            <p:spPr>
              <a:xfrm>
                <a:off x="4445000" y="4217987"/>
                <a:ext cx="49212" cy="52388"/>
              </a:xfrm>
              <a:custGeom>
                <a:avLst/>
                <a:gdLst/>
                <a:ahLst/>
                <a:cxnLst/>
                <a:rect l="0" t="0" r="0" b="0"/>
                <a:pathLst>
                  <a:path w="120000" h="120000" extrusionOk="0">
                    <a:moveTo>
                      <a:pt x="120000" y="0"/>
                    </a:moveTo>
                    <a:lnTo>
                      <a:pt x="27096" y="47272"/>
                    </a:lnTo>
                    <a:lnTo>
                      <a:pt x="0" y="65454"/>
                    </a:lnTo>
                    <a:lnTo>
                      <a:pt x="27096" y="120000"/>
                    </a:lnTo>
                    <a:lnTo>
                      <a:pt x="34838" y="120000"/>
                    </a:lnTo>
                    <a:lnTo>
                      <a:pt x="120000" y="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87" name="Shape 387"/>
              <p:cNvSpPr/>
              <p:nvPr/>
            </p:nvSpPr>
            <p:spPr>
              <a:xfrm>
                <a:off x="4445000" y="4217987"/>
                <a:ext cx="49212" cy="52388"/>
              </a:xfrm>
              <a:custGeom>
                <a:avLst/>
                <a:gdLst/>
                <a:ahLst/>
                <a:cxnLst/>
                <a:rect l="0" t="0" r="0" b="0"/>
                <a:pathLst>
                  <a:path w="120000" h="120000" extrusionOk="0">
                    <a:moveTo>
                      <a:pt x="120000" y="0"/>
                    </a:moveTo>
                    <a:lnTo>
                      <a:pt x="27096" y="47272"/>
                    </a:lnTo>
                    <a:lnTo>
                      <a:pt x="0" y="65454"/>
                    </a:lnTo>
                    <a:lnTo>
                      <a:pt x="27096" y="120000"/>
                    </a:lnTo>
                    <a:lnTo>
                      <a:pt x="34838" y="120000"/>
                    </a:lnTo>
                    <a:lnTo>
                      <a:pt x="120000" y="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grpSp>
        <p:sp>
          <p:nvSpPr>
            <p:cNvPr id="388" name="Shape 388"/>
            <p:cNvSpPr/>
            <p:nvPr/>
          </p:nvSpPr>
          <p:spPr>
            <a:xfrm>
              <a:off x="6568003" y="4398292"/>
              <a:ext cx="788175" cy="1434045"/>
            </a:xfrm>
            <a:custGeom>
              <a:avLst/>
              <a:gdLst/>
              <a:ahLst/>
              <a:cxnLst/>
              <a:rect l="0" t="0" r="0" b="0"/>
              <a:pathLst>
                <a:path w="120000" h="120000" extrusionOk="0">
                  <a:moveTo>
                    <a:pt x="58333" y="0"/>
                  </a:moveTo>
                  <a:lnTo>
                    <a:pt x="0" y="120000"/>
                  </a:lnTo>
                  <a:lnTo>
                    <a:pt x="120000" y="120000"/>
                  </a:lnTo>
                  <a:lnTo>
                    <a:pt x="58333" y="0"/>
                  </a:lnTo>
                  <a:close/>
                </a:path>
              </a:pathLst>
            </a:custGeom>
            <a:solidFill>
              <a:srgbClr val="00702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89" name="Shape 389"/>
            <p:cNvSpPr/>
            <p:nvPr/>
          </p:nvSpPr>
          <p:spPr>
            <a:xfrm>
              <a:off x="5755716" y="5059210"/>
              <a:ext cx="424924" cy="773126"/>
            </a:xfrm>
            <a:custGeom>
              <a:avLst/>
              <a:gdLst/>
              <a:ahLst/>
              <a:cxnLst/>
              <a:rect l="0" t="0" r="0" b="0"/>
              <a:pathLst>
                <a:path w="120000" h="120000" extrusionOk="0">
                  <a:moveTo>
                    <a:pt x="58333" y="0"/>
                  </a:moveTo>
                  <a:lnTo>
                    <a:pt x="0" y="120000"/>
                  </a:lnTo>
                  <a:lnTo>
                    <a:pt x="120000" y="120000"/>
                  </a:lnTo>
                  <a:lnTo>
                    <a:pt x="58333" y="0"/>
                  </a:lnTo>
                  <a:close/>
                </a:path>
              </a:pathLst>
            </a:custGeom>
            <a:solidFill>
              <a:srgbClr val="00702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390" name="Shape 390"/>
            <p:cNvSpPr/>
            <p:nvPr/>
          </p:nvSpPr>
          <p:spPr>
            <a:xfrm>
              <a:off x="11156749" y="3513382"/>
              <a:ext cx="1268705" cy="2318954"/>
            </a:xfrm>
            <a:custGeom>
              <a:avLst/>
              <a:gdLst/>
              <a:ahLst/>
              <a:cxnLst/>
              <a:rect l="0" t="0" r="0" b="0"/>
              <a:pathLst>
                <a:path w="120000" h="120000" extrusionOk="0">
                  <a:moveTo>
                    <a:pt x="58807" y="0"/>
                  </a:moveTo>
                  <a:lnTo>
                    <a:pt x="0" y="120000"/>
                  </a:lnTo>
                  <a:lnTo>
                    <a:pt x="120000" y="120000"/>
                  </a:lnTo>
                  <a:lnTo>
                    <a:pt x="58807" y="0"/>
                  </a:lnTo>
                  <a:close/>
                </a:path>
              </a:pathLst>
            </a:custGeom>
            <a:solidFill>
              <a:srgbClr val="00702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grpSp>
      <p:sp>
        <p:nvSpPr>
          <p:cNvPr id="391" name="Shape 391"/>
          <p:cNvSpPr/>
          <p:nvPr/>
        </p:nvSpPr>
        <p:spPr>
          <a:xfrm>
            <a:off x="215564" y="2539926"/>
            <a:ext cx="12444345" cy="3409754"/>
          </a:xfrm>
          <a:prstGeom prst="rect">
            <a:avLst/>
          </a:prstGeom>
          <a:solidFill>
            <a:schemeClr val="lt1">
              <a:alpha val="80000"/>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392" name="Shape 392"/>
          <p:cNvSpPr/>
          <p:nvPr/>
        </p:nvSpPr>
        <p:spPr>
          <a:xfrm rot="5400000" flipH="1">
            <a:off x="5920535" y="-89665"/>
            <a:ext cx="584381" cy="12425455"/>
          </a:xfrm>
          <a:prstGeom prst="rect">
            <a:avLst/>
          </a:prstGeom>
          <a:solidFill>
            <a:srgbClr val="1C2B3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393" name="Shape 393"/>
          <p:cNvGrpSpPr/>
          <p:nvPr/>
        </p:nvGrpSpPr>
        <p:grpSpPr>
          <a:xfrm>
            <a:off x="4202427" y="3687336"/>
            <a:ext cx="4580187" cy="2143535"/>
            <a:chOff x="4202427" y="3687336"/>
            <a:chExt cx="4580187" cy="2143535"/>
          </a:xfrm>
        </p:grpSpPr>
        <p:sp>
          <p:nvSpPr>
            <p:cNvPr id="394" name="Shape 394"/>
            <p:cNvSpPr/>
            <p:nvPr/>
          </p:nvSpPr>
          <p:spPr>
            <a:xfrm>
              <a:off x="5783941" y="4814392"/>
              <a:ext cx="924730" cy="906441"/>
            </a:xfrm>
            <a:prstGeom prst="rect">
              <a:avLst/>
            </a:prstGeom>
            <a:solidFill>
              <a:srgbClr val="FDDC2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395" name="Shape 395"/>
            <p:cNvSpPr/>
            <p:nvPr/>
          </p:nvSpPr>
          <p:spPr>
            <a:xfrm>
              <a:off x="6322435" y="5382378"/>
              <a:ext cx="387150" cy="333989"/>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396" name="Shape 396"/>
            <p:cNvSpPr/>
            <p:nvPr/>
          </p:nvSpPr>
          <p:spPr>
            <a:xfrm>
              <a:off x="5168121" y="4814392"/>
              <a:ext cx="534988" cy="906441"/>
            </a:xfrm>
            <a:prstGeom prst="rect">
              <a:avLst/>
            </a:prstGeom>
            <a:solidFill>
              <a:srgbClr val="FF5C5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397" name="Shape 397"/>
            <p:cNvSpPr/>
            <p:nvPr/>
          </p:nvSpPr>
          <p:spPr>
            <a:xfrm>
              <a:off x="5396116" y="4814392"/>
              <a:ext cx="102396" cy="906441"/>
            </a:xfrm>
            <a:prstGeom prst="rect">
              <a:avLst/>
            </a:prstGeom>
            <a:solidFill>
              <a:srgbClr val="FE9B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398" name="Shape 398"/>
            <p:cNvSpPr/>
            <p:nvPr/>
          </p:nvSpPr>
          <p:spPr>
            <a:xfrm>
              <a:off x="5604082" y="4814392"/>
              <a:ext cx="99035" cy="906441"/>
            </a:xfrm>
            <a:prstGeom prst="rect">
              <a:avLst/>
            </a:prstGeom>
            <a:solidFill>
              <a:srgbClr val="FE9B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399" name="Shape 399"/>
            <p:cNvSpPr/>
            <p:nvPr/>
          </p:nvSpPr>
          <p:spPr>
            <a:xfrm>
              <a:off x="5495541" y="4814392"/>
              <a:ext cx="110141" cy="906441"/>
            </a:xfrm>
            <a:prstGeom prst="rect">
              <a:avLst/>
            </a:prstGeom>
            <a:solidFill>
              <a:srgbClr val="F96F9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00" name="Shape 400"/>
            <p:cNvSpPr/>
            <p:nvPr/>
          </p:nvSpPr>
          <p:spPr>
            <a:xfrm>
              <a:off x="7797010" y="4814392"/>
              <a:ext cx="567007" cy="906441"/>
            </a:xfrm>
            <a:prstGeom prst="rect">
              <a:avLst/>
            </a:prstGeom>
            <a:solidFill>
              <a:srgbClr val="F77D2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01" name="Shape 401"/>
            <p:cNvSpPr/>
            <p:nvPr/>
          </p:nvSpPr>
          <p:spPr>
            <a:xfrm>
              <a:off x="6807214" y="4814392"/>
              <a:ext cx="924730" cy="906441"/>
            </a:xfrm>
            <a:prstGeom prst="rect">
              <a:avLst/>
            </a:prstGeom>
            <a:solidFill>
              <a:srgbClr val="4DCF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02" name="Shape 402"/>
            <p:cNvSpPr/>
            <p:nvPr/>
          </p:nvSpPr>
          <p:spPr>
            <a:xfrm>
              <a:off x="4565160" y="3766955"/>
              <a:ext cx="3790660" cy="973549"/>
            </a:xfrm>
            <a:prstGeom prst="triangle">
              <a:avLst>
                <a:gd name="adj" fmla="val 50000"/>
              </a:avLst>
            </a:prstGeom>
            <a:solidFill>
              <a:srgbClr val="97C21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03" name="Shape 403"/>
            <p:cNvSpPr/>
            <p:nvPr/>
          </p:nvSpPr>
          <p:spPr>
            <a:xfrm>
              <a:off x="7714471" y="4758826"/>
              <a:ext cx="90487" cy="106044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04" name="Shape 404"/>
            <p:cNvSpPr/>
            <p:nvPr/>
          </p:nvSpPr>
          <p:spPr>
            <a:xfrm>
              <a:off x="5703108"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05" name="Shape 405"/>
            <p:cNvSpPr/>
            <p:nvPr/>
          </p:nvSpPr>
          <p:spPr>
            <a:xfrm rot="5400000">
              <a:off x="6445125" y="2813207"/>
              <a:ext cx="105570" cy="3896798"/>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06" name="Shape 406"/>
            <p:cNvSpPr/>
            <p:nvPr/>
          </p:nvSpPr>
          <p:spPr>
            <a:xfrm rot="3718563">
              <a:off x="5289099" y="3069369"/>
              <a:ext cx="100876" cy="2522594"/>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07" name="Shape 407"/>
            <p:cNvSpPr/>
            <p:nvPr/>
          </p:nvSpPr>
          <p:spPr>
            <a:xfrm>
              <a:off x="8355821" y="4758826"/>
              <a:ext cx="90487" cy="106044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08" name="Shape 408"/>
            <p:cNvSpPr/>
            <p:nvPr/>
          </p:nvSpPr>
          <p:spPr>
            <a:xfrm>
              <a:off x="7920274"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09" name="Shape 409"/>
            <p:cNvSpPr/>
            <p:nvPr/>
          </p:nvSpPr>
          <p:spPr>
            <a:xfrm>
              <a:off x="8145153" y="5393941"/>
              <a:ext cx="57582" cy="57582"/>
            </a:xfrm>
            <a:prstGeom prst="ellipse">
              <a:avLst/>
            </a:prstGeom>
            <a:solidFill>
              <a:srgbClr val="C5731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10" name="Shape 410"/>
            <p:cNvSpPr/>
            <p:nvPr/>
          </p:nvSpPr>
          <p:spPr>
            <a:xfrm>
              <a:off x="5521792" y="5382623"/>
              <a:ext cx="181317" cy="45718"/>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11" name="Shape 411"/>
            <p:cNvSpPr/>
            <p:nvPr/>
          </p:nvSpPr>
          <p:spPr>
            <a:xfrm>
              <a:off x="5551696" y="5425864"/>
              <a:ext cx="151411" cy="97106"/>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412" name="Shape 412"/>
            <p:cNvCxnSpPr/>
            <p:nvPr/>
          </p:nvCxnSpPr>
          <p:spPr>
            <a:xfrm>
              <a:off x="5605682" y="5277655"/>
              <a:ext cx="97436" cy="0"/>
            </a:xfrm>
            <a:prstGeom prst="straightConnector1">
              <a:avLst/>
            </a:prstGeom>
            <a:noFill/>
            <a:ln w="38100" cap="flat" cmpd="sng">
              <a:solidFill>
                <a:srgbClr val="E8EAE7"/>
              </a:solidFill>
              <a:prstDash val="solid"/>
              <a:round/>
              <a:headEnd type="none" w="med" len="med"/>
              <a:tailEnd type="none" w="med" len="med"/>
            </a:ln>
          </p:spPr>
        </p:cxnSp>
        <p:cxnSp>
          <p:nvCxnSpPr>
            <p:cNvPr id="413" name="Shape 413"/>
            <p:cNvCxnSpPr/>
            <p:nvPr/>
          </p:nvCxnSpPr>
          <p:spPr>
            <a:xfrm flipH="1">
              <a:off x="5624033" y="5272323"/>
              <a:ext cx="2163" cy="50855"/>
            </a:xfrm>
            <a:prstGeom prst="straightConnector1">
              <a:avLst/>
            </a:prstGeom>
            <a:noFill/>
            <a:ln w="38100" cap="flat" cmpd="sng">
              <a:solidFill>
                <a:srgbClr val="E8EAE7"/>
              </a:solidFill>
              <a:prstDash val="solid"/>
              <a:round/>
              <a:headEnd type="none" w="med" len="med"/>
              <a:tailEnd type="none" w="med" len="med"/>
            </a:ln>
          </p:spPr>
        </p:cxnSp>
        <p:sp>
          <p:nvSpPr>
            <p:cNvPr id="414" name="Shape 414"/>
            <p:cNvSpPr/>
            <p:nvPr/>
          </p:nvSpPr>
          <p:spPr>
            <a:xfrm rot="-5400000">
              <a:off x="5125857" y="5413533"/>
              <a:ext cx="356025" cy="258579"/>
            </a:xfrm>
            <a:prstGeom prst="chord">
              <a:avLst>
                <a:gd name="adj1" fmla="val 5518619"/>
                <a:gd name="adj2" fmla="val 16199986"/>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15" name="Shape 415"/>
            <p:cNvSpPr/>
            <p:nvPr/>
          </p:nvSpPr>
          <p:spPr>
            <a:xfrm>
              <a:off x="5130642" y="5545401"/>
              <a:ext cx="168579" cy="175202"/>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16" name="Shape 416"/>
            <p:cNvSpPr/>
            <p:nvPr/>
          </p:nvSpPr>
          <p:spPr>
            <a:xfrm>
              <a:off x="5076046"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17" name="Shape 417"/>
            <p:cNvSpPr/>
            <p:nvPr/>
          </p:nvSpPr>
          <p:spPr>
            <a:xfrm>
              <a:off x="5655930" y="5508910"/>
              <a:ext cx="45718" cy="207459"/>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18" name="Shape 418"/>
            <p:cNvSpPr/>
            <p:nvPr/>
          </p:nvSpPr>
          <p:spPr>
            <a:xfrm>
              <a:off x="5832364" y="5123132"/>
              <a:ext cx="320881" cy="597441"/>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19" name="Shape 419"/>
            <p:cNvSpPr/>
            <p:nvPr/>
          </p:nvSpPr>
          <p:spPr>
            <a:xfrm>
              <a:off x="5865160" y="5167642"/>
              <a:ext cx="45718" cy="178433"/>
            </a:xfrm>
            <a:prstGeom prst="rect">
              <a:avLst/>
            </a:prstGeom>
            <a:solidFill>
              <a:srgbClr val="BFBFB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420" name="Shape 420"/>
            <p:cNvGrpSpPr/>
            <p:nvPr/>
          </p:nvGrpSpPr>
          <p:grpSpPr>
            <a:xfrm>
              <a:off x="5998191" y="5443537"/>
              <a:ext cx="122388" cy="256504"/>
              <a:chOff x="5241732" y="6172200"/>
              <a:chExt cx="122388" cy="256504"/>
            </a:xfrm>
          </p:grpSpPr>
          <p:cxnSp>
            <p:nvCxnSpPr>
              <p:cNvPr id="421" name="Shape 421"/>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422" name="Shape 422"/>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423" name="Shape 423"/>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424" name="Shape 424"/>
            <p:cNvGrpSpPr/>
            <p:nvPr/>
          </p:nvGrpSpPr>
          <p:grpSpPr>
            <a:xfrm flipH="1">
              <a:off x="6403860" y="5443537"/>
              <a:ext cx="122388" cy="256504"/>
              <a:chOff x="5241732" y="6172200"/>
              <a:chExt cx="122388" cy="256504"/>
            </a:xfrm>
          </p:grpSpPr>
          <p:cxnSp>
            <p:nvCxnSpPr>
              <p:cNvPr id="425" name="Shape 425"/>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426" name="Shape 426"/>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427" name="Shape 427"/>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428" name="Shape 428"/>
            <p:cNvSpPr/>
            <p:nvPr/>
          </p:nvSpPr>
          <p:spPr>
            <a:xfrm>
              <a:off x="6081964" y="5459985"/>
              <a:ext cx="355773" cy="45718"/>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29" name="Shape 429"/>
            <p:cNvSpPr/>
            <p:nvPr/>
          </p:nvSpPr>
          <p:spPr>
            <a:xfrm>
              <a:off x="6214098" y="5505703"/>
              <a:ext cx="91507" cy="210665"/>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430" name="Shape 430"/>
            <p:cNvGrpSpPr/>
            <p:nvPr/>
          </p:nvGrpSpPr>
          <p:grpSpPr>
            <a:xfrm>
              <a:off x="6394819" y="5245595"/>
              <a:ext cx="165914" cy="135405"/>
              <a:chOff x="5359222" y="6179960"/>
              <a:chExt cx="179412" cy="146421"/>
            </a:xfrm>
          </p:grpSpPr>
          <p:sp>
            <p:nvSpPr>
              <p:cNvPr id="431" name="Shape 431"/>
              <p:cNvSpPr/>
              <p:nvPr/>
            </p:nvSpPr>
            <p:spPr>
              <a:xfrm>
                <a:off x="5385019" y="6231175"/>
                <a:ext cx="128227" cy="95206"/>
              </a:xfrm>
              <a:prstGeom prst="rect">
                <a:avLst/>
              </a:prstGeom>
              <a:solidFill>
                <a:srgbClr val="B5B5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32" name="Shape 432"/>
              <p:cNvSpPr/>
              <p:nvPr/>
            </p:nvSpPr>
            <p:spPr>
              <a:xfrm>
                <a:off x="5385019" y="6205103"/>
                <a:ext cx="127817" cy="26069"/>
              </a:xfrm>
              <a:prstGeom prst="trapezoid">
                <a:avLst>
                  <a:gd name="adj" fmla="val 87295"/>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433" name="Shape 433"/>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434" name="Shape 434"/>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435" name="Shape 435"/>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436" name="Shape 436"/>
            <p:cNvSpPr/>
            <p:nvPr/>
          </p:nvSpPr>
          <p:spPr>
            <a:xfrm>
              <a:off x="6856596" y="5393941"/>
              <a:ext cx="481011" cy="226219"/>
            </a:xfrm>
            <a:prstGeom prst="roundRect">
              <a:avLst>
                <a:gd name="adj" fmla="val 32457"/>
              </a:avLst>
            </a:prstGeom>
            <a:solidFill>
              <a:srgbClr val="F5F1F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37" name="Shape 437"/>
            <p:cNvSpPr/>
            <p:nvPr/>
          </p:nvSpPr>
          <p:spPr>
            <a:xfrm>
              <a:off x="6889932" y="5613946"/>
              <a:ext cx="395287" cy="108460"/>
            </a:xfrm>
            <a:prstGeom prst="rect">
              <a:avLst/>
            </a:prstGeom>
            <a:solidFill>
              <a:srgbClr val="E6E5E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38" name="Shape 438"/>
            <p:cNvSpPr/>
            <p:nvPr/>
          </p:nvSpPr>
          <p:spPr>
            <a:xfrm>
              <a:off x="6772960" y="5506101"/>
              <a:ext cx="165392" cy="216305"/>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39" name="Shape 439"/>
            <p:cNvSpPr/>
            <p:nvPr/>
          </p:nvSpPr>
          <p:spPr>
            <a:xfrm>
              <a:off x="7237303" y="5506101"/>
              <a:ext cx="165392" cy="216305"/>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40" name="Shape 440"/>
            <p:cNvSpPr/>
            <p:nvPr/>
          </p:nvSpPr>
          <p:spPr>
            <a:xfrm>
              <a:off x="7435238" y="5566575"/>
              <a:ext cx="205412" cy="155831"/>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441" name="Shape 441"/>
            <p:cNvGrpSpPr/>
            <p:nvPr/>
          </p:nvGrpSpPr>
          <p:grpSpPr>
            <a:xfrm>
              <a:off x="7449220" y="5393940"/>
              <a:ext cx="183066" cy="175683"/>
              <a:chOff x="7948903" y="2829961"/>
              <a:chExt cx="183066" cy="191771"/>
            </a:xfrm>
          </p:grpSpPr>
          <p:sp>
            <p:nvSpPr>
              <p:cNvPr id="442" name="Shape 442"/>
              <p:cNvSpPr/>
              <p:nvPr/>
            </p:nvSpPr>
            <p:spPr>
              <a:xfrm>
                <a:off x="7948903" y="2933566"/>
                <a:ext cx="167453" cy="45718"/>
              </a:xfrm>
              <a:prstGeom prst="rect">
                <a:avLst/>
              </a:prstGeom>
              <a:solidFill>
                <a:srgbClr val="FF5C5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43" name="Shape 443"/>
              <p:cNvSpPr/>
              <p:nvPr/>
            </p:nvSpPr>
            <p:spPr>
              <a:xfrm>
                <a:off x="7975097" y="2971826"/>
                <a:ext cx="153549" cy="49906"/>
              </a:xfrm>
              <a:prstGeom prst="rect">
                <a:avLst/>
              </a:prstGeom>
              <a:solidFill>
                <a:srgbClr val="DD505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44" name="Shape 444"/>
              <p:cNvSpPr/>
              <p:nvPr/>
            </p:nvSpPr>
            <p:spPr>
              <a:xfrm>
                <a:off x="7991767" y="2876550"/>
                <a:ext cx="140202" cy="60142"/>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45" name="Shape 445"/>
              <p:cNvSpPr/>
              <p:nvPr/>
            </p:nvSpPr>
            <p:spPr>
              <a:xfrm>
                <a:off x="7959103" y="2829961"/>
                <a:ext cx="140202" cy="45718"/>
              </a:xfrm>
              <a:prstGeom prst="rect">
                <a:avLst/>
              </a:prstGeom>
              <a:solidFill>
                <a:srgbClr val="FFCF2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cxnSp>
          <p:nvCxnSpPr>
            <p:cNvPr id="446" name="Shape 446"/>
            <p:cNvCxnSpPr/>
            <p:nvPr/>
          </p:nvCxnSpPr>
          <p:spPr>
            <a:xfrm>
              <a:off x="7315578" y="4484303"/>
              <a:ext cx="0" cy="119063"/>
            </a:xfrm>
            <a:prstGeom prst="straightConnector1">
              <a:avLst/>
            </a:prstGeom>
            <a:noFill/>
            <a:ln w="38100" cap="flat" cmpd="sng">
              <a:solidFill>
                <a:srgbClr val="D8D8D8"/>
              </a:solidFill>
              <a:prstDash val="solid"/>
              <a:round/>
              <a:headEnd type="none" w="med" len="med"/>
              <a:tailEnd type="none" w="med" len="med"/>
            </a:ln>
          </p:spPr>
        </p:cxnSp>
        <p:sp>
          <p:nvSpPr>
            <p:cNvPr id="447" name="Shape 447"/>
            <p:cNvSpPr/>
            <p:nvPr/>
          </p:nvSpPr>
          <p:spPr>
            <a:xfrm>
              <a:off x="7206332" y="4324708"/>
              <a:ext cx="214020" cy="158798"/>
            </a:xfrm>
            <a:prstGeom prst="trapezoid">
              <a:avLst>
                <a:gd name="adj" fmla="val 30999"/>
              </a:avLst>
            </a:prstGeom>
            <a:solidFill>
              <a:srgbClr val="FFCF2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48" name="Shape 448"/>
            <p:cNvSpPr/>
            <p:nvPr/>
          </p:nvSpPr>
          <p:spPr>
            <a:xfrm>
              <a:off x="6956804" y="4950071"/>
              <a:ext cx="266699" cy="173831"/>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pic>
          <p:nvPicPr>
            <p:cNvPr id="449" name="Shape 449"/>
            <p:cNvPicPr preferRelativeResize="0"/>
            <p:nvPr/>
          </p:nvPicPr>
          <p:blipFill rotWithShape="1">
            <a:blip r:embed="rId3">
              <a:alphaModFix/>
            </a:blip>
            <a:srcRect/>
            <a:stretch/>
          </p:blipFill>
          <p:spPr>
            <a:xfrm>
              <a:off x="7651922" y="5626933"/>
              <a:ext cx="45718" cy="77150"/>
            </a:xfrm>
            <a:prstGeom prst="rect">
              <a:avLst/>
            </a:prstGeom>
            <a:noFill/>
            <a:ln>
              <a:noFill/>
            </a:ln>
          </p:spPr>
        </p:pic>
        <p:cxnSp>
          <p:nvCxnSpPr>
            <p:cNvPr id="450" name="Shape 450"/>
            <p:cNvCxnSpPr/>
            <p:nvPr/>
          </p:nvCxnSpPr>
          <p:spPr>
            <a:xfrm rot="10800000">
              <a:off x="7261604" y="4586051"/>
              <a:ext cx="100659" cy="0"/>
            </a:xfrm>
            <a:prstGeom prst="straightConnector1">
              <a:avLst/>
            </a:prstGeom>
            <a:noFill/>
            <a:ln w="38100" cap="flat" cmpd="sng">
              <a:solidFill>
                <a:srgbClr val="797979"/>
              </a:solidFill>
              <a:prstDash val="solid"/>
              <a:round/>
              <a:headEnd type="none" w="med" len="med"/>
              <a:tailEnd type="none" w="med" len="med"/>
            </a:ln>
          </p:spPr>
        </p:cxnSp>
        <p:sp>
          <p:nvSpPr>
            <p:cNvPr id="451" name="Shape 451"/>
            <p:cNvSpPr/>
            <p:nvPr/>
          </p:nvSpPr>
          <p:spPr>
            <a:xfrm>
              <a:off x="7208690" y="4604637"/>
              <a:ext cx="205412" cy="102329"/>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452" name="Shape 452"/>
            <p:cNvGrpSpPr/>
            <p:nvPr/>
          </p:nvGrpSpPr>
          <p:grpSpPr>
            <a:xfrm>
              <a:off x="6417641" y="4255296"/>
              <a:ext cx="679460" cy="449819"/>
              <a:chOff x="7301299" y="1104407"/>
              <a:chExt cx="679460" cy="449819"/>
            </a:xfrm>
          </p:grpSpPr>
          <p:sp>
            <p:nvSpPr>
              <p:cNvPr id="453" name="Shape 453"/>
              <p:cNvSpPr/>
              <p:nvPr/>
            </p:nvSpPr>
            <p:spPr>
              <a:xfrm>
                <a:off x="7301299" y="1388269"/>
                <a:ext cx="679460" cy="165957"/>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54" name="Shape 454"/>
              <p:cNvSpPr/>
              <p:nvPr/>
            </p:nvSpPr>
            <p:spPr>
              <a:xfrm>
                <a:off x="7301299" y="1338262"/>
                <a:ext cx="679460" cy="51925"/>
              </a:xfrm>
              <a:prstGeom prst="rect">
                <a:avLst/>
              </a:prstGeom>
              <a:solidFill>
                <a:srgbClr val="EEEE8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55" name="Shape 455"/>
              <p:cNvSpPr/>
              <p:nvPr/>
            </p:nvSpPr>
            <p:spPr>
              <a:xfrm>
                <a:off x="7301299" y="1216066"/>
                <a:ext cx="679460" cy="122193"/>
              </a:xfrm>
              <a:prstGeom prst="rect">
                <a:avLst/>
              </a:prstGeom>
              <a:solidFill>
                <a:srgbClr val="FFDBA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56" name="Shape 456"/>
              <p:cNvSpPr/>
              <p:nvPr/>
            </p:nvSpPr>
            <p:spPr>
              <a:xfrm>
                <a:off x="7301300" y="1104407"/>
                <a:ext cx="679460" cy="111656"/>
              </a:xfrm>
              <a:prstGeom prst="triangle">
                <a:avLst>
                  <a:gd name="adj" fmla="val 50000"/>
                </a:avLst>
              </a:prstGeom>
              <a:solidFill>
                <a:srgbClr val="FFDBA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57" name="Shape 457"/>
              <p:cNvSpPr/>
              <p:nvPr/>
            </p:nvSpPr>
            <p:spPr>
              <a:xfrm>
                <a:off x="7351118"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58" name="Shape 458"/>
              <p:cNvSpPr/>
              <p:nvPr/>
            </p:nvSpPr>
            <p:spPr>
              <a:xfrm>
                <a:off x="7665939"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59" name="Shape 459"/>
              <p:cNvSpPr/>
              <p:nvPr/>
            </p:nvSpPr>
            <p:spPr>
              <a:xfrm>
                <a:off x="7597372" y="1172070"/>
                <a:ext cx="87311" cy="87311"/>
              </a:xfrm>
              <a:prstGeom prst="ellipse">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pic>
          <p:nvPicPr>
            <p:cNvPr id="460" name="Shape 460"/>
            <p:cNvPicPr preferRelativeResize="0"/>
            <p:nvPr/>
          </p:nvPicPr>
          <p:blipFill rotWithShape="1">
            <a:blip r:embed="rId3">
              <a:alphaModFix/>
            </a:blip>
            <a:srcRect/>
            <a:stretch/>
          </p:blipFill>
          <p:spPr>
            <a:xfrm>
              <a:off x="7447989" y="4610296"/>
              <a:ext cx="45718" cy="77150"/>
            </a:xfrm>
            <a:prstGeom prst="rect">
              <a:avLst/>
            </a:prstGeom>
            <a:noFill/>
            <a:ln>
              <a:noFill/>
            </a:ln>
          </p:spPr>
        </p:pic>
        <p:grpSp>
          <p:nvGrpSpPr>
            <p:cNvPr id="461" name="Shape 461"/>
            <p:cNvGrpSpPr/>
            <p:nvPr/>
          </p:nvGrpSpPr>
          <p:grpSpPr>
            <a:xfrm>
              <a:off x="6019370" y="4411729"/>
              <a:ext cx="215746" cy="170093"/>
              <a:chOff x="6294003" y="694775"/>
              <a:chExt cx="215746" cy="170093"/>
            </a:xfrm>
          </p:grpSpPr>
          <p:sp>
            <p:nvSpPr>
              <p:cNvPr id="462" name="Shape 462"/>
              <p:cNvSpPr/>
              <p:nvPr/>
            </p:nvSpPr>
            <p:spPr>
              <a:xfrm>
                <a:off x="6294003" y="819150"/>
                <a:ext cx="215746" cy="45718"/>
              </a:xfrm>
              <a:prstGeom prst="rect">
                <a:avLst/>
              </a:prstGeom>
              <a:solidFill>
                <a:srgbClr val="5D625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63" name="Shape 463"/>
              <p:cNvSpPr/>
              <p:nvPr/>
            </p:nvSpPr>
            <p:spPr>
              <a:xfrm>
                <a:off x="6297260" y="694775"/>
                <a:ext cx="209234" cy="120910"/>
              </a:xfrm>
              <a:prstGeom prst="rect">
                <a:avLst/>
              </a:prstGeom>
              <a:solidFill>
                <a:srgbClr val="5D625C"/>
              </a:solidFill>
              <a:ln w="38100" cap="flat" cmpd="sng">
                <a:solidFill>
                  <a:srgbClr val="7B8688"/>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464" name="Shape 464"/>
            <p:cNvSpPr/>
            <p:nvPr/>
          </p:nvSpPr>
          <p:spPr>
            <a:xfrm>
              <a:off x="5935371" y="4579635"/>
              <a:ext cx="383746" cy="127333"/>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65" name="Shape 465"/>
            <p:cNvSpPr/>
            <p:nvPr/>
          </p:nvSpPr>
          <p:spPr>
            <a:xfrm>
              <a:off x="6351960" y="3976053"/>
              <a:ext cx="185738" cy="185738"/>
            </a:xfrm>
            <a:prstGeom prst="ellipse">
              <a:avLst/>
            </a:prstGeom>
            <a:solidFill>
              <a:srgbClr val="D9D9D9"/>
            </a:solidFill>
            <a:ln w="25400" cap="flat" cmpd="sng">
              <a:solidFill>
                <a:srgbClr val="566F0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66" name="Shape 466"/>
            <p:cNvSpPr/>
            <p:nvPr/>
          </p:nvSpPr>
          <p:spPr>
            <a:xfrm rot="5400000">
              <a:off x="6442892" y="3827455"/>
              <a:ext cx="110034" cy="3896798"/>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67" name="Shape 467"/>
            <p:cNvSpPr/>
            <p:nvPr/>
          </p:nvSpPr>
          <p:spPr>
            <a:xfrm>
              <a:off x="6708789"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468" name="Shape 468"/>
            <p:cNvGrpSpPr/>
            <p:nvPr/>
          </p:nvGrpSpPr>
          <p:grpSpPr>
            <a:xfrm>
              <a:off x="5176270" y="4992164"/>
              <a:ext cx="174914" cy="130967"/>
              <a:chOff x="4235611" y="3918835"/>
              <a:chExt cx="174914" cy="130967"/>
            </a:xfrm>
          </p:grpSpPr>
          <p:sp>
            <p:nvSpPr>
              <p:cNvPr id="469" name="Shape 469"/>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sp>
            <p:nvSpPr>
              <p:cNvPr id="470" name="Shape 470"/>
              <p:cNvSpPr/>
              <p:nvPr/>
            </p:nvSpPr>
            <p:spPr>
              <a:xfrm>
                <a:off x="4277489" y="4004083"/>
                <a:ext cx="133036" cy="45718"/>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471" name="Shape 471"/>
            <p:cNvSpPr/>
            <p:nvPr/>
          </p:nvSpPr>
          <p:spPr>
            <a:xfrm>
              <a:off x="4549510"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72" name="Shape 472"/>
            <p:cNvSpPr/>
            <p:nvPr/>
          </p:nvSpPr>
          <p:spPr>
            <a:xfrm>
              <a:off x="4638241" y="4814392"/>
              <a:ext cx="436346" cy="906441"/>
            </a:xfrm>
            <a:prstGeom prst="rect">
              <a:avLst/>
            </a:prstGeom>
            <a:solidFill>
              <a:srgbClr val="D8D8D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73" name="Shape 473"/>
            <p:cNvSpPr/>
            <p:nvPr/>
          </p:nvSpPr>
          <p:spPr>
            <a:xfrm>
              <a:off x="4704146" y="5675410"/>
              <a:ext cx="297660" cy="45718"/>
            </a:xfrm>
            <a:prstGeom prst="rect">
              <a:avLst/>
            </a:prstGeom>
            <a:solidFill>
              <a:srgbClr val="B5B5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474" name="Shape 474"/>
            <p:cNvGrpSpPr/>
            <p:nvPr/>
          </p:nvGrpSpPr>
          <p:grpSpPr>
            <a:xfrm>
              <a:off x="4729704" y="5197121"/>
              <a:ext cx="240448" cy="480299"/>
              <a:chOff x="3830400" y="5197121"/>
              <a:chExt cx="240448" cy="480299"/>
            </a:xfrm>
          </p:grpSpPr>
          <p:sp>
            <p:nvSpPr>
              <p:cNvPr id="475" name="Shape 475"/>
              <p:cNvSpPr/>
              <p:nvPr/>
            </p:nvSpPr>
            <p:spPr>
              <a:xfrm>
                <a:off x="3830400" y="5245812"/>
                <a:ext cx="240448" cy="431608"/>
              </a:xfrm>
              <a:prstGeom prst="rect">
                <a:avLst/>
              </a:prstGeom>
              <a:solidFill>
                <a:srgbClr val="79797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76" name="Shape 476"/>
              <p:cNvSpPr/>
              <p:nvPr/>
            </p:nvSpPr>
            <p:spPr>
              <a:xfrm>
                <a:off x="3830400" y="5197121"/>
                <a:ext cx="238883" cy="105961"/>
              </a:xfrm>
              <a:prstGeom prst="ellipse">
                <a:avLst/>
              </a:prstGeom>
              <a:solidFill>
                <a:srgbClr val="79797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477" name="Shape 477"/>
            <p:cNvSpPr/>
            <p:nvPr/>
          </p:nvSpPr>
          <p:spPr>
            <a:xfrm>
              <a:off x="4821621" y="5550942"/>
              <a:ext cx="62010" cy="87069"/>
            </a:xfrm>
            <a:prstGeom prst="rect">
              <a:avLst/>
            </a:prstGeom>
            <a:solidFill>
              <a:srgbClr val="3C3C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78" name="Shape 478"/>
            <p:cNvSpPr/>
            <p:nvPr/>
          </p:nvSpPr>
          <p:spPr>
            <a:xfrm rot="-3801417" flipH="1">
              <a:off x="7536923" y="3008794"/>
              <a:ext cx="100877" cy="2623878"/>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79" name="Shape 479"/>
            <p:cNvSpPr/>
            <p:nvPr/>
          </p:nvSpPr>
          <p:spPr>
            <a:xfrm>
              <a:off x="8398639" y="4728389"/>
              <a:ext cx="338588" cy="224896"/>
            </a:xfrm>
            <a:prstGeom prst="rtTriangle">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80" name="Shape 480"/>
            <p:cNvSpPr/>
            <p:nvPr/>
          </p:nvSpPr>
          <p:spPr>
            <a:xfrm flipH="1">
              <a:off x="4242878" y="4742903"/>
              <a:ext cx="338588" cy="224896"/>
            </a:xfrm>
            <a:prstGeom prst="rtTriangle">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81" name="Shape 481"/>
            <p:cNvSpPr/>
            <p:nvPr/>
          </p:nvSpPr>
          <p:spPr>
            <a:xfrm>
              <a:off x="5351185" y="4423744"/>
              <a:ext cx="414180" cy="273222"/>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482" name="Shape 482"/>
            <p:cNvCxnSpPr>
              <a:stCxn id="481" idx="1"/>
              <a:endCxn id="481" idx="3"/>
            </p:cNvCxnSpPr>
            <p:nvPr/>
          </p:nvCxnSpPr>
          <p:spPr>
            <a:xfrm>
              <a:off x="5351185" y="4560355"/>
              <a:ext cx="414300" cy="0"/>
            </a:xfrm>
            <a:prstGeom prst="straightConnector1">
              <a:avLst/>
            </a:prstGeom>
            <a:noFill/>
            <a:ln w="38100" cap="flat" cmpd="sng">
              <a:solidFill>
                <a:srgbClr val="E5B283"/>
              </a:solidFill>
              <a:prstDash val="solid"/>
              <a:round/>
              <a:headEnd type="none" w="med" len="med"/>
              <a:tailEnd type="none" w="med" len="med"/>
            </a:ln>
          </p:spPr>
        </p:cxnSp>
        <p:grpSp>
          <p:nvGrpSpPr>
            <p:cNvPr id="483" name="Shape 483"/>
            <p:cNvGrpSpPr/>
            <p:nvPr/>
          </p:nvGrpSpPr>
          <p:grpSpPr>
            <a:xfrm>
              <a:off x="5419366" y="4451894"/>
              <a:ext cx="280924" cy="90726"/>
              <a:chOff x="4525028" y="4450742"/>
              <a:chExt cx="280924" cy="90726"/>
            </a:xfrm>
          </p:grpSpPr>
          <p:sp>
            <p:nvSpPr>
              <p:cNvPr id="484" name="Shape 484"/>
              <p:cNvSpPr/>
              <p:nvPr/>
            </p:nvSpPr>
            <p:spPr>
              <a:xfrm>
                <a:off x="4525028" y="4450742"/>
                <a:ext cx="45718" cy="90725"/>
              </a:xfrm>
              <a:prstGeom prst="rect">
                <a:avLst/>
              </a:prstGeom>
              <a:solidFill>
                <a:srgbClr val="FFBF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85" name="Shape 485"/>
              <p:cNvSpPr/>
              <p:nvPr/>
            </p:nvSpPr>
            <p:spPr>
              <a:xfrm>
                <a:off x="4567248" y="4486469"/>
                <a:ext cx="45718" cy="54999"/>
              </a:xfrm>
              <a:prstGeom prst="rect">
                <a:avLst/>
              </a:prstGeom>
              <a:solidFill>
                <a:srgbClr val="AF0D1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86" name="Shape 486"/>
              <p:cNvSpPr/>
              <p:nvPr/>
            </p:nvSpPr>
            <p:spPr>
              <a:xfrm>
                <a:off x="4609162" y="4458767"/>
                <a:ext cx="45718" cy="82700"/>
              </a:xfrm>
              <a:prstGeom prst="rect">
                <a:avLst/>
              </a:prstGeom>
              <a:solidFill>
                <a:srgbClr val="EA08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87" name="Shape 487"/>
              <p:cNvSpPr/>
              <p:nvPr/>
            </p:nvSpPr>
            <p:spPr>
              <a:xfrm>
                <a:off x="4654810" y="4472437"/>
                <a:ext cx="49890" cy="69032"/>
              </a:xfrm>
              <a:prstGeom prst="rect">
                <a:avLst/>
              </a:prstGeom>
              <a:solidFill>
                <a:srgbClr val="F77D2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88" name="Shape 488"/>
              <p:cNvSpPr/>
              <p:nvPr/>
            </p:nvSpPr>
            <p:spPr>
              <a:xfrm>
                <a:off x="4701785" y="4458767"/>
                <a:ext cx="52736" cy="82700"/>
              </a:xfrm>
              <a:prstGeom prst="rect">
                <a:avLst/>
              </a:prstGeom>
              <a:solidFill>
                <a:srgbClr val="FFBF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89" name="Shape 489"/>
              <p:cNvSpPr/>
              <p:nvPr/>
            </p:nvSpPr>
            <p:spPr>
              <a:xfrm>
                <a:off x="4754655" y="4479500"/>
                <a:ext cx="51298" cy="61969"/>
              </a:xfrm>
              <a:prstGeom prst="rect">
                <a:avLst/>
              </a:prstGeom>
              <a:solidFill>
                <a:srgbClr val="B1141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490" name="Shape 490"/>
            <p:cNvGrpSpPr/>
            <p:nvPr/>
          </p:nvGrpSpPr>
          <p:grpSpPr>
            <a:xfrm>
              <a:off x="5409758" y="4586922"/>
              <a:ext cx="280924" cy="90726"/>
              <a:chOff x="4525028" y="4450742"/>
              <a:chExt cx="280924" cy="90726"/>
            </a:xfrm>
          </p:grpSpPr>
          <p:sp>
            <p:nvSpPr>
              <p:cNvPr id="491" name="Shape 491"/>
              <p:cNvSpPr/>
              <p:nvPr/>
            </p:nvSpPr>
            <p:spPr>
              <a:xfrm>
                <a:off x="4525028" y="4450742"/>
                <a:ext cx="45718" cy="90725"/>
              </a:xfrm>
              <a:prstGeom prst="rect">
                <a:avLst/>
              </a:prstGeom>
              <a:solidFill>
                <a:srgbClr val="EA08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92" name="Shape 492"/>
              <p:cNvSpPr/>
              <p:nvPr/>
            </p:nvSpPr>
            <p:spPr>
              <a:xfrm>
                <a:off x="4567248" y="4486469"/>
                <a:ext cx="45718" cy="54999"/>
              </a:xfrm>
              <a:prstGeom prst="rect">
                <a:avLst/>
              </a:prstGeom>
              <a:solidFill>
                <a:srgbClr val="AF0D1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93" name="Shape 493"/>
              <p:cNvSpPr/>
              <p:nvPr/>
            </p:nvSpPr>
            <p:spPr>
              <a:xfrm>
                <a:off x="4609162" y="4458767"/>
                <a:ext cx="45718" cy="82700"/>
              </a:xfrm>
              <a:prstGeom prst="rect">
                <a:avLst/>
              </a:prstGeom>
              <a:solidFill>
                <a:srgbClr val="FFBF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94" name="Shape 494"/>
              <p:cNvSpPr/>
              <p:nvPr/>
            </p:nvSpPr>
            <p:spPr>
              <a:xfrm>
                <a:off x="4654810" y="4472437"/>
                <a:ext cx="49890" cy="69032"/>
              </a:xfrm>
              <a:prstGeom prst="rect">
                <a:avLst/>
              </a:prstGeom>
              <a:solidFill>
                <a:srgbClr val="EA08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95" name="Shape 495"/>
              <p:cNvSpPr/>
              <p:nvPr/>
            </p:nvSpPr>
            <p:spPr>
              <a:xfrm>
                <a:off x="4701785" y="4458767"/>
                <a:ext cx="52736" cy="82700"/>
              </a:xfrm>
              <a:prstGeom prst="rect">
                <a:avLst/>
              </a:prstGeom>
              <a:solidFill>
                <a:srgbClr val="AF0D1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96" name="Shape 496"/>
              <p:cNvSpPr/>
              <p:nvPr/>
            </p:nvSpPr>
            <p:spPr>
              <a:xfrm>
                <a:off x="4754655" y="4479500"/>
                <a:ext cx="51298" cy="61969"/>
              </a:xfrm>
              <a:prstGeom prst="rect">
                <a:avLst/>
              </a:prstGeom>
              <a:solidFill>
                <a:srgbClr val="F77D2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497" name="Shape 497"/>
            <p:cNvSpPr/>
            <p:nvPr/>
          </p:nvSpPr>
          <p:spPr>
            <a:xfrm>
              <a:off x="6295358" y="5012985"/>
              <a:ext cx="355773" cy="158013"/>
            </a:xfrm>
            <a:prstGeom prst="trapezoid">
              <a:avLst>
                <a:gd name="adj" fmla="val 25000"/>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498" name="Shape 498"/>
            <p:cNvSpPr/>
            <p:nvPr/>
          </p:nvSpPr>
          <p:spPr>
            <a:xfrm>
              <a:off x="6410244" y="4813926"/>
              <a:ext cx="137887" cy="211697"/>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499" name="Shape 499"/>
          <p:cNvSpPr txBox="1">
            <a:spLocks noGrp="1"/>
          </p:cNvSpPr>
          <p:nvPr>
            <p:ph type="title" idx="4294967295"/>
          </p:nvPr>
        </p:nvSpPr>
        <p:spPr>
          <a:xfrm>
            <a:off x="0" y="296863"/>
            <a:ext cx="11887200" cy="914400"/>
          </a:xfrm>
          <a:prstGeom prst="rect">
            <a:avLst/>
          </a:prstGeom>
          <a:noFill/>
          <a:ln>
            <a:noFill/>
          </a:ln>
        </p:spPr>
        <p:txBody>
          <a:bodyPr lIns="182875" tIns="91425" rIns="91425" bIns="91425" anchor="t" anchorCtr="0">
            <a:noAutofit/>
          </a:bodyPr>
          <a:lstStyle/>
          <a:p>
            <a:pPr lvl="0">
              <a:spcBef>
                <a:spcPts val="0"/>
              </a:spcBef>
              <a:buClr>
                <a:schemeClr val="dk2"/>
              </a:buClr>
              <a:buSzPct val="25000"/>
            </a:pPr>
            <a:r>
              <a:rPr lang="en" sz="4000" dirty="0">
                <a:solidFill>
                  <a:srgbClr val="181818"/>
                </a:solidFill>
              </a:rPr>
              <a:t>V</a:t>
            </a:r>
            <a:r>
              <a:rPr lang="en-US" sz="4000" dirty="0" err="1">
                <a:solidFill>
                  <a:srgbClr val="181818"/>
                </a:solidFill>
              </a:rPr>
              <a:t>irtual</a:t>
            </a:r>
            <a:r>
              <a:rPr lang="en-US" sz="4000" dirty="0">
                <a:solidFill>
                  <a:srgbClr val="181818"/>
                </a:solidFill>
              </a:rPr>
              <a:t> Machine (VM)</a:t>
            </a:r>
            <a:r>
              <a:rPr lang="en" sz="4000" dirty="0">
                <a:solidFill>
                  <a:srgbClr val="181818"/>
                </a:solidFill>
              </a:rPr>
              <a:t> vs. Container</a:t>
            </a:r>
            <a:endParaRPr lang="en" sz="4000" b="0" i="0" u="none" strike="noStrike" cap="none" dirty="0">
              <a:solidFill>
                <a:srgbClr val="181818"/>
              </a:solidFill>
              <a:latin typeface="Quattrocento Sans"/>
              <a:ea typeface="Quattrocento Sans"/>
              <a:cs typeface="Quattrocento Sans"/>
              <a:sym typeface="Quattrocento Sans"/>
            </a:endParaRPr>
          </a:p>
        </p:txBody>
      </p:sp>
      <p:sp>
        <p:nvSpPr>
          <p:cNvPr id="500" name="Shape 500"/>
          <p:cNvSpPr/>
          <p:nvPr/>
        </p:nvSpPr>
        <p:spPr>
          <a:xfrm rot="-5400000">
            <a:off x="4652525" y="5464252"/>
            <a:ext cx="1113150" cy="195261"/>
          </a:xfrm>
          <a:prstGeom prst="bentArrow">
            <a:avLst>
              <a:gd name="adj1" fmla="val 17120"/>
              <a:gd name="adj2" fmla="val 11051"/>
              <a:gd name="adj3" fmla="val 0"/>
              <a:gd name="adj4" fmla="val 43750"/>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sp>
        <p:nvSpPr>
          <p:cNvPr id="501" name="Shape 501"/>
          <p:cNvSpPr/>
          <p:nvPr/>
        </p:nvSpPr>
        <p:spPr>
          <a:xfrm rot="5400000">
            <a:off x="5129895" y="6191111"/>
            <a:ext cx="403488" cy="195261"/>
          </a:xfrm>
          <a:prstGeom prst="bentArrow">
            <a:avLst>
              <a:gd name="adj1" fmla="val 17120"/>
              <a:gd name="adj2" fmla="val 12997"/>
              <a:gd name="adj3" fmla="val 0"/>
              <a:gd name="adj4" fmla="val 43750"/>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cxnSp>
        <p:nvCxnSpPr>
          <p:cNvPr id="502" name="Shape 502"/>
          <p:cNvCxnSpPr/>
          <p:nvPr/>
        </p:nvCxnSpPr>
        <p:spPr>
          <a:xfrm>
            <a:off x="5117512" y="5014451"/>
            <a:ext cx="63308" cy="0"/>
          </a:xfrm>
          <a:prstGeom prst="straightConnector1">
            <a:avLst/>
          </a:prstGeom>
          <a:noFill/>
          <a:ln w="38100" cap="flat" cmpd="sng">
            <a:solidFill>
              <a:schemeClr val="dk1"/>
            </a:solidFill>
            <a:prstDash val="solid"/>
            <a:round/>
            <a:headEnd type="none" w="med" len="med"/>
            <a:tailEnd type="none" w="med" len="med"/>
          </a:ln>
        </p:spPr>
      </p:cxnSp>
      <p:cxnSp>
        <p:nvCxnSpPr>
          <p:cNvPr id="503" name="Shape 503"/>
          <p:cNvCxnSpPr/>
          <p:nvPr/>
        </p:nvCxnSpPr>
        <p:spPr>
          <a:xfrm>
            <a:off x="6772960" y="4756391"/>
            <a:ext cx="697887" cy="0"/>
          </a:xfrm>
          <a:prstGeom prst="straightConnector1">
            <a:avLst/>
          </a:prstGeom>
          <a:noFill/>
          <a:ln w="38100" cap="sq" cmpd="sng">
            <a:solidFill>
              <a:srgbClr val="FFBF0C"/>
            </a:solidFill>
            <a:prstDash val="solid"/>
            <a:miter/>
            <a:headEnd type="none" w="med" len="med"/>
            <a:tailEnd type="none" w="med" len="med"/>
          </a:ln>
        </p:spPr>
      </p:cxnSp>
      <p:cxnSp>
        <p:nvCxnSpPr>
          <p:cNvPr id="504" name="Shape 504"/>
          <p:cNvCxnSpPr/>
          <p:nvPr/>
        </p:nvCxnSpPr>
        <p:spPr>
          <a:xfrm>
            <a:off x="6752420" y="4756392"/>
            <a:ext cx="0" cy="996707"/>
          </a:xfrm>
          <a:prstGeom prst="straightConnector1">
            <a:avLst/>
          </a:prstGeom>
          <a:noFill/>
          <a:ln w="38100" cap="sq" cmpd="sng">
            <a:solidFill>
              <a:srgbClr val="FFBF0C"/>
            </a:solidFill>
            <a:prstDash val="solid"/>
            <a:miter/>
            <a:headEnd type="none" w="med" len="med"/>
            <a:tailEnd type="none" w="med" len="med"/>
          </a:ln>
        </p:spPr>
      </p:cxnSp>
      <p:cxnSp>
        <p:nvCxnSpPr>
          <p:cNvPr id="505" name="Shape 505"/>
          <p:cNvCxnSpPr/>
          <p:nvPr/>
        </p:nvCxnSpPr>
        <p:spPr>
          <a:xfrm>
            <a:off x="6117378" y="5775567"/>
            <a:ext cx="1556594" cy="0"/>
          </a:xfrm>
          <a:prstGeom prst="straightConnector1">
            <a:avLst/>
          </a:prstGeom>
          <a:noFill/>
          <a:ln w="38100" cap="sq" cmpd="sng">
            <a:solidFill>
              <a:srgbClr val="FFBF0C"/>
            </a:solidFill>
            <a:prstDash val="solid"/>
            <a:miter/>
            <a:headEnd type="none" w="med" len="med"/>
            <a:tailEnd type="none" w="med" len="med"/>
          </a:ln>
        </p:spPr>
      </p:cxnSp>
      <p:cxnSp>
        <p:nvCxnSpPr>
          <p:cNvPr id="506" name="Shape 506"/>
          <p:cNvCxnSpPr/>
          <p:nvPr/>
        </p:nvCxnSpPr>
        <p:spPr>
          <a:xfrm>
            <a:off x="7472313" y="4710376"/>
            <a:ext cx="132" cy="15632"/>
          </a:xfrm>
          <a:prstGeom prst="straightConnector1">
            <a:avLst/>
          </a:prstGeom>
          <a:noFill/>
          <a:ln w="38100" cap="sq" cmpd="sng">
            <a:solidFill>
              <a:srgbClr val="FFBF0C"/>
            </a:solidFill>
            <a:prstDash val="solid"/>
            <a:miter/>
            <a:headEnd type="none" w="med" len="med"/>
            <a:tailEnd type="none" w="med" len="med"/>
          </a:ln>
        </p:spPr>
      </p:cxnSp>
      <p:cxnSp>
        <p:nvCxnSpPr>
          <p:cNvPr id="507" name="Shape 507"/>
          <p:cNvCxnSpPr/>
          <p:nvPr/>
        </p:nvCxnSpPr>
        <p:spPr>
          <a:xfrm>
            <a:off x="7673972" y="5729333"/>
            <a:ext cx="132" cy="15632"/>
          </a:xfrm>
          <a:prstGeom prst="straightConnector1">
            <a:avLst/>
          </a:prstGeom>
          <a:noFill/>
          <a:ln w="38100" cap="sq" cmpd="sng">
            <a:solidFill>
              <a:srgbClr val="FFBF0C"/>
            </a:solidFill>
            <a:prstDash val="solid"/>
            <a:miter/>
            <a:headEnd type="none" w="med" len="med"/>
            <a:tailEnd type="none" w="med" len="med"/>
          </a:ln>
        </p:spPr>
      </p:cxnSp>
      <p:cxnSp>
        <p:nvCxnSpPr>
          <p:cNvPr id="508" name="Shape 508"/>
          <p:cNvCxnSpPr/>
          <p:nvPr/>
        </p:nvCxnSpPr>
        <p:spPr>
          <a:xfrm>
            <a:off x="6117378" y="5783262"/>
            <a:ext cx="0" cy="691502"/>
          </a:xfrm>
          <a:prstGeom prst="straightConnector1">
            <a:avLst/>
          </a:prstGeom>
          <a:noFill/>
          <a:ln w="38100" cap="sq" cmpd="sng">
            <a:solidFill>
              <a:srgbClr val="FFBF0C"/>
            </a:solidFill>
            <a:prstDash val="solid"/>
            <a:miter/>
            <a:headEnd type="none" w="med" len="med"/>
            <a:tailEnd type="none" w="med" len="med"/>
          </a:ln>
        </p:spPr>
      </p:cxnSp>
      <p:sp>
        <p:nvSpPr>
          <p:cNvPr id="509" name="Shape 509"/>
          <p:cNvSpPr/>
          <p:nvPr/>
        </p:nvSpPr>
        <p:spPr>
          <a:xfrm rot="-5400000">
            <a:off x="3992611" y="5339795"/>
            <a:ext cx="1362068" cy="195261"/>
          </a:xfrm>
          <a:prstGeom prst="bentArrow">
            <a:avLst>
              <a:gd name="adj1" fmla="val 17120"/>
              <a:gd name="adj2" fmla="val 11051"/>
              <a:gd name="adj3" fmla="val 0"/>
              <a:gd name="adj4" fmla="val 43750"/>
            </a:avLst>
          </a:prstGeom>
          <a:solidFill>
            <a:srgbClr val="C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sp>
        <p:nvSpPr>
          <p:cNvPr id="510" name="Shape 510"/>
          <p:cNvSpPr/>
          <p:nvPr/>
        </p:nvSpPr>
        <p:spPr>
          <a:xfrm rot="5400000">
            <a:off x="4594440" y="6191111"/>
            <a:ext cx="403488" cy="195261"/>
          </a:xfrm>
          <a:prstGeom prst="bentArrow">
            <a:avLst>
              <a:gd name="adj1" fmla="val 17120"/>
              <a:gd name="adj2" fmla="val 12997"/>
              <a:gd name="adj3" fmla="val 0"/>
              <a:gd name="adj4" fmla="val 43750"/>
            </a:avLst>
          </a:prstGeom>
          <a:solidFill>
            <a:srgbClr val="C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grpSp>
        <p:nvGrpSpPr>
          <p:cNvPr id="511" name="Shape 511"/>
          <p:cNvGrpSpPr/>
          <p:nvPr/>
        </p:nvGrpSpPr>
        <p:grpSpPr>
          <a:xfrm>
            <a:off x="5259600" y="6171902"/>
            <a:ext cx="281156" cy="443441"/>
            <a:chOff x="5259600" y="6171902"/>
            <a:chExt cx="281156" cy="443441"/>
          </a:xfrm>
        </p:grpSpPr>
        <p:grpSp>
          <p:nvGrpSpPr>
            <p:cNvPr id="512" name="Shape 512"/>
            <p:cNvGrpSpPr/>
            <p:nvPr/>
          </p:nvGrpSpPr>
          <p:grpSpPr>
            <a:xfrm>
              <a:off x="5259600" y="6334188"/>
              <a:ext cx="281156" cy="281156"/>
              <a:chOff x="5324817" y="3096500"/>
              <a:chExt cx="281156" cy="281156"/>
            </a:xfrm>
          </p:grpSpPr>
          <p:sp>
            <p:nvSpPr>
              <p:cNvPr id="513" name="Shape 513"/>
              <p:cNvSpPr/>
              <p:nvPr/>
            </p:nvSpPr>
            <p:spPr>
              <a:xfrm>
                <a:off x="5324817" y="3096500"/>
                <a:ext cx="281156" cy="281156"/>
              </a:xfrm>
              <a:prstGeom prst="ellipse">
                <a:avLst/>
              </a:prstGeom>
              <a:noFill/>
              <a:ln w="38100" cap="flat" cmpd="sng">
                <a:solidFill>
                  <a:srgbClr val="00B0F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514" name="Shape 514"/>
              <p:cNvCxnSpPr>
                <a:stCxn id="513" idx="1"/>
                <a:endCxn id="513" idx="5"/>
              </p:cNvCxnSpPr>
              <p:nvPr/>
            </p:nvCxnSpPr>
            <p:spPr>
              <a:xfrm>
                <a:off x="5365992" y="3137674"/>
                <a:ext cx="198900" cy="198900"/>
              </a:xfrm>
              <a:prstGeom prst="straightConnector1">
                <a:avLst/>
              </a:prstGeom>
              <a:noFill/>
              <a:ln w="19050" cap="flat" cmpd="sng">
                <a:solidFill>
                  <a:srgbClr val="00B0F0"/>
                </a:solidFill>
                <a:prstDash val="solid"/>
                <a:round/>
                <a:headEnd type="none" w="med" len="med"/>
                <a:tailEnd type="none" w="med" len="med"/>
              </a:ln>
            </p:spPr>
          </p:cxnSp>
          <p:cxnSp>
            <p:nvCxnSpPr>
              <p:cNvPr id="515" name="Shape 515"/>
              <p:cNvCxnSpPr>
                <a:stCxn id="513" idx="3"/>
                <a:endCxn id="513" idx="7"/>
              </p:cNvCxnSpPr>
              <p:nvPr/>
            </p:nvCxnSpPr>
            <p:spPr>
              <a:xfrm rot="10800000" flipH="1">
                <a:off x="5365992" y="3137581"/>
                <a:ext cx="198900" cy="198900"/>
              </a:xfrm>
              <a:prstGeom prst="straightConnector1">
                <a:avLst/>
              </a:prstGeom>
              <a:noFill/>
              <a:ln w="19050" cap="flat" cmpd="sng">
                <a:solidFill>
                  <a:srgbClr val="00B0F0"/>
                </a:solidFill>
                <a:prstDash val="solid"/>
                <a:round/>
                <a:headEnd type="none" w="med" len="med"/>
                <a:tailEnd type="none" w="med" len="med"/>
              </a:ln>
            </p:spPr>
          </p:cxnSp>
          <p:sp>
            <p:nvSpPr>
              <p:cNvPr id="516" name="Shape 516"/>
              <p:cNvSpPr/>
              <p:nvPr/>
            </p:nvSpPr>
            <p:spPr>
              <a:xfrm>
                <a:off x="5432960" y="3204642"/>
                <a:ext cx="64870" cy="64870"/>
              </a:xfrm>
              <a:prstGeom prst="ellipse">
                <a:avLst/>
              </a:prstGeom>
              <a:solidFill>
                <a:srgbClr val="3C3C3C"/>
              </a:solidFill>
              <a:ln w="25400" cap="flat" cmpd="sng">
                <a:solidFill>
                  <a:srgbClr val="00B0F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517" name="Shape 517"/>
            <p:cNvGrpSpPr/>
            <p:nvPr/>
          </p:nvGrpSpPr>
          <p:grpSpPr>
            <a:xfrm>
              <a:off x="5438504" y="6171902"/>
              <a:ext cx="91880" cy="121478"/>
              <a:chOff x="7708" y="496"/>
              <a:chExt cx="713" cy="943"/>
            </a:xfrm>
          </p:grpSpPr>
          <p:sp>
            <p:nvSpPr>
              <p:cNvPr id="518" name="Shape 518"/>
              <p:cNvSpPr/>
              <p:nvPr/>
            </p:nvSpPr>
            <p:spPr>
              <a:xfrm>
                <a:off x="8065" y="496"/>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dk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700" b="0" i="0" u="none" strike="noStrike" cap="none">
                  <a:solidFill>
                    <a:srgbClr val="FFFFFF"/>
                  </a:solidFill>
                  <a:latin typeface="Arial"/>
                  <a:ea typeface="Arial"/>
                  <a:cs typeface="Arial"/>
                  <a:sym typeface="Arial"/>
                </a:endParaRPr>
              </a:p>
            </p:txBody>
          </p:sp>
          <p:sp>
            <p:nvSpPr>
              <p:cNvPr id="519" name="Shape 519"/>
              <p:cNvSpPr/>
              <p:nvPr/>
            </p:nvSpPr>
            <p:spPr>
              <a:xfrm>
                <a:off x="7708" y="496"/>
                <a:ext cx="713" cy="943"/>
              </a:xfrm>
              <a:custGeom>
                <a:avLst/>
                <a:gdLst/>
                <a:ahLst/>
                <a:cxnLst/>
                <a:rect l="0" t="0" r="0" b="0"/>
                <a:pathLst>
                  <a:path w="120000" h="120000" extrusionOk="0">
                    <a:moveTo>
                      <a:pt x="60000" y="0"/>
                    </a:moveTo>
                    <a:cubicBezTo>
                      <a:pt x="70331" y="28500"/>
                      <a:pt x="84635" y="38700"/>
                      <a:pt x="102516" y="66300"/>
                    </a:cubicBezTo>
                    <a:cubicBezTo>
                      <a:pt x="120000" y="93000"/>
                      <a:pt x="94172" y="120000"/>
                      <a:pt x="60000" y="120000"/>
                    </a:cubicBezTo>
                    <a:cubicBezTo>
                      <a:pt x="25827" y="120000"/>
                      <a:pt x="0" y="93000"/>
                      <a:pt x="17483" y="66300"/>
                    </a:cubicBezTo>
                    <a:cubicBezTo>
                      <a:pt x="35364" y="38700"/>
                      <a:pt x="49668" y="28500"/>
                      <a:pt x="60000" y="0"/>
                    </a:cubicBezTo>
                    <a:close/>
                  </a:path>
                </a:pathLst>
              </a:custGeom>
              <a:solidFill>
                <a:schemeClr val="dk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700" b="0" i="0" u="none" strike="noStrike" cap="none">
                  <a:solidFill>
                    <a:srgbClr val="FFFFFF"/>
                  </a:solidFill>
                  <a:latin typeface="Arial"/>
                  <a:ea typeface="Arial"/>
                  <a:cs typeface="Arial"/>
                  <a:sym typeface="Arial"/>
                </a:endParaRPr>
              </a:p>
            </p:txBody>
          </p:sp>
        </p:grpSp>
      </p:grpSp>
      <p:grpSp>
        <p:nvGrpSpPr>
          <p:cNvPr id="520" name="Shape 520"/>
          <p:cNvGrpSpPr/>
          <p:nvPr/>
        </p:nvGrpSpPr>
        <p:grpSpPr>
          <a:xfrm>
            <a:off x="5993476" y="6166601"/>
            <a:ext cx="301201" cy="452707"/>
            <a:chOff x="5993476" y="6166601"/>
            <a:chExt cx="301201" cy="452707"/>
          </a:xfrm>
        </p:grpSpPr>
        <p:sp>
          <p:nvSpPr>
            <p:cNvPr id="521" name="Shape 521"/>
            <p:cNvSpPr/>
            <p:nvPr/>
          </p:nvSpPr>
          <p:spPr>
            <a:xfrm>
              <a:off x="5993476" y="6354396"/>
              <a:ext cx="228249" cy="264913"/>
            </a:xfrm>
            <a:prstGeom prst="rect">
              <a:avLst/>
            </a:prstGeom>
            <a:solidFill>
              <a:srgbClr val="FFBF0C"/>
            </a:solidFill>
            <a:ln w="25400" cap="flat" cmpd="sng">
              <a:solidFill>
                <a:srgbClr val="C7850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22" name="Shape 522"/>
            <p:cNvSpPr/>
            <p:nvPr/>
          </p:nvSpPr>
          <p:spPr>
            <a:xfrm>
              <a:off x="6181228" y="6166601"/>
              <a:ext cx="113449" cy="156186"/>
            </a:xfrm>
            <a:custGeom>
              <a:avLst/>
              <a:gdLst/>
              <a:ahLst/>
              <a:cxnLst/>
              <a:rect l="0" t="0" r="0" b="0"/>
              <a:pathLst>
                <a:path w="120000" h="120000" extrusionOk="0">
                  <a:moveTo>
                    <a:pt x="119999" y="0"/>
                  </a:moveTo>
                  <a:lnTo>
                    <a:pt x="13150" y="59104"/>
                  </a:lnTo>
                  <a:lnTo>
                    <a:pt x="50136" y="68059"/>
                  </a:lnTo>
                  <a:lnTo>
                    <a:pt x="0" y="120000"/>
                  </a:lnTo>
                  <a:lnTo>
                    <a:pt x="101095" y="60895"/>
                  </a:lnTo>
                  <a:lnTo>
                    <a:pt x="69863" y="52537"/>
                  </a:lnTo>
                  <a:lnTo>
                    <a:pt x="119999" y="0"/>
                  </a:lnTo>
                  <a:close/>
                </a:path>
              </a:pathLst>
            </a:custGeom>
            <a:solidFill>
              <a:srgbClr val="FFC0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cxnSp>
          <p:nvCxnSpPr>
            <p:cNvPr id="523" name="Shape 523"/>
            <p:cNvCxnSpPr>
              <a:stCxn id="521" idx="0"/>
              <a:endCxn id="521" idx="0"/>
            </p:cNvCxnSpPr>
            <p:nvPr/>
          </p:nvCxnSpPr>
          <p:spPr>
            <a:xfrm>
              <a:off x="6107601" y="6354396"/>
              <a:ext cx="0" cy="0"/>
            </a:xfrm>
            <a:prstGeom prst="straightConnector1">
              <a:avLst/>
            </a:prstGeom>
            <a:noFill/>
            <a:ln w="9525" cap="flat" cmpd="sng">
              <a:solidFill>
                <a:srgbClr val="008CBF"/>
              </a:solidFill>
              <a:prstDash val="solid"/>
              <a:round/>
              <a:headEnd type="none" w="med" len="med"/>
              <a:tailEnd type="none" w="med" len="med"/>
            </a:ln>
          </p:spPr>
        </p:cxnSp>
        <p:pic>
          <p:nvPicPr>
            <p:cNvPr id="524" name="Shape 524"/>
            <p:cNvPicPr preferRelativeResize="0"/>
            <p:nvPr/>
          </p:nvPicPr>
          <p:blipFill rotWithShape="1">
            <a:blip r:embed="rId4">
              <a:alphaModFix/>
            </a:blip>
            <a:srcRect/>
            <a:stretch/>
          </p:blipFill>
          <p:spPr>
            <a:xfrm>
              <a:off x="6022551" y="6391967"/>
              <a:ext cx="79255" cy="60965"/>
            </a:xfrm>
            <a:prstGeom prst="rect">
              <a:avLst/>
            </a:prstGeom>
            <a:noFill/>
            <a:ln>
              <a:noFill/>
            </a:ln>
          </p:spPr>
        </p:pic>
        <p:pic>
          <p:nvPicPr>
            <p:cNvPr id="525" name="Shape 525"/>
            <p:cNvPicPr preferRelativeResize="0"/>
            <p:nvPr/>
          </p:nvPicPr>
          <p:blipFill rotWithShape="1">
            <a:blip r:embed="rId4">
              <a:alphaModFix/>
            </a:blip>
            <a:srcRect/>
            <a:stretch/>
          </p:blipFill>
          <p:spPr>
            <a:xfrm>
              <a:off x="6109117" y="6391967"/>
              <a:ext cx="79255" cy="60965"/>
            </a:xfrm>
            <a:prstGeom prst="rect">
              <a:avLst/>
            </a:prstGeom>
            <a:noFill/>
            <a:ln>
              <a:noFill/>
            </a:ln>
          </p:spPr>
        </p:pic>
        <p:pic>
          <p:nvPicPr>
            <p:cNvPr id="526" name="Shape 526"/>
            <p:cNvPicPr preferRelativeResize="0"/>
            <p:nvPr/>
          </p:nvPicPr>
          <p:blipFill rotWithShape="1">
            <a:blip r:embed="rId4">
              <a:alphaModFix/>
            </a:blip>
            <a:srcRect/>
            <a:stretch/>
          </p:blipFill>
          <p:spPr>
            <a:xfrm>
              <a:off x="6022551" y="6455896"/>
              <a:ext cx="79255" cy="60965"/>
            </a:xfrm>
            <a:prstGeom prst="rect">
              <a:avLst/>
            </a:prstGeom>
            <a:noFill/>
            <a:ln>
              <a:noFill/>
            </a:ln>
          </p:spPr>
        </p:pic>
        <p:pic>
          <p:nvPicPr>
            <p:cNvPr id="527" name="Shape 527"/>
            <p:cNvPicPr preferRelativeResize="0"/>
            <p:nvPr/>
          </p:nvPicPr>
          <p:blipFill rotWithShape="1">
            <a:blip r:embed="rId4">
              <a:alphaModFix/>
            </a:blip>
            <a:srcRect/>
            <a:stretch/>
          </p:blipFill>
          <p:spPr>
            <a:xfrm>
              <a:off x="6109117" y="6455896"/>
              <a:ext cx="79255" cy="60965"/>
            </a:xfrm>
            <a:prstGeom prst="rect">
              <a:avLst/>
            </a:prstGeom>
            <a:noFill/>
            <a:ln>
              <a:noFill/>
            </a:ln>
          </p:spPr>
        </p:pic>
        <p:pic>
          <p:nvPicPr>
            <p:cNvPr id="528" name="Shape 528"/>
            <p:cNvPicPr preferRelativeResize="0"/>
            <p:nvPr/>
          </p:nvPicPr>
          <p:blipFill rotWithShape="1">
            <a:blip r:embed="rId4">
              <a:alphaModFix/>
            </a:blip>
            <a:srcRect/>
            <a:stretch/>
          </p:blipFill>
          <p:spPr>
            <a:xfrm>
              <a:off x="6022551" y="6529094"/>
              <a:ext cx="79255" cy="60965"/>
            </a:xfrm>
            <a:prstGeom prst="rect">
              <a:avLst/>
            </a:prstGeom>
            <a:noFill/>
            <a:ln>
              <a:noFill/>
            </a:ln>
          </p:spPr>
        </p:pic>
        <p:pic>
          <p:nvPicPr>
            <p:cNvPr id="529" name="Shape 529"/>
            <p:cNvPicPr preferRelativeResize="0"/>
            <p:nvPr/>
          </p:nvPicPr>
          <p:blipFill rotWithShape="1">
            <a:blip r:embed="rId4">
              <a:alphaModFix/>
            </a:blip>
            <a:srcRect/>
            <a:stretch/>
          </p:blipFill>
          <p:spPr>
            <a:xfrm>
              <a:off x="6109117" y="6529094"/>
              <a:ext cx="79255" cy="60965"/>
            </a:xfrm>
            <a:prstGeom prst="rect">
              <a:avLst/>
            </a:prstGeom>
            <a:noFill/>
            <a:ln>
              <a:noFill/>
            </a:ln>
          </p:spPr>
        </p:pic>
      </p:grpSp>
      <p:cxnSp>
        <p:nvCxnSpPr>
          <p:cNvPr id="530" name="Shape 530"/>
          <p:cNvCxnSpPr/>
          <p:nvPr/>
        </p:nvCxnSpPr>
        <p:spPr>
          <a:xfrm rot="10800000" flipH="1">
            <a:off x="4612892" y="4762499"/>
            <a:ext cx="1858565" cy="487"/>
          </a:xfrm>
          <a:prstGeom prst="straightConnector1">
            <a:avLst/>
          </a:prstGeom>
          <a:noFill/>
          <a:ln w="38100" cap="sq" cmpd="sng">
            <a:solidFill>
              <a:srgbClr val="C00000"/>
            </a:solidFill>
            <a:prstDash val="solid"/>
            <a:miter/>
            <a:headEnd type="none" w="med" len="med"/>
            <a:tailEnd type="none" w="med" len="med"/>
          </a:ln>
        </p:spPr>
      </p:cxnSp>
      <p:cxnSp>
        <p:nvCxnSpPr>
          <p:cNvPr id="531" name="Shape 531"/>
          <p:cNvCxnSpPr/>
          <p:nvPr/>
        </p:nvCxnSpPr>
        <p:spPr>
          <a:xfrm>
            <a:off x="6472775" y="4767700"/>
            <a:ext cx="0" cy="35281"/>
          </a:xfrm>
          <a:prstGeom prst="straightConnector1">
            <a:avLst/>
          </a:prstGeom>
          <a:noFill/>
          <a:ln w="38100" cap="sq" cmpd="sng">
            <a:solidFill>
              <a:srgbClr val="C00000"/>
            </a:solidFill>
            <a:prstDash val="solid"/>
            <a:miter/>
            <a:headEnd type="none" w="med" len="med"/>
            <a:tailEnd type="none" w="med" len="med"/>
          </a:ln>
        </p:spPr>
      </p:cxnSp>
      <p:grpSp>
        <p:nvGrpSpPr>
          <p:cNvPr id="532" name="Shape 532"/>
          <p:cNvGrpSpPr/>
          <p:nvPr/>
        </p:nvGrpSpPr>
        <p:grpSpPr>
          <a:xfrm>
            <a:off x="4721248" y="6173737"/>
            <a:ext cx="315847" cy="458437"/>
            <a:chOff x="4721248" y="6173737"/>
            <a:chExt cx="315847" cy="458437"/>
          </a:xfrm>
        </p:grpSpPr>
        <p:pic>
          <p:nvPicPr>
            <p:cNvPr id="533" name="Shape 533"/>
            <p:cNvPicPr preferRelativeResize="0"/>
            <p:nvPr/>
          </p:nvPicPr>
          <p:blipFill rotWithShape="1">
            <a:blip r:embed="rId5">
              <a:alphaModFix/>
            </a:blip>
            <a:srcRect/>
            <a:stretch/>
          </p:blipFill>
          <p:spPr>
            <a:xfrm>
              <a:off x="4721248" y="6316326"/>
              <a:ext cx="315847" cy="315847"/>
            </a:xfrm>
            <a:prstGeom prst="rect">
              <a:avLst/>
            </a:prstGeom>
            <a:noFill/>
            <a:ln>
              <a:noFill/>
            </a:ln>
          </p:spPr>
        </p:pic>
        <p:pic>
          <p:nvPicPr>
            <p:cNvPr id="534" name="Shape 534" descr="nintendo&#10;&#10;Description generated with very high confidence"/>
            <p:cNvPicPr preferRelativeResize="0"/>
            <p:nvPr/>
          </p:nvPicPr>
          <p:blipFill rotWithShape="1">
            <a:blip r:embed="rId6">
              <a:alphaModFix/>
            </a:blip>
            <a:srcRect/>
            <a:stretch/>
          </p:blipFill>
          <p:spPr>
            <a:xfrm>
              <a:off x="4900335" y="6173737"/>
              <a:ext cx="130242" cy="130242"/>
            </a:xfrm>
            <a:prstGeom prst="rect">
              <a:avLst/>
            </a:prstGeom>
            <a:noFill/>
            <a:ln>
              <a:noFill/>
            </a:ln>
          </p:spPr>
        </p:pic>
      </p:grpSp>
      <p:grpSp>
        <p:nvGrpSpPr>
          <p:cNvPr id="535" name="Shape 535"/>
          <p:cNvGrpSpPr/>
          <p:nvPr/>
        </p:nvGrpSpPr>
        <p:grpSpPr>
          <a:xfrm>
            <a:off x="6584943" y="3687336"/>
            <a:ext cx="4580188" cy="2944837"/>
            <a:chOff x="6584943" y="3687336"/>
            <a:chExt cx="4580188" cy="2944837"/>
          </a:xfrm>
        </p:grpSpPr>
        <p:sp>
          <p:nvSpPr>
            <p:cNvPr id="536" name="Shape 536"/>
            <p:cNvSpPr/>
            <p:nvPr/>
          </p:nvSpPr>
          <p:spPr>
            <a:xfrm>
              <a:off x="8166457" y="4814392"/>
              <a:ext cx="924730" cy="906441"/>
            </a:xfrm>
            <a:prstGeom prst="rect">
              <a:avLst/>
            </a:prstGeom>
            <a:solidFill>
              <a:srgbClr val="FDDC2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37" name="Shape 537"/>
            <p:cNvSpPr/>
            <p:nvPr/>
          </p:nvSpPr>
          <p:spPr>
            <a:xfrm>
              <a:off x="8704950" y="5382378"/>
              <a:ext cx="387150" cy="333989"/>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38" name="Shape 538"/>
            <p:cNvSpPr/>
            <p:nvPr/>
          </p:nvSpPr>
          <p:spPr>
            <a:xfrm>
              <a:off x="7550636" y="4814392"/>
              <a:ext cx="534988" cy="906441"/>
            </a:xfrm>
            <a:prstGeom prst="rect">
              <a:avLst/>
            </a:prstGeom>
            <a:solidFill>
              <a:srgbClr val="FF5C5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39" name="Shape 539"/>
            <p:cNvSpPr/>
            <p:nvPr/>
          </p:nvSpPr>
          <p:spPr>
            <a:xfrm>
              <a:off x="7778632" y="4814392"/>
              <a:ext cx="102396" cy="906441"/>
            </a:xfrm>
            <a:prstGeom prst="rect">
              <a:avLst/>
            </a:prstGeom>
            <a:solidFill>
              <a:srgbClr val="FE9B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40" name="Shape 540"/>
            <p:cNvSpPr/>
            <p:nvPr/>
          </p:nvSpPr>
          <p:spPr>
            <a:xfrm>
              <a:off x="7986599" y="4814392"/>
              <a:ext cx="99035" cy="906441"/>
            </a:xfrm>
            <a:prstGeom prst="rect">
              <a:avLst/>
            </a:prstGeom>
            <a:solidFill>
              <a:srgbClr val="FE9B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41" name="Shape 541"/>
            <p:cNvSpPr/>
            <p:nvPr/>
          </p:nvSpPr>
          <p:spPr>
            <a:xfrm>
              <a:off x="7878057" y="4814392"/>
              <a:ext cx="110141" cy="906441"/>
            </a:xfrm>
            <a:prstGeom prst="rect">
              <a:avLst/>
            </a:prstGeom>
            <a:solidFill>
              <a:srgbClr val="F96F9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42" name="Shape 542"/>
            <p:cNvSpPr/>
            <p:nvPr/>
          </p:nvSpPr>
          <p:spPr>
            <a:xfrm>
              <a:off x="10179525" y="4814392"/>
              <a:ext cx="567007" cy="906441"/>
            </a:xfrm>
            <a:prstGeom prst="rect">
              <a:avLst/>
            </a:prstGeom>
            <a:solidFill>
              <a:srgbClr val="ACC6C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43" name="Shape 543"/>
            <p:cNvSpPr/>
            <p:nvPr/>
          </p:nvSpPr>
          <p:spPr>
            <a:xfrm>
              <a:off x="9189731" y="4814392"/>
              <a:ext cx="924730" cy="906441"/>
            </a:xfrm>
            <a:prstGeom prst="rect">
              <a:avLst/>
            </a:prstGeom>
            <a:solidFill>
              <a:srgbClr val="4DCF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44" name="Shape 544"/>
            <p:cNvSpPr/>
            <p:nvPr/>
          </p:nvSpPr>
          <p:spPr>
            <a:xfrm>
              <a:off x="6947675" y="3766955"/>
              <a:ext cx="3790660" cy="973549"/>
            </a:xfrm>
            <a:prstGeom prst="triangle">
              <a:avLst>
                <a:gd name="adj" fmla="val 50000"/>
              </a:avLst>
            </a:prstGeom>
            <a:solidFill>
              <a:srgbClr val="97C21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45" name="Shape 545"/>
            <p:cNvSpPr/>
            <p:nvPr/>
          </p:nvSpPr>
          <p:spPr>
            <a:xfrm>
              <a:off x="10096986" y="4758826"/>
              <a:ext cx="90487" cy="106044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46" name="Shape 546"/>
            <p:cNvSpPr/>
            <p:nvPr/>
          </p:nvSpPr>
          <p:spPr>
            <a:xfrm>
              <a:off x="8085625"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47" name="Shape 547"/>
            <p:cNvSpPr/>
            <p:nvPr/>
          </p:nvSpPr>
          <p:spPr>
            <a:xfrm rot="5400000">
              <a:off x="8827640" y="2813207"/>
              <a:ext cx="105570" cy="3896798"/>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48" name="Shape 548"/>
            <p:cNvSpPr/>
            <p:nvPr/>
          </p:nvSpPr>
          <p:spPr>
            <a:xfrm rot="3718563">
              <a:off x="7671614" y="3069369"/>
              <a:ext cx="100876" cy="2522594"/>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49" name="Shape 549"/>
            <p:cNvSpPr/>
            <p:nvPr/>
          </p:nvSpPr>
          <p:spPr>
            <a:xfrm>
              <a:off x="10738336" y="4758826"/>
              <a:ext cx="90487" cy="106044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50" name="Shape 550"/>
            <p:cNvSpPr/>
            <p:nvPr/>
          </p:nvSpPr>
          <p:spPr>
            <a:xfrm>
              <a:off x="10302789" y="5123951"/>
              <a:ext cx="328230" cy="629148"/>
            </a:xfrm>
            <a:prstGeom prst="rect">
              <a:avLst/>
            </a:prstGeom>
            <a:solidFill>
              <a:srgbClr val="008EC0"/>
            </a:solidFill>
            <a:ln w="38100" cap="flat" cmpd="sng">
              <a:solidFill>
                <a:srgbClr val="002E3F"/>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51" name="Shape 551"/>
            <p:cNvSpPr/>
            <p:nvPr/>
          </p:nvSpPr>
          <p:spPr>
            <a:xfrm>
              <a:off x="10527670" y="5393941"/>
              <a:ext cx="57582" cy="57582"/>
            </a:xfrm>
            <a:prstGeom prst="ellipse">
              <a:avLst/>
            </a:prstGeom>
            <a:solidFill>
              <a:srgbClr val="002E3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52" name="Shape 552"/>
            <p:cNvSpPr/>
            <p:nvPr/>
          </p:nvSpPr>
          <p:spPr>
            <a:xfrm>
              <a:off x="7904307" y="5382623"/>
              <a:ext cx="181317" cy="45718"/>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53" name="Shape 553"/>
            <p:cNvSpPr/>
            <p:nvPr/>
          </p:nvSpPr>
          <p:spPr>
            <a:xfrm>
              <a:off x="7934213" y="5425864"/>
              <a:ext cx="151411" cy="97106"/>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554" name="Shape 554"/>
            <p:cNvCxnSpPr/>
            <p:nvPr/>
          </p:nvCxnSpPr>
          <p:spPr>
            <a:xfrm>
              <a:off x="7988197" y="5277655"/>
              <a:ext cx="97436" cy="0"/>
            </a:xfrm>
            <a:prstGeom prst="straightConnector1">
              <a:avLst/>
            </a:prstGeom>
            <a:noFill/>
            <a:ln w="38100" cap="flat" cmpd="sng">
              <a:solidFill>
                <a:srgbClr val="E8EAE7"/>
              </a:solidFill>
              <a:prstDash val="solid"/>
              <a:round/>
              <a:headEnd type="none" w="med" len="med"/>
              <a:tailEnd type="none" w="med" len="med"/>
            </a:ln>
          </p:spPr>
        </p:cxnSp>
        <p:cxnSp>
          <p:nvCxnSpPr>
            <p:cNvPr id="555" name="Shape 555"/>
            <p:cNvCxnSpPr/>
            <p:nvPr/>
          </p:nvCxnSpPr>
          <p:spPr>
            <a:xfrm flipH="1">
              <a:off x="8006550" y="5272323"/>
              <a:ext cx="2163" cy="50855"/>
            </a:xfrm>
            <a:prstGeom prst="straightConnector1">
              <a:avLst/>
            </a:prstGeom>
            <a:noFill/>
            <a:ln w="38100" cap="flat" cmpd="sng">
              <a:solidFill>
                <a:srgbClr val="E8EAE7"/>
              </a:solidFill>
              <a:prstDash val="solid"/>
              <a:round/>
              <a:headEnd type="none" w="med" len="med"/>
              <a:tailEnd type="none" w="med" len="med"/>
            </a:ln>
          </p:spPr>
        </p:cxnSp>
        <p:sp>
          <p:nvSpPr>
            <p:cNvPr id="556" name="Shape 556"/>
            <p:cNvSpPr/>
            <p:nvPr/>
          </p:nvSpPr>
          <p:spPr>
            <a:xfrm rot="-5400000">
              <a:off x="7508373" y="5413533"/>
              <a:ext cx="356025" cy="258579"/>
            </a:xfrm>
            <a:prstGeom prst="chord">
              <a:avLst>
                <a:gd name="adj1" fmla="val 5518619"/>
                <a:gd name="adj2" fmla="val 16199986"/>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57" name="Shape 557"/>
            <p:cNvSpPr/>
            <p:nvPr/>
          </p:nvSpPr>
          <p:spPr>
            <a:xfrm>
              <a:off x="7513157" y="5545401"/>
              <a:ext cx="168579" cy="175202"/>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58" name="Shape 558"/>
            <p:cNvSpPr/>
            <p:nvPr/>
          </p:nvSpPr>
          <p:spPr>
            <a:xfrm>
              <a:off x="7458561"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59" name="Shape 559"/>
            <p:cNvSpPr/>
            <p:nvPr/>
          </p:nvSpPr>
          <p:spPr>
            <a:xfrm>
              <a:off x="8038446" y="5508910"/>
              <a:ext cx="45718" cy="207459"/>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60" name="Shape 560"/>
            <p:cNvSpPr/>
            <p:nvPr/>
          </p:nvSpPr>
          <p:spPr>
            <a:xfrm>
              <a:off x="8214881" y="5123132"/>
              <a:ext cx="320881" cy="597441"/>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61" name="Shape 561"/>
            <p:cNvSpPr/>
            <p:nvPr/>
          </p:nvSpPr>
          <p:spPr>
            <a:xfrm>
              <a:off x="8247675" y="5167642"/>
              <a:ext cx="45718" cy="178433"/>
            </a:xfrm>
            <a:prstGeom prst="rect">
              <a:avLst/>
            </a:prstGeom>
            <a:solidFill>
              <a:srgbClr val="BFBFB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562" name="Shape 562"/>
            <p:cNvGrpSpPr/>
            <p:nvPr/>
          </p:nvGrpSpPr>
          <p:grpSpPr>
            <a:xfrm>
              <a:off x="8380707" y="5443537"/>
              <a:ext cx="122388" cy="256504"/>
              <a:chOff x="5241732" y="6172200"/>
              <a:chExt cx="122388" cy="256504"/>
            </a:xfrm>
          </p:grpSpPr>
          <p:cxnSp>
            <p:nvCxnSpPr>
              <p:cNvPr id="563" name="Shape 563"/>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564" name="Shape 564"/>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565" name="Shape 565"/>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566" name="Shape 566"/>
            <p:cNvGrpSpPr/>
            <p:nvPr/>
          </p:nvGrpSpPr>
          <p:grpSpPr>
            <a:xfrm flipH="1">
              <a:off x="8786377" y="5443537"/>
              <a:ext cx="122388" cy="256504"/>
              <a:chOff x="5241732" y="6172200"/>
              <a:chExt cx="122388" cy="256504"/>
            </a:xfrm>
          </p:grpSpPr>
          <p:cxnSp>
            <p:nvCxnSpPr>
              <p:cNvPr id="567" name="Shape 567"/>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568" name="Shape 568"/>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569" name="Shape 569"/>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570" name="Shape 570"/>
            <p:cNvSpPr/>
            <p:nvPr/>
          </p:nvSpPr>
          <p:spPr>
            <a:xfrm>
              <a:off x="8464481" y="5459985"/>
              <a:ext cx="355773" cy="45718"/>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71" name="Shape 571"/>
            <p:cNvSpPr/>
            <p:nvPr/>
          </p:nvSpPr>
          <p:spPr>
            <a:xfrm>
              <a:off x="8596614" y="5505703"/>
              <a:ext cx="91507" cy="210665"/>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572" name="Shape 572"/>
            <p:cNvGrpSpPr/>
            <p:nvPr/>
          </p:nvGrpSpPr>
          <p:grpSpPr>
            <a:xfrm>
              <a:off x="8777335" y="5245595"/>
              <a:ext cx="165914" cy="135405"/>
              <a:chOff x="5359222" y="6179960"/>
              <a:chExt cx="179412" cy="146421"/>
            </a:xfrm>
          </p:grpSpPr>
          <p:sp>
            <p:nvSpPr>
              <p:cNvPr id="573" name="Shape 573"/>
              <p:cNvSpPr/>
              <p:nvPr/>
            </p:nvSpPr>
            <p:spPr>
              <a:xfrm>
                <a:off x="5385019" y="6231175"/>
                <a:ext cx="128227" cy="95206"/>
              </a:xfrm>
              <a:prstGeom prst="rect">
                <a:avLst/>
              </a:prstGeom>
              <a:solidFill>
                <a:srgbClr val="B5B5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74" name="Shape 574"/>
              <p:cNvSpPr/>
              <p:nvPr/>
            </p:nvSpPr>
            <p:spPr>
              <a:xfrm>
                <a:off x="5385019" y="6205103"/>
                <a:ext cx="127817" cy="26069"/>
              </a:xfrm>
              <a:prstGeom prst="trapezoid">
                <a:avLst>
                  <a:gd name="adj" fmla="val 87295"/>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575" name="Shape 575"/>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576" name="Shape 576"/>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577" name="Shape 577"/>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578" name="Shape 578"/>
            <p:cNvSpPr/>
            <p:nvPr/>
          </p:nvSpPr>
          <p:spPr>
            <a:xfrm>
              <a:off x="9239111" y="5393941"/>
              <a:ext cx="481011" cy="226219"/>
            </a:xfrm>
            <a:prstGeom prst="roundRect">
              <a:avLst>
                <a:gd name="adj" fmla="val 32457"/>
              </a:avLst>
            </a:prstGeom>
            <a:solidFill>
              <a:srgbClr val="F5F1F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79" name="Shape 579"/>
            <p:cNvSpPr/>
            <p:nvPr/>
          </p:nvSpPr>
          <p:spPr>
            <a:xfrm>
              <a:off x="9272449" y="5613946"/>
              <a:ext cx="395287" cy="108460"/>
            </a:xfrm>
            <a:prstGeom prst="rect">
              <a:avLst/>
            </a:prstGeom>
            <a:solidFill>
              <a:srgbClr val="E6E5E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80" name="Shape 580"/>
            <p:cNvSpPr/>
            <p:nvPr/>
          </p:nvSpPr>
          <p:spPr>
            <a:xfrm>
              <a:off x="9155475" y="5506101"/>
              <a:ext cx="165392" cy="216305"/>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81" name="Shape 581"/>
            <p:cNvSpPr/>
            <p:nvPr/>
          </p:nvSpPr>
          <p:spPr>
            <a:xfrm>
              <a:off x="9619818" y="5506101"/>
              <a:ext cx="165392" cy="216305"/>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82" name="Shape 582"/>
            <p:cNvSpPr/>
            <p:nvPr/>
          </p:nvSpPr>
          <p:spPr>
            <a:xfrm>
              <a:off x="9817753" y="5566575"/>
              <a:ext cx="205412" cy="155831"/>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583" name="Shape 583"/>
            <p:cNvGrpSpPr/>
            <p:nvPr/>
          </p:nvGrpSpPr>
          <p:grpSpPr>
            <a:xfrm>
              <a:off x="9831736" y="5393940"/>
              <a:ext cx="183066" cy="175683"/>
              <a:chOff x="7948903" y="2829961"/>
              <a:chExt cx="183066" cy="191771"/>
            </a:xfrm>
          </p:grpSpPr>
          <p:sp>
            <p:nvSpPr>
              <p:cNvPr id="584" name="Shape 584"/>
              <p:cNvSpPr/>
              <p:nvPr/>
            </p:nvSpPr>
            <p:spPr>
              <a:xfrm>
                <a:off x="7948903" y="2933566"/>
                <a:ext cx="167453" cy="45718"/>
              </a:xfrm>
              <a:prstGeom prst="rect">
                <a:avLst/>
              </a:prstGeom>
              <a:solidFill>
                <a:srgbClr val="FF5C5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85" name="Shape 585"/>
              <p:cNvSpPr/>
              <p:nvPr/>
            </p:nvSpPr>
            <p:spPr>
              <a:xfrm>
                <a:off x="7975097" y="2971826"/>
                <a:ext cx="153549" cy="49906"/>
              </a:xfrm>
              <a:prstGeom prst="rect">
                <a:avLst/>
              </a:prstGeom>
              <a:solidFill>
                <a:srgbClr val="DD505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86" name="Shape 586"/>
              <p:cNvSpPr/>
              <p:nvPr/>
            </p:nvSpPr>
            <p:spPr>
              <a:xfrm>
                <a:off x="7991767" y="2876550"/>
                <a:ext cx="140202" cy="60142"/>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87" name="Shape 587"/>
              <p:cNvSpPr/>
              <p:nvPr/>
            </p:nvSpPr>
            <p:spPr>
              <a:xfrm>
                <a:off x="7959103" y="2829961"/>
                <a:ext cx="140202" cy="45718"/>
              </a:xfrm>
              <a:prstGeom prst="rect">
                <a:avLst/>
              </a:prstGeom>
              <a:solidFill>
                <a:srgbClr val="FFCF2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cxnSp>
          <p:nvCxnSpPr>
            <p:cNvPr id="588" name="Shape 588"/>
            <p:cNvCxnSpPr/>
            <p:nvPr/>
          </p:nvCxnSpPr>
          <p:spPr>
            <a:xfrm>
              <a:off x="9698095" y="4484303"/>
              <a:ext cx="0" cy="119063"/>
            </a:xfrm>
            <a:prstGeom prst="straightConnector1">
              <a:avLst/>
            </a:prstGeom>
            <a:noFill/>
            <a:ln w="38100" cap="flat" cmpd="sng">
              <a:solidFill>
                <a:srgbClr val="D8D8D8"/>
              </a:solidFill>
              <a:prstDash val="solid"/>
              <a:round/>
              <a:headEnd type="none" w="med" len="med"/>
              <a:tailEnd type="none" w="med" len="med"/>
            </a:ln>
          </p:spPr>
        </p:cxnSp>
        <p:sp>
          <p:nvSpPr>
            <p:cNvPr id="589" name="Shape 589"/>
            <p:cNvSpPr/>
            <p:nvPr/>
          </p:nvSpPr>
          <p:spPr>
            <a:xfrm>
              <a:off x="9588849" y="4324708"/>
              <a:ext cx="214020" cy="158798"/>
            </a:xfrm>
            <a:prstGeom prst="trapezoid">
              <a:avLst>
                <a:gd name="adj" fmla="val 30999"/>
              </a:avLst>
            </a:prstGeom>
            <a:solidFill>
              <a:srgbClr val="FFCF2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90" name="Shape 590"/>
            <p:cNvSpPr/>
            <p:nvPr/>
          </p:nvSpPr>
          <p:spPr>
            <a:xfrm>
              <a:off x="9339321" y="4950071"/>
              <a:ext cx="266699" cy="173831"/>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pic>
          <p:nvPicPr>
            <p:cNvPr id="591" name="Shape 591" descr="nintendo&#10;&#10;Description generated with very high confidence"/>
            <p:cNvPicPr preferRelativeResize="0"/>
            <p:nvPr/>
          </p:nvPicPr>
          <p:blipFill rotWithShape="1">
            <a:blip r:embed="rId3">
              <a:alphaModFix/>
            </a:blip>
            <a:srcRect/>
            <a:stretch/>
          </p:blipFill>
          <p:spPr>
            <a:xfrm>
              <a:off x="10034439" y="5626933"/>
              <a:ext cx="45718" cy="77150"/>
            </a:xfrm>
            <a:prstGeom prst="rect">
              <a:avLst/>
            </a:prstGeom>
            <a:noFill/>
            <a:ln>
              <a:noFill/>
            </a:ln>
          </p:spPr>
        </p:pic>
        <p:cxnSp>
          <p:nvCxnSpPr>
            <p:cNvPr id="592" name="Shape 592"/>
            <p:cNvCxnSpPr/>
            <p:nvPr/>
          </p:nvCxnSpPr>
          <p:spPr>
            <a:xfrm rot="10800000">
              <a:off x="9644119" y="4586051"/>
              <a:ext cx="100659" cy="0"/>
            </a:xfrm>
            <a:prstGeom prst="straightConnector1">
              <a:avLst/>
            </a:prstGeom>
            <a:noFill/>
            <a:ln w="38100" cap="flat" cmpd="sng">
              <a:solidFill>
                <a:srgbClr val="797979"/>
              </a:solidFill>
              <a:prstDash val="solid"/>
              <a:round/>
              <a:headEnd type="none" w="med" len="med"/>
              <a:tailEnd type="none" w="med" len="med"/>
            </a:ln>
          </p:spPr>
        </p:cxnSp>
        <p:sp>
          <p:nvSpPr>
            <p:cNvPr id="593" name="Shape 593"/>
            <p:cNvSpPr/>
            <p:nvPr/>
          </p:nvSpPr>
          <p:spPr>
            <a:xfrm>
              <a:off x="9591207" y="4604637"/>
              <a:ext cx="205412" cy="102329"/>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594" name="Shape 594"/>
            <p:cNvGrpSpPr/>
            <p:nvPr/>
          </p:nvGrpSpPr>
          <p:grpSpPr>
            <a:xfrm>
              <a:off x="8800157" y="4255296"/>
              <a:ext cx="679460" cy="449819"/>
              <a:chOff x="7301299" y="1104407"/>
              <a:chExt cx="679460" cy="449819"/>
            </a:xfrm>
          </p:grpSpPr>
          <p:sp>
            <p:nvSpPr>
              <p:cNvPr id="595" name="Shape 595"/>
              <p:cNvSpPr/>
              <p:nvPr/>
            </p:nvSpPr>
            <p:spPr>
              <a:xfrm>
                <a:off x="7301299" y="1388269"/>
                <a:ext cx="679460" cy="165957"/>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96" name="Shape 596"/>
              <p:cNvSpPr/>
              <p:nvPr/>
            </p:nvSpPr>
            <p:spPr>
              <a:xfrm>
                <a:off x="7301299" y="1338262"/>
                <a:ext cx="679460" cy="51925"/>
              </a:xfrm>
              <a:prstGeom prst="rect">
                <a:avLst/>
              </a:prstGeom>
              <a:solidFill>
                <a:srgbClr val="EEEE8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97" name="Shape 597"/>
              <p:cNvSpPr/>
              <p:nvPr/>
            </p:nvSpPr>
            <p:spPr>
              <a:xfrm>
                <a:off x="7301299" y="1216066"/>
                <a:ext cx="679460" cy="122193"/>
              </a:xfrm>
              <a:prstGeom prst="rect">
                <a:avLst/>
              </a:prstGeom>
              <a:solidFill>
                <a:srgbClr val="FFDBA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98" name="Shape 598"/>
              <p:cNvSpPr/>
              <p:nvPr/>
            </p:nvSpPr>
            <p:spPr>
              <a:xfrm>
                <a:off x="7301300" y="1104407"/>
                <a:ext cx="679460" cy="111656"/>
              </a:xfrm>
              <a:prstGeom prst="triangle">
                <a:avLst>
                  <a:gd name="adj" fmla="val 50000"/>
                </a:avLst>
              </a:prstGeom>
              <a:solidFill>
                <a:srgbClr val="FFDBA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599" name="Shape 599"/>
              <p:cNvSpPr/>
              <p:nvPr/>
            </p:nvSpPr>
            <p:spPr>
              <a:xfrm>
                <a:off x="7351118"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00" name="Shape 600"/>
              <p:cNvSpPr/>
              <p:nvPr/>
            </p:nvSpPr>
            <p:spPr>
              <a:xfrm>
                <a:off x="7665939"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01" name="Shape 601"/>
              <p:cNvSpPr/>
              <p:nvPr/>
            </p:nvSpPr>
            <p:spPr>
              <a:xfrm>
                <a:off x="7597372" y="1172070"/>
                <a:ext cx="87311" cy="87311"/>
              </a:xfrm>
              <a:prstGeom prst="ellipse">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pic>
          <p:nvPicPr>
            <p:cNvPr id="602" name="Shape 602" descr="nintendo&#10;&#10;Description generated with very high confidence"/>
            <p:cNvPicPr preferRelativeResize="0"/>
            <p:nvPr/>
          </p:nvPicPr>
          <p:blipFill rotWithShape="1">
            <a:blip r:embed="rId3">
              <a:alphaModFix/>
            </a:blip>
            <a:srcRect/>
            <a:stretch/>
          </p:blipFill>
          <p:spPr>
            <a:xfrm>
              <a:off x="9830504" y="4610296"/>
              <a:ext cx="45718" cy="77150"/>
            </a:xfrm>
            <a:prstGeom prst="rect">
              <a:avLst/>
            </a:prstGeom>
            <a:noFill/>
            <a:ln>
              <a:noFill/>
            </a:ln>
          </p:spPr>
        </p:pic>
        <p:grpSp>
          <p:nvGrpSpPr>
            <p:cNvPr id="603" name="Shape 603"/>
            <p:cNvGrpSpPr/>
            <p:nvPr/>
          </p:nvGrpSpPr>
          <p:grpSpPr>
            <a:xfrm>
              <a:off x="8401886" y="4411729"/>
              <a:ext cx="215746" cy="170093"/>
              <a:chOff x="6294003" y="694775"/>
              <a:chExt cx="215746" cy="170093"/>
            </a:xfrm>
          </p:grpSpPr>
          <p:sp>
            <p:nvSpPr>
              <p:cNvPr id="604" name="Shape 604"/>
              <p:cNvSpPr/>
              <p:nvPr/>
            </p:nvSpPr>
            <p:spPr>
              <a:xfrm>
                <a:off x="6294003" y="819150"/>
                <a:ext cx="215746" cy="45718"/>
              </a:xfrm>
              <a:prstGeom prst="rect">
                <a:avLst/>
              </a:prstGeom>
              <a:solidFill>
                <a:srgbClr val="5D625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05" name="Shape 605"/>
              <p:cNvSpPr/>
              <p:nvPr/>
            </p:nvSpPr>
            <p:spPr>
              <a:xfrm>
                <a:off x="6297260" y="694775"/>
                <a:ext cx="209234" cy="120910"/>
              </a:xfrm>
              <a:prstGeom prst="rect">
                <a:avLst/>
              </a:prstGeom>
              <a:solidFill>
                <a:srgbClr val="5D625C"/>
              </a:solidFill>
              <a:ln w="38100" cap="flat" cmpd="sng">
                <a:solidFill>
                  <a:srgbClr val="7B8688"/>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606" name="Shape 606"/>
            <p:cNvSpPr/>
            <p:nvPr/>
          </p:nvSpPr>
          <p:spPr>
            <a:xfrm>
              <a:off x="8317886" y="4579635"/>
              <a:ext cx="383746" cy="127333"/>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07" name="Shape 607"/>
            <p:cNvSpPr/>
            <p:nvPr/>
          </p:nvSpPr>
          <p:spPr>
            <a:xfrm>
              <a:off x="8734477" y="3976053"/>
              <a:ext cx="185738" cy="185738"/>
            </a:xfrm>
            <a:prstGeom prst="ellipse">
              <a:avLst/>
            </a:prstGeom>
            <a:solidFill>
              <a:srgbClr val="D9D9D9"/>
            </a:solidFill>
            <a:ln w="25400" cap="flat" cmpd="sng">
              <a:solidFill>
                <a:srgbClr val="566F0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08" name="Shape 608"/>
            <p:cNvSpPr/>
            <p:nvPr/>
          </p:nvSpPr>
          <p:spPr>
            <a:xfrm rot="5400000">
              <a:off x="8825407" y="3827455"/>
              <a:ext cx="110034" cy="3896798"/>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09" name="Shape 609"/>
            <p:cNvSpPr/>
            <p:nvPr/>
          </p:nvSpPr>
          <p:spPr>
            <a:xfrm>
              <a:off x="9091306"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10" name="Shape 610"/>
            <p:cNvSpPr/>
            <p:nvPr/>
          </p:nvSpPr>
          <p:spPr>
            <a:xfrm rot="-5400000">
              <a:off x="7035040" y="5464252"/>
              <a:ext cx="1113150" cy="195261"/>
            </a:xfrm>
            <a:prstGeom prst="bentArrow">
              <a:avLst>
                <a:gd name="adj1" fmla="val 17120"/>
                <a:gd name="adj2" fmla="val 11051"/>
                <a:gd name="adj3" fmla="val 0"/>
                <a:gd name="adj4" fmla="val 43750"/>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sp>
          <p:nvSpPr>
            <p:cNvPr id="611" name="Shape 611"/>
            <p:cNvSpPr/>
            <p:nvPr/>
          </p:nvSpPr>
          <p:spPr>
            <a:xfrm rot="5400000">
              <a:off x="7512412" y="6191111"/>
              <a:ext cx="403488" cy="195261"/>
            </a:xfrm>
            <a:prstGeom prst="bentArrow">
              <a:avLst>
                <a:gd name="adj1" fmla="val 17120"/>
                <a:gd name="adj2" fmla="val 12997"/>
                <a:gd name="adj3" fmla="val 0"/>
                <a:gd name="adj4" fmla="val 43750"/>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cxnSp>
          <p:nvCxnSpPr>
            <p:cNvPr id="612" name="Shape 612"/>
            <p:cNvCxnSpPr/>
            <p:nvPr/>
          </p:nvCxnSpPr>
          <p:spPr>
            <a:xfrm>
              <a:off x="7500028" y="5014451"/>
              <a:ext cx="63308" cy="0"/>
            </a:xfrm>
            <a:prstGeom prst="straightConnector1">
              <a:avLst/>
            </a:prstGeom>
            <a:noFill/>
            <a:ln w="38100" cap="flat" cmpd="sng">
              <a:solidFill>
                <a:schemeClr val="dk1"/>
              </a:solidFill>
              <a:prstDash val="solid"/>
              <a:round/>
              <a:headEnd type="none" w="med" len="med"/>
              <a:tailEnd type="none" w="med" len="med"/>
            </a:ln>
          </p:spPr>
        </p:cxnSp>
        <p:grpSp>
          <p:nvGrpSpPr>
            <p:cNvPr id="613" name="Shape 613"/>
            <p:cNvGrpSpPr/>
            <p:nvPr/>
          </p:nvGrpSpPr>
          <p:grpSpPr>
            <a:xfrm>
              <a:off x="7642116" y="6334188"/>
              <a:ext cx="281156" cy="281156"/>
              <a:chOff x="5324817" y="3096500"/>
              <a:chExt cx="281156" cy="281156"/>
            </a:xfrm>
          </p:grpSpPr>
          <p:sp>
            <p:nvSpPr>
              <p:cNvPr id="614" name="Shape 614"/>
              <p:cNvSpPr/>
              <p:nvPr/>
            </p:nvSpPr>
            <p:spPr>
              <a:xfrm>
                <a:off x="5324817" y="3096500"/>
                <a:ext cx="281156" cy="281156"/>
              </a:xfrm>
              <a:prstGeom prst="ellipse">
                <a:avLst/>
              </a:prstGeom>
              <a:noFill/>
              <a:ln w="38100" cap="flat" cmpd="sng">
                <a:solidFill>
                  <a:srgbClr val="00B0F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615" name="Shape 615"/>
              <p:cNvCxnSpPr>
                <a:stCxn id="614" idx="1"/>
                <a:endCxn id="614" idx="5"/>
              </p:cNvCxnSpPr>
              <p:nvPr/>
            </p:nvCxnSpPr>
            <p:spPr>
              <a:xfrm>
                <a:off x="5365992" y="3137674"/>
                <a:ext cx="198900" cy="198900"/>
              </a:xfrm>
              <a:prstGeom prst="straightConnector1">
                <a:avLst/>
              </a:prstGeom>
              <a:noFill/>
              <a:ln w="19050" cap="flat" cmpd="sng">
                <a:solidFill>
                  <a:srgbClr val="00B0F0"/>
                </a:solidFill>
                <a:prstDash val="solid"/>
                <a:round/>
                <a:headEnd type="none" w="med" len="med"/>
                <a:tailEnd type="none" w="med" len="med"/>
              </a:ln>
            </p:spPr>
          </p:cxnSp>
          <p:cxnSp>
            <p:nvCxnSpPr>
              <p:cNvPr id="616" name="Shape 616"/>
              <p:cNvCxnSpPr>
                <a:stCxn id="614" idx="3"/>
                <a:endCxn id="614" idx="7"/>
              </p:cNvCxnSpPr>
              <p:nvPr/>
            </p:nvCxnSpPr>
            <p:spPr>
              <a:xfrm rot="10800000" flipH="1">
                <a:off x="5365992" y="3137581"/>
                <a:ext cx="198900" cy="198900"/>
              </a:xfrm>
              <a:prstGeom prst="straightConnector1">
                <a:avLst/>
              </a:prstGeom>
              <a:noFill/>
              <a:ln w="19050" cap="flat" cmpd="sng">
                <a:solidFill>
                  <a:srgbClr val="00B0F0"/>
                </a:solidFill>
                <a:prstDash val="solid"/>
                <a:round/>
                <a:headEnd type="none" w="med" len="med"/>
                <a:tailEnd type="none" w="med" len="med"/>
              </a:ln>
            </p:spPr>
          </p:cxnSp>
          <p:sp>
            <p:nvSpPr>
              <p:cNvPr id="617" name="Shape 617"/>
              <p:cNvSpPr/>
              <p:nvPr/>
            </p:nvSpPr>
            <p:spPr>
              <a:xfrm>
                <a:off x="5432960" y="3204642"/>
                <a:ext cx="64870" cy="64870"/>
              </a:xfrm>
              <a:prstGeom prst="ellipse">
                <a:avLst/>
              </a:prstGeom>
              <a:solidFill>
                <a:srgbClr val="3C3C3C"/>
              </a:solidFill>
              <a:ln w="25400" cap="flat" cmpd="sng">
                <a:solidFill>
                  <a:srgbClr val="00B0F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618" name="Shape 618"/>
            <p:cNvGrpSpPr/>
            <p:nvPr/>
          </p:nvGrpSpPr>
          <p:grpSpPr>
            <a:xfrm>
              <a:off x="7558786" y="4992164"/>
              <a:ext cx="174914" cy="130967"/>
              <a:chOff x="4235611" y="3918835"/>
              <a:chExt cx="174914" cy="130967"/>
            </a:xfrm>
          </p:grpSpPr>
          <p:sp>
            <p:nvSpPr>
              <p:cNvPr id="619" name="Shape 619"/>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sp>
            <p:nvSpPr>
              <p:cNvPr id="620" name="Shape 620"/>
              <p:cNvSpPr/>
              <p:nvPr/>
            </p:nvSpPr>
            <p:spPr>
              <a:xfrm>
                <a:off x="4277489" y="4004083"/>
                <a:ext cx="133036" cy="45718"/>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cxnSp>
          <p:nvCxnSpPr>
            <p:cNvPr id="621" name="Shape 621"/>
            <p:cNvCxnSpPr/>
            <p:nvPr/>
          </p:nvCxnSpPr>
          <p:spPr>
            <a:xfrm>
              <a:off x="9155475" y="4756391"/>
              <a:ext cx="697887" cy="0"/>
            </a:xfrm>
            <a:prstGeom prst="straightConnector1">
              <a:avLst/>
            </a:prstGeom>
            <a:noFill/>
            <a:ln w="38100" cap="sq" cmpd="sng">
              <a:solidFill>
                <a:srgbClr val="FFBF0C"/>
              </a:solidFill>
              <a:prstDash val="solid"/>
              <a:miter/>
              <a:headEnd type="none" w="med" len="med"/>
              <a:tailEnd type="none" w="med" len="med"/>
            </a:ln>
          </p:spPr>
        </p:cxnSp>
        <p:cxnSp>
          <p:nvCxnSpPr>
            <p:cNvPr id="622" name="Shape 622"/>
            <p:cNvCxnSpPr/>
            <p:nvPr/>
          </p:nvCxnSpPr>
          <p:spPr>
            <a:xfrm>
              <a:off x="9134935" y="4756392"/>
              <a:ext cx="0" cy="996707"/>
            </a:xfrm>
            <a:prstGeom prst="straightConnector1">
              <a:avLst/>
            </a:prstGeom>
            <a:noFill/>
            <a:ln w="38100" cap="sq" cmpd="sng">
              <a:solidFill>
                <a:srgbClr val="FFBF0C"/>
              </a:solidFill>
              <a:prstDash val="solid"/>
              <a:miter/>
              <a:headEnd type="none" w="med" len="med"/>
              <a:tailEnd type="none" w="med" len="med"/>
            </a:ln>
          </p:spPr>
        </p:cxnSp>
        <p:cxnSp>
          <p:nvCxnSpPr>
            <p:cNvPr id="623" name="Shape 623"/>
            <p:cNvCxnSpPr/>
            <p:nvPr/>
          </p:nvCxnSpPr>
          <p:spPr>
            <a:xfrm>
              <a:off x="8499895" y="5775567"/>
              <a:ext cx="1556594" cy="0"/>
            </a:xfrm>
            <a:prstGeom prst="straightConnector1">
              <a:avLst/>
            </a:prstGeom>
            <a:noFill/>
            <a:ln w="38100" cap="sq" cmpd="sng">
              <a:solidFill>
                <a:srgbClr val="FFBF0C"/>
              </a:solidFill>
              <a:prstDash val="solid"/>
              <a:miter/>
              <a:headEnd type="none" w="med" len="med"/>
              <a:tailEnd type="none" w="med" len="med"/>
            </a:ln>
          </p:spPr>
        </p:cxnSp>
        <p:cxnSp>
          <p:nvCxnSpPr>
            <p:cNvPr id="624" name="Shape 624"/>
            <p:cNvCxnSpPr/>
            <p:nvPr/>
          </p:nvCxnSpPr>
          <p:spPr>
            <a:xfrm>
              <a:off x="9854828" y="4710376"/>
              <a:ext cx="132" cy="15632"/>
            </a:xfrm>
            <a:prstGeom prst="straightConnector1">
              <a:avLst/>
            </a:prstGeom>
            <a:noFill/>
            <a:ln w="38100" cap="sq" cmpd="sng">
              <a:solidFill>
                <a:srgbClr val="FFBF0C"/>
              </a:solidFill>
              <a:prstDash val="solid"/>
              <a:miter/>
              <a:headEnd type="none" w="med" len="med"/>
              <a:tailEnd type="none" w="med" len="med"/>
            </a:ln>
          </p:spPr>
        </p:cxnSp>
        <p:cxnSp>
          <p:nvCxnSpPr>
            <p:cNvPr id="625" name="Shape 625"/>
            <p:cNvCxnSpPr/>
            <p:nvPr/>
          </p:nvCxnSpPr>
          <p:spPr>
            <a:xfrm>
              <a:off x="10056489" y="5729333"/>
              <a:ext cx="132" cy="15632"/>
            </a:xfrm>
            <a:prstGeom prst="straightConnector1">
              <a:avLst/>
            </a:prstGeom>
            <a:noFill/>
            <a:ln w="38100" cap="sq" cmpd="sng">
              <a:solidFill>
                <a:srgbClr val="FFBF0C"/>
              </a:solidFill>
              <a:prstDash val="solid"/>
              <a:miter/>
              <a:headEnd type="none" w="med" len="med"/>
              <a:tailEnd type="none" w="med" len="med"/>
            </a:ln>
          </p:spPr>
        </p:cxnSp>
        <p:cxnSp>
          <p:nvCxnSpPr>
            <p:cNvPr id="626" name="Shape 626"/>
            <p:cNvCxnSpPr/>
            <p:nvPr/>
          </p:nvCxnSpPr>
          <p:spPr>
            <a:xfrm>
              <a:off x="8499895" y="5783262"/>
              <a:ext cx="0" cy="691502"/>
            </a:xfrm>
            <a:prstGeom prst="straightConnector1">
              <a:avLst/>
            </a:prstGeom>
            <a:noFill/>
            <a:ln w="38100" cap="sq" cmpd="sng">
              <a:solidFill>
                <a:srgbClr val="FFBF0C"/>
              </a:solidFill>
              <a:prstDash val="solid"/>
              <a:miter/>
              <a:headEnd type="none" w="med" len="med"/>
              <a:tailEnd type="none" w="med" len="med"/>
            </a:ln>
          </p:spPr>
        </p:cxnSp>
        <p:sp>
          <p:nvSpPr>
            <p:cNvPr id="627" name="Shape 627"/>
            <p:cNvSpPr/>
            <p:nvPr/>
          </p:nvSpPr>
          <p:spPr>
            <a:xfrm>
              <a:off x="8375992" y="6354396"/>
              <a:ext cx="228249" cy="264913"/>
            </a:xfrm>
            <a:prstGeom prst="rect">
              <a:avLst/>
            </a:prstGeom>
            <a:solidFill>
              <a:srgbClr val="FFBF0C"/>
            </a:solidFill>
            <a:ln w="25400" cap="flat" cmpd="sng">
              <a:solidFill>
                <a:srgbClr val="C7850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28" name="Shape 628"/>
            <p:cNvSpPr/>
            <p:nvPr/>
          </p:nvSpPr>
          <p:spPr>
            <a:xfrm>
              <a:off x="6932027"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29" name="Shape 629"/>
            <p:cNvSpPr/>
            <p:nvPr/>
          </p:nvSpPr>
          <p:spPr>
            <a:xfrm>
              <a:off x="7020757" y="4814392"/>
              <a:ext cx="436346" cy="906441"/>
            </a:xfrm>
            <a:prstGeom prst="rect">
              <a:avLst/>
            </a:prstGeom>
            <a:solidFill>
              <a:srgbClr val="D8D8D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30" name="Shape 630"/>
            <p:cNvSpPr/>
            <p:nvPr/>
          </p:nvSpPr>
          <p:spPr>
            <a:xfrm>
              <a:off x="7086663" y="5675410"/>
              <a:ext cx="297660" cy="45718"/>
            </a:xfrm>
            <a:prstGeom prst="rect">
              <a:avLst/>
            </a:prstGeom>
            <a:solidFill>
              <a:srgbClr val="B5B5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631" name="Shape 631"/>
            <p:cNvGrpSpPr/>
            <p:nvPr/>
          </p:nvGrpSpPr>
          <p:grpSpPr>
            <a:xfrm>
              <a:off x="7112221" y="5197121"/>
              <a:ext cx="240448" cy="480299"/>
              <a:chOff x="3830400" y="5197121"/>
              <a:chExt cx="240448" cy="480299"/>
            </a:xfrm>
          </p:grpSpPr>
          <p:sp>
            <p:nvSpPr>
              <p:cNvPr id="632" name="Shape 632"/>
              <p:cNvSpPr/>
              <p:nvPr/>
            </p:nvSpPr>
            <p:spPr>
              <a:xfrm>
                <a:off x="3830400" y="5245812"/>
                <a:ext cx="240448" cy="431608"/>
              </a:xfrm>
              <a:prstGeom prst="rect">
                <a:avLst/>
              </a:prstGeom>
              <a:solidFill>
                <a:srgbClr val="79797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33" name="Shape 633"/>
              <p:cNvSpPr/>
              <p:nvPr/>
            </p:nvSpPr>
            <p:spPr>
              <a:xfrm>
                <a:off x="3830400" y="5197121"/>
                <a:ext cx="238883" cy="105961"/>
              </a:xfrm>
              <a:prstGeom prst="ellipse">
                <a:avLst/>
              </a:prstGeom>
              <a:solidFill>
                <a:srgbClr val="79797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634" name="Shape 634"/>
            <p:cNvSpPr/>
            <p:nvPr/>
          </p:nvSpPr>
          <p:spPr>
            <a:xfrm>
              <a:off x="7204138" y="5550942"/>
              <a:ext cx="62010" cy="87069"/>
            </a:xfrm>
            <a:prstGeom prst="rect">
              <a:avLst/>
            </a:prstGeom>
            <a:solidFill>
              <a:srgbClr val="3C3C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35" name="Shape 635"/>
            <p:cNvSpPr/>
            <p:nvPr/>
          </p:nvSpPr>
          <p:spPr>
            <a:xfrm rot="-3801417" flipH="1">
              <a:off x="9919440" y="3008794"/>
              <a:ext cx="100877" cy="2623878"/>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36" name="Shape 636"/>
            <p:cNvSpPr/>
            <p:nvPr/>
          </p:nvSpPr>
          <p:spPr>
            <a:xfrm>
              <a:off x="10781154" y="4728389"/>
              <a:ext cx="338588" cy="224896"/>
            </a:xfrm>
            <a:prstGeom prst="rtTriangle">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37" name="Shape 637"/>
            <p:cNvSpPr/>
            <p:nvPr/>
          </p:nvSpPr>
          <p:spPr>
            <a:xfrm flipH="1">
              <a:off x="6625394" y="4742903"/>
              <a:ext cx="338588" cy="224896"/>
            </a:xfrm>
            <a:prstGeom prst="rtTriangle">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38" name="Shape 638"/>
            <p:cNvSpPr/>
            <p:nvPr/>
          </p:nvSpPr>
          <p:spPr>
            <a:xfrm>
              <a:off x="7733700" y="4423744"/>
              <a:ext cx="414180" cy="273222"/>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639" name="Shape 639"/>
            <p:cNvCxnSpPr>
              <a:stCxn id="638" idx="1"/>
              <a:endCxn id="638" idx="3"/>
            </p:cNvCxnSpPr>
            <p:nvPr/>
          </p:nvCxnSpPr>
          <p:spPr>
            <a:xfrm>
              <a:off x="7733700" y="4560355"/>
              <a:ext cx="414300" cy="0"/>
            </a:xfrm>
            <a:prstGeom prst="straightConnector1">
              <a:avLst/>
            </a:prstGeom>
            <a:noFill/>
            <a:ln w="38100" cap="flat" cmpd="sng">
              <a:solidFill>
                <a:srgbClr val="E5B283"/>
              </a:solidFill>
              <a:prstDash val="solid"/>
              <a:round/>
              <a:headEnd type="none" w="med" len="med"/>
              <a:tailEnd type="none" w="med" len="med"/>
            </a:ln>
          </p:spPr>
        </p:cxnSp>
        <p:grpSp>
          <p:nvGrpSpPr>
            <p:cNvPr id="640" name="Shape 640"/>
            <p:cNvGrpSpPr/>
            <p:nvPr/>
          </p:nvGrpSpPr>
          <p:grpSpPr>
            <a:xfrm>
              <a:off x="7801882" y="4451894"/>
              <a:ext cx="280924" cy="90726"/>
              <a:chOff x="4525028" y="4450742"/>
              <a:chExt cx="280924" cy="90726"/>
            </a:xfrm>
          </p:grpSpPr>
          <p:sp>
            <p:nvSpPr>
              <p:cNvPr id="641" name="Shape 641"/>
              <p:cNvSpPr/>
              <p:nvPr/>
            </p:nvSpPr>
            <p:spPr>
              <a:xfrm>
                <a:off x="4525028" y="4450742"/>
                <a:ext cx="45718" cy="90725"/>
              </a:xfrm>
              <a:prstGeom prst="rect">
                <a:avLst/>
              </a:prstGeom>
              <a:solidFill>
                <a:srgbClr val="FFBF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42" name="Shape 642"/>
              <p:cNvSpPr/>
              <p:nvPr/>
            </p:nvSpPr>
            <p:spPr>
              <a:xfrm>
                <a:off x="4567248" y="4486469"/>
                <a:ext cx="45718" cy="54999"/>
              </a:xfrm>
              <a:prstGeom prst="rect">
                <a:avLst/>
              </a:prstGeom>
              <a:solidFill>
                <a:srgbClr val="AF0D1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43" name="Shape 643"/>
              <p:cNvSpPr/>
              <p:nvPr/>
            </p:nvSpPr>
            <p:spPr>
              <a:xfrm>
                <a:off x="4609162" y="4458767"/>
                <a:ext cx="45718" cy="82700"/>
              </a:xfrm>
              <a:prstGeom prst="rect">
                <a:avLst/>
              </a:prstGeom>
              <a:solidFill>
                <a:srgbClr val="EA08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44" name="Shape 644"/>
              <p:cNvSpPr/>
              <p:nvPr/>
            </p:nvSpPr>
            <p:spPr>
              <a:xfrm>
                <a:off x="4654810" y="4472437"/>
                <a:ext cx="49890" cy="69032"/>
              </a:xfrm>
              <a:prstGeom prst="rect">
                <a:avLst/>
              </a:prstGeom>
              <a:solidFill>
                <a:srgbClr val="F77D2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45" name="Shape 645"/>
              <p:cNvSpPr/>
              <p:nvPr/>
            </p:nvSpPr>
            <p:spPr>
              <a:xfrm>
                <a:off x="4701785" y="4458767"/>
                <a:ext cx="52736" cy="82700"/>
              </a:xfrm>
              <a:prstGeom prst="rect">
                <a:avLst/>
              </a:prstGeom>
              <a:solidFill>
                <a:srgbClr val="FFBF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46" name="Shape 646"/>
              <p:cNvSpPr/>
              <p:nvPr/>
            </p:nvSpPr>
            <p:spPr>
              <a:xfrm>
                <a:off x="4754655" y="4479500"/>
                <a:ext cx="51298" cy="61969"/>
              </a:xfrm>
              <a:prstGeom prst="rect">
                <a:avLst/>
              </a:prstGeom>
              <a:solidFill>
                <a:srgbClr val="B1141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647" name="Shape 647"/>
            <p:cNvGrpSpPr/>
            <p:nvPr/>
          </p:nvGrpSpPr>
          <p:grpSpPr>
            <a:xfrm>
              <a:off x="7792275" y="4586922"/>
              <a:ext cx="280924" cy="90726"/>
              <a:chOff x="4525028" y="4450742"/>
              <a:chExt cx="280924" cy="90726"/>
            </a:xfrm>
          </p:grpSpPr>
          <p:sp>
            <p:nvSpPr>
              <p:cNvPr id="648" name="Shape 648"/>
              <p:cNvSpPr/>
              <p:nvPr/>
            </p:nvSpPr>
            <p:spPr>
              <a:xfrm>
                <a:off x="4525028" y="4450742"/>
                <a:ext cx="45718" cy="90725"/>
              </a:xfrm>
              <a:prstGeom prst="rect">
                <a:avLst/>
              </a:prstGeom>
              <a:solidFill>
                <a:srgbClr val="EA08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49" name="Shape 649"/>
              <p:cNvSpPr/>
              <p:nvPr/>
            </p:nvSpPr>
            <p:spPr>
              <a:xfrm>
                <a:off x="4567248" y="4486469"/>
                <a:ext cx="45718" cy="54999"/>
              </a:xfrm>
              <a:prstGeom prst="rect">
                <a:avLst/>
              </a:prstGeom>
              <a:solidFill>
                <a:srgbClr val="AF0D1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50" name="Shape 650"/>
              <p:cNvSpPr/>
              <p:nvPr/>
            </p:nvSpPr>
            <p:spPr>
              <a:xfrm>
                <a:off x="4609162" y="4458767"/>
                <a:ext cx="45718" cy="82700"/>
              </a:xfrm>
              <a:prstGeom prst="rect">
                <a:avLst/>
              </a:prstGeom>
              <a:solidFill>
                <a:srgbClr val="FFBF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51" name="Shape 651"/>
              <p:cNvSpPr/>
              <p:nvPr/>
            </p:nvSpPr>
            <p:spPr>
              <a:xfrm>
                <a:off x="4654810" y="4472437"/>
                <a:ext cx="49890" cy="69032"/>
              </a:xfrm>
              <a:prstGeom prst="rect">
                <a:avLst/>
              </a:prstGeom>
              <a:solidFill>
                <a:srgbClr val="EA08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52" name="Shape 652"/>
              <p:cNvSpPr/>
              <p:nvPr/>
            </p:nvSpPr>
            <p:spPr>
              <a:xfrm>
                <a:off x="4701785" y="4458767"/>
                <a:ext cx="52736" cy="82700"/>
              </a:xfrm>
              <a:prstGeom prst="rect">
                <a:avLst/>
              </a:prstGeom>
              <a:solidFill>
                <a:srgbClr val="AF0D1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53" name="Shape 653"/>
              <p:cNvSpPr/>
              <p:nvPr/>
            </p:nvSpPr>
            <p:spPr>
              <a:xfrm>
                <a:off x="4754655" y="4479500"/>
                <a:ext cx="51298" cy="61969"/>
              </a:xfrm>
              <a:prstGeom prst="rect">
                <a:avLst/>
              </a:prstGeom>
              <a:solidFill>
                <a:srgbClr val="F77D2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654" name="Shape 654"/>
            <p:cNvSpPr/>
            <p:nvPr/>
          </p:nvSpPr>
          <p:spPr>
            <a:xfrm rot="-5400000">
              <a:off x="6375126" y="5339795"/>
              <a:ext cx="1362068" cy="195261"/>
            </a:xfrm>
            <a:prstGeom prst="bentArrow">
              <a:avLst>
                <a:gd name="adj1" fmla="val 17120"/>
                <a:gd name="adj2" fmla="val 11051"/>
                <a:gd name="adj3" fmla="val 0"/>
                <a:gd name="adj4" fmla="val 43750"/>
              </a:avLst>
            </a:prstGeom>
            <a:solidFill>
              <a:srgbClr val="C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sp>
          <p:nvSpPr>
            <p:cNvPr id="655" name="Shape 655"/>
            <p:cNvSpPr/>
            <p:nvPr/>
          </p:nvSpPr>
          <p:spPr>
            <a:xfrm rot="5400000">
              <a:off x="6976955" y="6191111"/>
              <a:ext cx="403488" cy="195261"/>
            </a:xfrm>
            <a:prstGeom prst="bentArrow">
              <a:avLst>
                <a:gd name="adj1" fmla="val 17120"/>
                <a:gd name="adj2" fmla="val 12997"/>
                <a:gd name="adj3" fmla="val 0"/>
                <a:gd name="adj4" fmla="val 43750"/>
              </a:avLst>
            </a:prstGeom>
            <a:solidFill>
              <a:srgbClr val="C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pic>
          <p:nvPicPr>
            <p:cNvPr id="656" name="Shape 656"/>
            <p:cNvPicPr preferRelativeResize="0"/>
            <p:nvPr/>
          </p:nvPicPr>
          <p:blipFill rotWithShape="1">
            <a:blip r:embed="rId5">
              <a:alphaModFix/>
            </a:blip>
            <a:srcRect/>
            <a:stretch/>
          </p:blipFill>
          <p:spPr>
            <a:xfrm>
              <a:off x="7103764" y="6316326"/>
              <a:ext cx="315847" cy="315847"/>
            </a:xfrm>
            <a:prstGeom prst="rect">
              <a:avLst/>
            </a:prstGeom>
            <a:noFill/>
            <a:ln>
              <a:noFill/>
            </a:ln>
          </p:spPr>
        </p:pic>
        <p:grpSp>
          <p:nvGrpSpPr>
            <p:cNvPr id="657" name="Shape 657"/>
            <p:cNvGrpSpPr/>
            <p:nvPr/>
          </p:nvGrpSpPr>
          <p:grpSpPr>
            <a:xfrm>
              <a:off x="7821020" y="6171902"/>
              <a:ext cx="91880" cy="121478"/>
              <a:chOff x="7708" y="496"/>
              <a:chExt cx="713" cy="943"/>
            </a:xfrm>
          </p:grpSpPr>
          <p:sp>
            <p:nvSpPr>
              <p:cNvPr id="658" name="Shape 658"/>
              <p:cNvSpPr/>
              <p:nvPr/>
            </p:nvSpPr>
            <p:spPr>
              <a:xfrm>
                <a:off x="8065" y="496"/>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dk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700" b="0" i="0" u="none" strike="noStrike" cap="none">
                  <a:solidFill>
                    <a:srgbClr val="FFFFFF"/>
                  </a:solidFill>
                  <a:latin typeface="Arial"/>
                  <a:ea typeface="Arial"/>
                  <a:cs typeface="Arial"/>
                  <a:sym typeface="Arial"/>
                </a:endParaRPr>
              </a:p>
            </p:txBody>
          </p:sp>
          <p:sp>
            <p:nvSpPr>
              <p:cNvPr id="659" name="Shape 659"/>
              <p:cNvSpPr/>
              <p:nvPr/>
            </p:nvSpPr>
            <p:spPr>
              <a:xfrm>
                <a:off x="7708" y="496"/>
                <a:ext cx="713" cy="943"/>
              </a:xfrm>
              <a:custGeom>
                <a:avLst/>
                <a:gdLst/>
                <a:ahLst/>
                <a:cxnLst/>
                <a:rect l="0" t="0" r="0" b="0"/>
                <a:pathLst>
                  <a:path w="120000" h="120000" extrusionOk="0">
                    <a:moveTo>
                      <a:pt x="60000" y="0"/>
                    </a:moveTo>
                    <a:cubicBezTo>
                      <a:pt x="70331" y="28500"/>
                      <a:pt x="84635" y="38700"/>
                      <a:pt x="102516" y="66300"/>
                    </a:cubicBezTo>
                    <a:cubicBezTo>
                      <a:pt x="120000" y="93000"/>
                      <a:pt x="94172" y="120000"/>
                      <a:pt x="60000" y="120000"/>
                    </a:cubicBezTo>
                    <a:cubicBezTo>
                      <a:pt x="25827" y="120000"/>
                      <a:pt x="0" y="93000"/>
                      <a:pt x="17483" y="66300"/>
                    </a:cubicBezTo>
                    <a:cubicBezTo>
                      <a:pt x="35364" y="38700"/>
                      <a:pt x="49668" y="28500"/>
                      <a:pt x="60000" y="0"/>
                    </a:cubicBezTo>
                    <a:close/>
                  </a:path>
                </a:pathLst>
              </a:custGeom>
              <a:solidFill>
                <a:schemeClr val="dk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700" b="0" i="0" u="none" strike="noStrike" cap="none">
                  <a:solidFill>
                    <a:srgbClr val="FFFFFF"/>
                  </a:solidFill>
                  <a:latin typeface="Arial"/>
                  <a:ea typeface="Arial"/>
                  <a:cs typeface="Arial"/>
                  <a:sym typeface="Arial"/>
                </a:endParaRPr>
              </a:p>
            </p:txBody>
          </p:sp>
        </p:grpSp>
        <p:sp>
          <p:nvSpPr>
            <p:cNvPr id="660" name="Shape 660"/>
            <p:cNvSpPr/>
            <p:nvPr/>
          </p:nvSpPr>
          <p:spPr>
            <a:xfrm>
              <a:off x="8563745" y="6166601"/>
              <a:ext cx="113449" cy="156186"/>
            </a:xfrm>
            <a:custGeom>
              <a:avLst/>
              <a:gdLst/>
              <a:ahLst/>
              <a:cxnLst/>
              <a:rect l="0" t="0" r="0" b="0"/>
              <a:pathLst>
                <a:path w="120000" h="120000" extrusionOk="0">
                  <a:moveTo>
                    <a:pt x="119999" y="0"/>
                  </a:moveTo>
                  <a:lnTo>
                    <a:pt x="13150" y="59104"/>
                  </a:lnTo>
                  <a:lnTo>
                    <a:pt x="50136" y="68059"/>
                  </a:lnTo>
                  <a:lnTo>
                    <a:pt x="0" y="120000"/>
                  </a:lnTo>
                  <a:lnTo>
                    <a:pt x="101095" y="60895"/>
                  </a:lnTo>
                  <a:lnTo>
                    <a:pt x="69863" y="52537"/>
                  </a:lnTo>
                  <a:lnTo>
                    <a:pt x="119999" y="0"/>
                  </a:lnTo>
                  <a:close/>
                </a:path>
              </a:pathLst>
            </a:custGeom>
            <a:solidFill>
              <a:srgbClr val="FFC0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cxnSp>
          <p:nvCxnSpPr>
            <p:cNvPr id="661" name="Shape 661"/>
            <p:cNvCxnSpPr>
              <a:stCxn id="627" idx="0"/>
              <a:endCxn id="627" idx="0"/>
            </p:cNvCxnSpPr>
            <p:nvPr/>
          </p:nvCxnSpPr>
          <p:spPr>
            <a:xfrm>
              <a:off x="8490117" y="6354396"/>
              <a:ext cx="0" cy="0"/>
            </a:xfrm>
            <a:prstGeom prst="straightConnector1">
              <a:avLst/>
            </a:prstGeom>
            <a:noFill/>
            <a:ln w="9525" cap="flat" cmpd="sng">
              <a:solidFill>
                <a:srgbClr val="008CBF"/>
              </a:solidFill>
              <a:prstDash val="solid"/>
              <a:round/>
              <a:headEnd type="none" w="med" len="med"/>
              <a:tailEnd type="none" w="med" len="med"/>
            </a:ln>
          </p:spPr>
        </p:cxnSp>
        <p:grpSp>
          <p:nvGrpSpPr>
            <p:cNvPr id="662" name="Shape 662"/>
            <p:cNvGrpSpPr/>
            <p:nvPr/>
          </p:nvGrpSpPr>
          <p:grpSpPr>
            <a:xfrm>
              <a:off x="8405067" y="6391967"/>
              <a:ext cx="165821" cy="198091"/>
              <a:chOff x="3749237" y="6382442"/>
              <a:chExt cx="165821" cy="198091"/>
            </a:xfrm>
          </p:grpSpPr>
          <p:pic>
            <p:nvPicPr>
              <p:cNvPr id="663" name="Shape 663"/>
              <p:cNvPicPr preferRelativeResize="0"/>
              <p:nvPr/>
            </p:nvPicPr>
            <p:blipFill rotWithShape="1">
              <a:blip r:embed="rId4">
                <a:alphaModFix/>
              </a:blip>
              <a:srcRect/>
              <a:stretch/>
            </p:blipFill>
            <p:spPr>
              <a:xfrm>
                <a:off x="3749237" y="6382442"/>
                <a:ext cx="79255" cy="60965"/>
              </a:xfrm>
              <a:prstGeom prst="rect">
                <a:avLst/>
              </a:prstGeom>
              <a:noFill/>
              <a:ln>
                <a:noFill/>
              </a:ln>
            </p:spPr>
          </p:pic>
          <p:pic>
            <p:nvPicPr>
              <p:cNvPr id="664" name="Shape 664"/>
              <p:cNvPicPr preferRelativeResize="0"/>
              <p:nvPr/>
            </p:nvPicPr>
            <p:blipFill rotWithShape="1">
              <a:blip r:embed="rId4">
                <a:alphaModFix/>
              </a:blip>
              <a:srcRect/>
              <a:stretch/>
            </p:blipFill>
            <p:spPr>
              <a:xfrm>
                <a:off x="3835803" y="6382442"/>
                <a:ext cx="79255" cy="60965"/>
              </a:xfrm>
              <a:prstGeom prst="rect">
                <a:avLst/>
              </a:prstGeom>
              <a:noFill/>
              <a:ln>
                <a:noFill/>
              </a:ln>
            </p:spPr>
          </p:pic>
          <p:pic>
            <p:nvPicPr>
              <p:cNvPr id="665" name="Shape 665"/>
              <p:cNvPicPr preferRelativeResize="0"/>
              <p:nvPr/>
            </p:nvPicPr>
            <p:blipFill rotWithShape="1">
              <a:blip r:embed="rId4">
                <a:alphaModFix/>
              </a:blip>
              <a:srcRect/>
              <a:stretch/>
            </p:blipFill>
            <p:spPr>
              <a:xfrm>
                <a:off x="3749237" y="6446371"/>
                <a:ext cx="79255" cy="60965"/>
              </a:xfrm>
              <a:prstGeom prst="rect">
                <a:avLst/>
              </a:prstGeom>
              <a:noFill/>
              <a:ln>
                <a:noFill/>
              </a:ln>
            </p:spPr>
          </p:pic>
          <p:pic>
            <p:nvPicPr>
              <p:cNvPr id="666" name="Shape 666"/>
              <p:cNvPicPr preferRelativeResize="0"/>
              <p:nvPr/>
            </p:nvPicPr>
            <p:blipFill rotWithShape="1">
              <a:blip r:embed="rId4">
                <a:alphaModFix/>
              </a:blip>
              <a:srcRect/>
              <a:stretch/>
            </p:blipFill>
            <p:spPr>
              <a:xfrm>
                <a:off x="3835803" y="6446371"/>
                <a:ext cx="79255" cy="60965"/>
              </a:xfrm>
              <a:prstGeom prst="rect">
                <a:avLst/>
              </a:prstGeom>
              <a:noFill/>
              <a:ln>
                <a:noFill/>
              </a:ln>
            </p:spPr>
          </p:pic>
          <p:pic>
            <p:nvPicPr>
              <p:cNvPr id="667" name="Shape 667"/>
              <p:cNvPicPr preferRelativeResize="0"/>
              <p:nvPr/>
            </p:nvPicPr>
            <p:blipFill rotWithShape="1">
              <a:blip r:embed="rId4">
                <a:alphaModFix/>
              </a:blip>
              <a:srcRect/>
              <a:stretch/>
            </p:blipFill>
            <p:spPr>
              <a:xfrm>
                <a:off x="3749237" y="6519569"/>
                <a:ext cx="79255" cy="60965"/>
              </a:xfrm>
              <a:prstGeom prst="rect">
                <a:avLst/>
              </a:prstGeom>
              <a:noFill/>
              <a:ln>
                <a:noFill/>
              </a:ln>
            </p:spPr>
          </p:pic>
          <p:pic>
            <p:nvPicPr>
              <p:cNvPr id="668" name="Shape 668"/>
              <p:cNvPicPr preferRelativeResize="0"/>
              <p:nvPr/>
            </p:nvPicPr>
            <p:blipFill rotWithShape="1">
              <a:blip r:embed="rId4">
                <a:alphaModFix/>
              </a:blip>
              <a:srcRect/>
              <a:stretch/>
            </p:blipFill>
            <p:spPr>
              <a:xfrm>
                <a:off x="3835803" y="6519569"/>
                <a:ext cx="79255" cy="60965"/>
              </a:xfrm>
              <a:prstGeom prst="rect">
                <a:avLst/>
              </a:prstGeom>
              <a:noFill/>
              <a:ln>
                <a:noFill/>
              </a:ln>
            </p:spPr>
          </p:pic>
        </p:grpSp>
        <p:cxnSp>
          <p:nvCxnSpPr>
            <p:cNvPr id="669" name="Shape 669"/>
            <p:cNvCxnSpPr/>
            <p:nvPr/>
          </p:nvCxnSpPr>
          <p:spPr>
            <a:xfrm rot="10800000" flipH="1">
              <a:off x="6995409" y="4762499"/>
              <a:ext cx="1858565" cy="487"/>
            </a:xfrm>
            <a:prstGeom prst="straightConnector1">
              <a:avLst/>
            </a:prstGeom>
            <a:noFill/>
            <a:ln w="38100" cap="sq" cmpd="sng">
              <a:solidFill>
                <a:srgbClr val="C00000"/>
              </a:solidFill>
              <a:prstDash val="solid"/>
              <a:miter/>
              <a:headEnd type="none" w="med" len="med"/>
              <a:tailEnd type="none" w="med" len="med"/>
            </a:ln>
          </p:spPr>
        </p:cxnSp>
        <p:cxnSp>
          <p:nvCxnSpPr>
            <p:cNvPr id="670" name="Shape 670"/>
            <p:cNvCxnSpPr/>
            <p:nvPr/>
          </p:nvCxnSpPr>
          <p:spPr>
            <a:xfrm>
              <a:off x="8855290" y="4767700"/>
              <a:ext cx="0" cy="35281"/>
            </a:xfrm>
            <a:prstGeom prst="straightConnector1">
              <a:avLst/>
            </a:prstGeom>
            <a:noFill/>
            <a:ln w="38100" cap="sq" cmpd="sng">
              <a:solidFill>
                <a:srgbClr val="C00000"/>
              </a:solidFill>
              <a:prstDash val="solid"/>
              <a:miter/>
              <a:headEnd type="none" w="med" len="med"/>
              <a:tailEnd type="none" w="med" len="med"/>
            </a:ln>
          </p:spPr>
        </p:cxnSp>
        <p:sp>
          <p:nvSpPr>
            <p:cNvPr id="671" name="Shape 671"/>
            <p:cNvSpPr/>
            <p:nvPr/>
          </p:nvSpPr>
          <p:spPr>
            <a:xfrm>
              <a:off x="8677875" y="5012985"/>
              <a:ext cx="355773" cy="158013"/>
            </a:xfrm>
            <a:prstGeom prst="trapezoid">
              <a:avLst>
                <a:gd name="adj" fmla="val 25000"/>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72" name="Shape 672"/>
            <p:cNvSpPr/>
            <p:nvPr/>
          </p:nvSpPr>
          <p:spPr>
            <a:xfrm>
              <a:off x="8792760" y="4813926"/>
              <a:ext cx="137887" cy="211697"/>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17701846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32"/>
                                        </p:tgtEl>
                                        <p:attrNameLst>
                                          <p:attrName>style.visibility</p:attrName>
                                        </p:attrNameLst>
                                      </p:cBhvr>
                                      <p:to>
                                        <p:strVal val="visible"/>
                                      </p:to>
                                    </p:set>
                                    <p:anim calcmode="lin" valueType="num">
                                      <p:cBhvr additive="base">
                                        <p:cTn id="7" dur="500"/>
                                        <p:tgtEl>
                                          <p:spTgt spid="532"/>
                                        </p:tgtEl>
                                        <p:attrNameLst>
                                          <p:attrName>ppt_w</p:attrName>
                                        </p:attrNameLst>
                                      </p:cBhvr>
                                      <p:tavLst>
                                        <p:tav tm="0">
                                          <p:val>
                                            <p:strVal val="0"/>
                                          </p:val>
                                        </p:tav>
                                        <p:tav tm="100000">
                                          <p:val>
                                            <p:strVal val="#ppt_w"/>
                                          </p:val>
                                        </p:tav>
                                      </p:tavLst>
                                    </p:anim>
                                    <p:anim calcmode="lin" valueType="num">
                                      <p:cBhvr additive="base">
                                        <p:cTn id="8" dur="500"/>
                                        <p:tgtEl>
                                          <p:spTgt spid="532"/>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10"/>
                                        </p:tgtEl>
                                        <p:attrNameLst>
                                          <p:attrName>style.visibility</p:attrName>
                                        </p:attrNameLst>
                                      </p:cBhvr>
                                      <p:to>
                                        <p:strVal val="visible"/>
                                      </p:to>
                                    </p:set>
                                    <p:animEffect transition="in" filter="fade">
                                      <p:cBhvr>
                                        <p:cTn id="12" dur="500"/>
                                        <p:tgtEl>
                                          <p:spTgt spid="51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09"/>
                                        </p:tgtEl>
                                        <p:attrNameLst>
                                          <p:attrName>style.visibility</p:attrName>
                                        </p:attrNameLst>
                                      </p:cBhvr>
                                      <p:to>
                                        <p:strVal val="visible"/>
                                      </p:to>
                                    </p:set>
                                    <p:animEffect transition="in" filter="fade">
                                      <p:cBhvr>
                                        <p:cTn id="16" dur="500"/>
                                        <p:tgtEl>
                                          <p:spTgt spid="50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30"/>
                                        </p:tgtEl>
                                        <p:attrNameLst>
                                          <p:attrName>style.visibility</p:attrName>
                                        </p:attrNameLst>
                                      </p:cBhvr>
                                      <p:to>
                                        <p:strVal val="visible"/>
                                      </p:to>
                                    </p:set>
                                    <p:animEffect transition="in" filter="fade">
                                      <p:cBhvr>
                                        <p:cTn id="20" dur="500"/>
                                        <p:tgtEl>
                                          <p:spTgt spid="53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531"/>
                                        </p:tgtEl>
                                        <p:attrNameLst>
                                          <p:attrName>style.visibility</p:attrName>
                                        </p:attrNameLst>
                                      </p:cBhvr>
                                      <p:to>
                                        <p:strVal val="visible"/>
                                      </p:to>
                                    </p:set>
                                    <p:animEffect transition="in" filter="fade">
                                      <p:cBhvr>
                                        <p:cTn id="24" dur="500"/>
                                        <p:tgtEl>
                                          <p:spTgt spid="531"/>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511"/>
                                        </p:tgtEl>
                                        <p:attrNameLst>
                                          <p:attrName>style.visibility</p:attrName>
                                        </p:attrNameLst>
                                      </p:cBhvr>
                                      <p:to>
                                        <p:strVal val="visible"/>
                                      </p:to>
                                    </p:set>
                                    <p:anim calcmode="lin" valueType="num">
                                      <p:cBhvr additive="base">
                                        <p:cTn id="29" dur="500"/>
                                        <p:tgtEl>
                                          <p:spTgt spid="511"/>
                                        </p:tgtEl>
                                        <p:attrNameLst>
                                          <p:attrName>ppt_w</p:attrName>
                                        </p:attrNameLst>
                                      </p:cBhvr>
                                      <p:tavLst>
                                        <p:tav tm="0">
                                          <p:val>
                                            <p:strVal val="0"/>
                                          </p:val>
                                        </p:tav>
                                        <p:tav tm="100000">
                                          <p:val>
                                            <p:strVal val="#ppt_w"/>
                                          </p:val>
                                        </p:tav>
                                      </p:tavLst>
                                    </p:anim>
                                    <p:anim calcmode="lin" valueType="num">
                                      <p:cBhvr additive="base">
                                        <p:cTn id="30" dur="500"/>
                                        <p:tgtEl>
                                          <p:spTgt spid="511"/>
                                        </p:tgtEl>
                                        <p:attrNameLst>
                                          <p:attrName>ppt_h</p:attrName>
                                        </p:attrNameLst>
                                      </p:cBhvr>
                                      <p:tavLst>
                                        <p:tav tm="0">
                                          <p:val>
                                            <p:strVal val="0"/>
                                          </p:val>
                                        </p:tav>
                                        <p:tav tm="100000">
                                          <p:val>
                                            <p:strVal val="#ppt_h"/>
                                          </p:val>
                                        </p:tav>
                                      </p:tavLst>
                                    </p:anim>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501"/>
                                        </p:tgtEl>
                                        <p:attrNameLst>
                                          <p:attrName>style.visibility</p:attrName>
                                        </p:attrNameLst>
                                      </p:cBhvr>
                                      <p:to>
                                        <p:strVal val="visible"/>
                                      </p:to>
                                    </p:set>
                                    <p:animEffect transition="in" filter="fade">
                                      <p:cBhvr>
                                        <p:cTn id="34" dur="500"/>
                                        <p:tgtEl>
                                          <p:spTgt spid="501"/>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500"/>
                                        </p:tgtEl>
                                        <p:attrNameLst>
                                          <p:attrName>style.visibility</p:attrName>
                                        </p:attrNameLst>
                                      </p:cBhvr>
                                      <p:to>
                                        <p:strVal val="visible"/>
                                      </p:to>
                                    </p:set>
                                    <p:animEffect transition="in" filter="fade">
                                      <p:cBhvr>
                                        <p:cTn id="38" dur="500"/>
                                        <p:tgtEl>
                                          <p:spTgt spid="500"/>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502"/>
                                        </p:tgtEl>
                                        <p:attrNameLst>
                                          <p:attrName>style.visibility</p:attrName>
                                        </p:attrNameLst>
                                      </p:cBhvr>
                                      <p:to>
                                        <p:strVal val="visible"/>
                                      </p:to>
                                    </p:set>
                                    <p:animEffect transition="in" filter="fade">
                                      <p:cBhvr>
                                        <p:cTn id="42" dur="500"/>
                                        <p:tgtEl>
                                          <p:spTgt spid="502"/>
                                        </p:tgtEl>
                                      </p:cBhvr>
                                    </p:animEffect>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20"/>
                                        </p:tgtEl>
                                        <p:attrNameLst>
                                          <p:attrName>style.visibility</p:attrName>
                                        </p:attrNameLst>
                                      </p:cBhvr>
                                      <p:to>
                                        <p:strVal val="visible"/>
                                      </p:to>
                                    </p:set>
                                    <p:anim calcmode="lin" valueType="num">
                                      <p:cBhvr additive="base">
                                        <p:cTn id="47" dur="500"/>
                                        <p:tgtEl>
                                          <p:spTgt spid="520"/>
                                        </p:tgtEl>
                                        <p:attrNameLst>
                                          <p:attrName>ppt_w</p:attrName>
                                        </p:attrNameLst>
                                      </p:cBhvr>
                                      <p:tavLst>
                                        <p:tav tm="0">
                                          <p:val>
                                            <p:strVal val="0"/>
                                          </p:val>
                                        </p:tav>
                                        <p:tav tm="100000">
                                          <p:val>
                                            <p:strVal val="#ppt_w"/>
                                          </p:val>
                                        </p:tav>
                                      </p:tavLst>
                                    </p:anim>
                                    <p:anim calcmode="lin" valueType="num">
                                      <p:cBhvr additive="base">
                                        <p:cTn id="48" dur="500"/>
                                        <p:tgtEl>
                                          <p:spTgt spid="520"/>
                                        </p:tgtEl>
                                        <p:attrNameLst>
                                          <p:attrName>ppt_h</p:attrName>
                                        </p:attrNameLst>
                                      </p:cBhvr>
                                      <p:tavLst>
                                        <p:tav tm="0">
                                          <p:val>
                                            <p:strVal val="0"/>
                                          </p:val>
                                        </p:tav>
                                        <p:tav tm="100000">
                                          <p:val>
                                            <p:strVal val="#ppt_h"/>
                                          </p:val>
                                        </p:tav>
                                      </p:tavLst>
                                    </p:anim>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508"/>
                                        </p:tgtEl>
                                        <p:attrNameLst>
                                          <p:attrName>style.visibility</p:attrName>
                                        </p:attrNameLst>
                                      </p:cBhvr>
                                      <p:to>
                                        <p:strVal val="visible"/>
                                      </p:to>
                                    </p:set>
                                    <p:animEffect transition="in" filter="fade">
                                      <p:cBhvr>
                                        <p:cTn id="52" dur="500"/>
                                        <p:tgtEl>
                                          <p:spTgt spid="508"/>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505"/>
                                        </p:tgtEl>
                                        <p:attrNameLst>
                                          <p:attrName>style.visibility</p:attrName>
                                        </p:attrNameLst>
                                      </p:cBhvr>
                                      <p:to>
                                        <p:strVal val="visible"/>
                                      </p:to>
                                    </p:set>
                                    <p:animEffect transition="in" filter="fade">
                                      <p:cBhvr>
                                        <p:cTn id="56" dur="500"/>
                                        <p:tgtEl>
                                          <p:spTgt spid="505"/>
                                        </p:tgtEl>
                                      </p:cBhvr>
                                    </p:animEffect>
                                  </p:childTnLst>
                                </p:cTn>
                              </p:par>
                              <p:par>
                                <p:cTn id="57" presetID="10" presetClass="entr" presetSubtype="0" fill="hold" nodeType="withEffect">
                                  <p:stCondLst>
                                    <p:cond delay="0"/>
                                  </p:stCondLst>
                                  <p:childTnLst>
                                    <p:set>
                                      <p:cBhvr>
                                        <p:cTn id="58" dur="1" fill="hold">
                                          <p:stCondLst>
                                            <p:cond delay="0"/>
                                          </p:stCondLst>
                                        </p:cTn>
                                        <p:tgtEl>
                                          <p:spTgt spid="504"/>
                                        </p:tgtEl>
                                        <p:attrNameLst>
                                          <p:attrName>style.visibility</p:attrName>
                                        </p:attrNameLst>
                                      </p:cBhvr>
                                      <p:to>
                                        <p:strVal val="visible"/>
                                      </p:to>
                                    </p:set>
                                    <p:animEffect transition="in" filter="fade">
                                      <p:cBhvr>
                                        <p:cTn id="59" dur="500"/>
                                        <p:tgtEl>
                                          <p:spTgt spid="504"/>
                                        </p:tgtEl>
                                      </p:cBhvr>
                                    </p:animEffect>
                                  </p:childTnLst>
                                </p:cTn>
                              </p:par>
                              <p:par>
                                <p:cTn id="60" presetID="10" presetClass="entr" presetSubtype="0" fill="hold" nodeType="withEffect">
                                  <p:stCondLst>
                                    <p:cond delay="0"/>
                                  </p:stCondLst>
                                  <p:childTnLst>
                                    <p:set>
                                      <p:cBhvr>
                                        <p:cTn id="61" dur="1" fill="hold">
                                          <p:stCondLst>
                                            <p:cond delay="0"/>
                                          </p:stCondLst>
                                        </p:cTn>
                                        <p:tgtEl>
                                          <p:spTgt spid="507"/>
                                        </p:tgtEl>
                                        <p:attrNameLst>
                                          <p:attrName>style.visibility</p:attrName>
                                        </p:attrNameLst>
                                      </p:cBhvr>
                                      <p:to>
                                        <p:strVal val="visible"/>
                                      </p:to>
                                    </p:set>
                                    <p:animEffect transition="in" filter="fade">
                                      <p:cBhvr>
                                        <p:cTn id="62" dur="500"/>
                                        <p:tgtEl>
                                          <p:spTgt spid="507"/>
                                        </p:tgtEl>
                                      </p:cBhvr>
                                    </p:animEffect>
                                  </p:childTnLst>
                                </p:cTn>
                              </p:par>
                              <p:par>
                                <p:cTn id="63" presetID="10" presetClass="entr" presetSubtype="0" fill="hold" nodeType="withEffect">
                                  <p:stCondLst>
                                    <p:cond delay="0"/>
                                  </p:stCondLst>
                                  <p:childTnLst>
                                    <p:set>
                                      <p:cBhvr>
                                        <p:cTn id="64" dur="1" fill="hold">
                                          <p:stCondLst>
                                            <p:cond delay="0"/>
                                          </p:stCondLst>
                                        </p:cTn>
                                        <p:tgtEl>
                                          <p:spTgt spid="503"/>
                                        </p:tgtEl>
                                        <p:attrNameLst>
                                          <p:attrName>style.visibility</p:attrName>
                                        </p:attrNameLst>
                                      </p:cBhvr>
                                      <p:to>
                                        <p:strVal val="visible"/>
                                      </p:to>
                                    </p:set>
                                    <p:animEffect transition="in" filter="fade">
                                      <p:cBhvr>
                                        <p:cTn id="65" dur="500"/>
                                        <p:tgtEl>
                                          <p:spTgt spid="503"/>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506"/>
                                        </p:tgtEl>
                                        <p:attrNameLst>
                                          <p:attrName>style.visibility</p:attrName>
                                        </p:attrNameLst>
                                      </p:cBhvr>
                                      <p:to>
                                        <p:strVal val="visible"/>
                                      </p:to>
                                    </p:set>
                                    <p:animEffect transition="in" filter="fade">
                                      <p:cBhvr>
                                        <p:cTn id="69" dur="500"/>
                                        <p:tgtEl>
                                          <p:spTgt spid="50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58"/>
                                        </p:tgtEl>
                                        <p:attrNameLst>
                                          <p:attrName>style.visibility</p:attrName>
                                        </p:attrNameLst>
                                      </p:cBhvr>
                                      <p:to>
                                        <p:strVal val="visible"/>
                                      </p:to>
                                    </p:set>
                                    <p:animEffect transition="in" filter="fade">
                                      <p:cBhvr>
                                        <p:cTn id="74" dur="750"/>
                                        <p:tgtEl>
                                          <p:spTgt spid="358"/>
                                        </p:tgtEl>
                                      </p:cBhvr>
                                    </p:animEffect>
                                  </p:childTnLst>
                                </p:cTn>
                              </p:par>
                              <p:par>
                                <p:cTn id="75" presetID="10" presetClass="entr" presetSubtype="0" fill="hold" nodeType="withEffect">
                                  <p:stCondLst>
                                    <p:cond delay="0"/>
                                  </p:stCondLst>
                                  <p:childTnLst>
                                    <p:set>
                                      <p:cBhvr>
                                        <p:cTn id="76" dur="1" fill="hold">
                                          <p:stCondLst>
                                            <p:cond delay="0"/>
                                          </p:stCondLst>
                                        </p:cTn>
                                        <p:tgtEl>
                                          <p:spTgt spid="535"/>
                                        </p:tgtEl>
                                        <p:attrNameLst>
                                          <p:attrName>style.visibility</p:attrName>
                                        </p:attrNameLst>
                                      </p:cBhvr>
                                      <p:to>
                                        <p:strVal val="visible"/>
                                      </p:to>
                                    </p:set>
                                    <p:animEffect transition="in" filter="fade">
                                      <p:cBhvr>
                                        <p:cTn id="77" dur="750"/>
                                        <p:tgtEl>
                                          <p:spTgt spid="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13" name="Shape 392"/>
          <p:cNvSpPr/>
          <p:nvPr/>
        </p:nvSpPr>
        <p:spPr>
          <a:xfrm rot="5400000" flipH="1">
            <a:off x="5920535" y="-89665"/>
            <a:ext cx="584381" cy="12425455"/>
          </a:xfrm>
          <a:prstGeom prst="rect">
            <a:avLst/>
          </a:prstGeom>
          <a:solidFill>
            <a:srgbClr val="1C2B3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81" name="Shape 681"/>
          <p:cNvSpPr/>
          <p:nvPr/>
        </p:nvSpPr>
        <p:spPr>
          <a:xfrm>
            <a:off x="0" y="0"/>
            <a:ext cx="12425455" cy="583087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82" name="Shape 682"/>
          <p:cNvSpPr txBox="1">
            <a:spLocks noGrp="1"/>
          </p:cNvSpPr>
          <p:nvPr>
            <p:ph type="title" idx="4294967295"/>
          </p:nvPr>
        </p:nvSpPr>
        <p:spPr>
          <a:xfrm>
            <a:off x="0" y="296863"/>
            <a:ext cx="11887200" cy="914400"/>
          </a:xfrm>
          <a:prstGeom prst="rect">
            <a:avLst/>
          </a:prstGeom>
          <a:noFill/>
          <a:ln>
            <a:noFill/>
          </a:ln>
        </p:spPr>
        <p:txBody>
          <a:bodyPr lIns="182875" tIns="91425" rIns="91425" bIns="91425" anchor="t" anchorCtr="0">
            <a:noAutofit/>
          </a:bodyPr>
          <a:lstStyle/>
          <a:p>
            <a:pPr lvl="0">
              <a:buSzPct val="25000"/>
            </a:pPr>
            <a:r>
              <a:rPr lang="en" dirty="0">
                <a:solidFill>
                  <a:srgbClr val="181818"/>
                </a:solidFill>
              </a:rPr>
              <a:t>V</a:t>
            </a:r>
            <a:r>
              <a:rPr lang="en-US" dirty="0" err="1">
                <a:solidFill>
                  <a:srgbClr val="181818"/>
                </a:solidFill>
              </a:rPr>
              <a:t>irtual</a:t>
            </a:r>
            <a:r>
              <a:rPr lang="en-US" dirty="0">
                <a:solidFill>
                  <a:srgbClr val="181818"/>
                </a:solidFill>
              </a:rPr>
              <a:t> Machine (VM)</a:t>
            </a:r>
            <a:r>
              <a:rPr lang="en" dirty="0">
                <a:solidFill>
                  <a:srgbClr val="181818"/>
                </a:solidFill>
              </a:rPr>
              <a:t> vs. Container</a:t>
            </a:r>
            <a:endParaRPr lang="en" sz="4000" b="0" i="0" u="none" strike="noStrike" cap="none" dirty="0">
              <a:solidFill>
                <a:srgbClr val="181818"/>
              </a:solidFill>
              <a:latin typeface="Quattrocento Sans"/>
              <a:ea typeface="Quattrocento Sans"/>
              <a:cs typeface="Quattrocento Sans"/>
              <a:sym typeface="Quattrocento Sans"/>
            </a:endParaRPr>
          </a:p>
        </p:txBody>
      </p:sp>
      <p:grpSp>
        <p:nvGrpSpPr>
          <p:cNvPr id="683" name="Shape 683"/>
          <p:cNvGrpSpPr/>
          <p:nvPr/>
        </p:nvGrpSpPr>
        <p:grpSpPr>
          <a:xfrm>
            <a:off x="1752258" y="3130710"/>
            <a:ext cx="1747099" cy="2701626"/>
            <a:chOff x="1752258" y="3130710"/>
            <a:chExt cx="1747099" cy="2701626"/>
          </a:xfrm>
        </p:grpSpPr>
        <p:grpSp>
          <p:nvGrpSpPr>
            <p:cNvPr id="684" name="Shape 684"/>
            <p:cNvGrpSpPr/>
            <p:nvPr/>
          </p:nvGrpSpPr>
          <p:grpSpPr>
            <a:xfrm>
              <a:off x="2306667" y="3130710"/>
              <a:ext cx="1192690" cy="2701626"/>
              <a:chOff x="86320" y="3813969"/>
              <a:chExt cx="822781" cy="1863725"/>
            </a:xfrm>
          </p:grpSpPr>
          <p:sp>
            <p:nvSpPr>
              <p:cNvPr id="685" name="Shape 685"/>
              <p:cNvSpPr/>
              <p:nvPr/>
            </p:nvSpPr>
            <p:spPr>
              <a:xfrm>
                <a:off x="426029" y="4166144"/>
                <a:ext cx="143362" cy="1511549"/>
              </a:xfrm>
              <a:custGeom>
                <a:avLst/>
                <a:gdLst/>
                <a:ahLst/>
                <a:cxnLst/>
                <a:rect l="0" t="0" r="0" b="0"/>
                <a:pathLst>
                  <a:path w="120000" h="120000" extrusionOk="0">
                    <a:moveTo>
                      <a:pt x="57391" y="0"/>
                    </a:moveTo>
                    <a:lnTo>
                      <a:pt x="0" y="120000"/>
                    </a:lnTo>
                    <a:lnTo>
                      <a:pt x="120000" y="120000"/>
                    </a:lnTo>
                    <a:lnTo>
                      <a:pt x="57391"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686" name="Shape 686"/>
              <p:cNvSpPr/>
              <p:nvPr/>
            </p:nvSpPr>
            <p:spPr>
              <a:xfrm>
                <a:off x="86320" y="3813969"/>
                <a:ext cx="822781" cy="1511549"/>
              </a:xfrm>
              <a:custGeom>
                <a:avLst/>
                <a:gdLst/>
                <a:ahLst/>
                <a:cxnLst/>
                <a:rect l="0" t="0" r="0" b="0"/>
                <a:pathLst>
                  <a:path w="120000" h="120000" extrusionOk="0">
                    <a:moveTo>
                      <a:pt x="59545" y="0"/>
                    </a:moveTo>
                    <a:lnTo>
                      <a:pt x="0" y="120000"/>
                    </a:lnTo>
                    <a:lnTo>
                      <a:pt x="120000" y="120000"/>
                    </a:lnTo>
                    <a:lnTo>
                      <a:pt x="59545" y="0"/>
                    </a:lnTo>
                    <a:close/>
                  </a:path>
                </a:pathLst>
              </a:custGeom>
              <a:solidFill>
                <a:srgbClr val="BAD80A"/>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687" name="Shape 687"/>
              <p:cNvSpPr/>
              <p:nvPr/>
            </p:nvSpPr>
            <p:spPr>
              <a:xfrm>
                <a:off x="438495" y="4166144"/>
                <a:ext cx="109081" cy="1165607"/>
              </a:xfrm>
              <a:custGeom>
                <a:avLst/>
                <a:gdLst/>
                <a:ahLst/>
                <a:cxnLst/>
                <a:rect l="0" t="0" r="0" b="0"/>
                <a:pathLst>
                  <a:path w="120000" h="120000" extrusionOk="0">
                    <a:moveTo>
                      <a:pt x="61714" y="0"/>
                    </a:moveTo>
                    <a:lnTo>
                      <a:pt x="0" y="120000"/>
                    </a:lnTo>
                    <a:lnTo>
                      <a:pt x="120000" y="120000"/>
                    </a:lnTo>
                    <a:lnTo>
                      <a:pt x="61714"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688" name="Shape 688"/>
              <p:cNvSpPr/>
              <p:nvPr/>
            </p:nvSpPr>
            <p:spPr>
              <a:xfrm>
                <a:off x="235916" y="4985808"/>
                <a:ext cx="258678" cy="255561"/>
              </a:xfrm>
              <a:custGeom>
                <a:avLst/>
                <a:gdLst/>
                <a:ahLst/>
                <a:cxnLst/>
                <a:rect l="0" t="0" r="0" b="0"/>
                <a:pathLst>
                  <a:path w="120000" h="120000" extrusionOk="0">
                    <a:moveTo>
                      <a:pt x="0" y="0"/>
                    </a:moveTo>
                    <a:lnTo>
                      <a:pt x="101204" y="120000"/>
                    </a:lnTo>
                    <a:lnTo>
                      <a:pt x="119999" y="100975"/>
                    </a:lnTo>
                    <a:lnTo>
                      <a:pt x="0"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689" name="Shape 689"/>
              <p:cNvSpPr/>
              <p:nvPr/>
            </p:nvSpPr>
            <p:spPr>
              <a:xfrm>
                <a:off x="282665" y="4680382"/>
                <a:ext cx="224394" cy="224394"/>
              </a:xfrm>
              <a:custGeom>
                <a:avLst/>
                <a:gdLst/>
                <a:ahLst/>
                <a:cxnLst/>
                <a:rect l="0" t="0" r="0" b="0"/>
                <a:pathLst>
                  <a:path w="120000" h="120000" extrusionOk="0">
                    <a:moveTo>
                      <a:pt x="0" y="0"/>
                    </a:moveTo>
                    <a:lnTo>
                      <a:pt x="98333" y="120000"/>
                    </a:lnTo>
                    <a:lnTo>
                      <a:pt x="120000" y="98333"/>
                    </a:lnTo>
                    <a:lnTo>
                      <a:pt x="0"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690" name="Shape 690"/>
              <p:cNvSpPr/>
              <p:nvPr/>
            </p:nvSpPr>
            <p:spPr>
              <a:xfrm>
                <a:off x="338764" y="4490271"/>
                <a:ext cx="168295" cy="190113"/>
              </a:xfrm>
              <a:custGeom>
                <a:avLst/>
                <a:gdLst/>
                <a:ahLst/>
                <a:cxnLst/>
                <a:rect l="0" t="0" r="0" b="0"/>
                <a:pathLst>
                  <a:path w="120000" h="120000" extrusionOk="0">
                    <a:moveTo>
                      <a:pt x="0" y="0"/>
                    </a:moveTo>
                    <a:lnTo>
                      <a:pt x="100000" y="120000"/>
                    </a:lnTo>
                    <a:lnTo>
                      <a:pt x="120000" y="86557"/>
                    </a:lnTo>
                    <a:lnTo>
                      <a:pt x="0"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691" name="Shape 691"/>
              <p:cNvSpPr/>
              <p:nvPr/>
            </p:nvSpPr>
            <p:spPr>
              <a:xfrm>
                <a:off x="494595" y="4889194"/>
                <a:ext cx="258678" cy="258678"/>
              </a:xfrm>
              <a:custGeom>
                <a:avLst/>
                <a:gdLst/>
                <a:ahLst/>
                <a:cxnLst/>
                <a:rect l="0" t="0" r="0" b="0"/>
                <a:pathLst>
                  <a:path w="120000" h="120000" extrusionOk="0">
                    <a:moveTo>
                      <a:pt x="119999" y="0"/>
                    </a:moveTo>
                    <a:lnTo>
                      <a:pt x="18795" y="119999"/>
                    </a:lnTo>
                    <a:lnTo>
                      <a:pt x="0" y="101204"/>
                    </a:lnTo>
                    <a:lnTo>
                      <a:pt x="119999"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692" name="Shape 692"/>
              <p:cNvSpPr/>
              <p:nvPr/>
            </p:nvSpPr>
            <p:spPr>
              <a:xfrm>
                <a:off x="479010" y="4733366"/>
                <a:ext cx="224394" cy="230627"/>
              </a:xfrm>
              <a:custGeom>
                <a:avLst/>
                <a:gdLst/>
                <a:ahLst/>
                <a:cxnLst/>
                <a:rect l="0" t="0" r="0" b="0"/>
                <a:pathLst>
                  <a:path w="120000" h="120000" extrusionOk="0">
                    <a:moveTo>
                      <a:pt x="120000" y="0"/>
                    </a:moveTo>
                    <a:lnTo>
                      <a:pt x="23333" y="120000"/>
                    </a:lnTo>
                    <a:lnTo>
                      <a:pt x="0" y="95675"/>
                    </a:lnTo>
                    <a:lnTo>
                      <a:pt x="120000"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693" name="Shape 693"/>
              <p:cNvSpPr/>
              <p:nvPr/>
            </p:nvSpPr>
            <p:spPr>
              <a:xfrm>
                <a:off x="494595" y="4409239"/>
                <a:ext cx="102849" cy="137130"/>
              </a:xfrm>
              <a:custGeom>
                <a:avLst/>
                <a:gdLst/>
                <a:ahLst/>
                <a:cxnLst/>
                <a:rect l="0" t="0" r="0" b="0"/>
                <a:pathLst>
                  <a:path w="120000" h="120000" extrusionOk="0">
                    <a:moveTo>
                      <a:pt x="120000" y="0"/>
                    </a:moveTo>
                    <a:lnTo>
                      <a:pt x="14545" y="120000"/>
                    </a:lnTo>
                    <a:lnTo>
                      <a:pt x="0" y="70909"/>
                    </a:lnTo>
                    <a:lnTo>
                      <a:pt x="120000"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grpSp>
        <p:sp>
          <p:nvSpPr>
            <p:cNvPr id="694" name="Shape 694"/>
            <p:cNvSpPr/>
            <p:nvPr/>
          </p:nvSpPr>
          <p:spPr>
            <a:xfrm>
              <a:off x="1752258" y="4077748"/>
              <a:ext cx="959939" cy="1754587"/>
            </a:xfrm>
            <a:custGeom>
              <a:avLst/>
              <a:gdLst/>
              <a:ahLst/>
              <a:cxnLst/>
              <a:rect l="0" t="0" r="0" b="0"/>
              <a:pathLst>
                <a:path w="120000" h="120000" extrusionOk="0">
                  <a:moveTo>
                    <a:pt x="58807" y="0"/>
                  </a:moveTo>
                  <a:lnTo>
                    <a:pt x="0" y="120000"/>
                  </a:lnTo>
                  <a:lnTo>
                    <a:pt x="120000" y="120000"/>
                  </a:lnTo>
                  <a:lnTo>
                    <a:pt x="58807" y="0"/>
                  </a:lnTo>
                  <a:close/>
                </a:path>
              </a:pathLst>
            </a:custGeom>
            <a:solidFill>
              <a:srgbClr val="00702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grpSp>
      <p:grpSp>
        <p:nvGrpSpPr>
          <p:cNvPr id="695" name="Shape 695"/>
          <p:cNvGrpSpPr/>
          <p:nvPr/>
        </p:nvGrpSpPr>
        <p:grpSpPr>
          <a:xfrm>
            <a:off x="9549214" y="3384896"/>
            <a:ext cx="1203179" cy="2447439"/>
            <a:chOff x="4286250" y="4049712"/>
            <a:chExt cx="325438" cy="661987"/>
          </a:xfrm>
        </p:grpSpPr>
        <p:sp>
          <p:nvSpPr>
            <p:cNvPr id="696" name="Shape 696"/>
            <p:cNvSpPr/>
            <p:nvPr/>
          </p:nvSpPr>
          <p:spPr>
            <a:xfrm>
              <a:off x="4418012" y="4087812"/>
              <a:ext cx="61913" cy="623887"/>
            </a:xfrm>
            <a:custGeom>
              <a:avLst/>
              <a:gdLst/>
              <a:ahLst/>
              <a:cxnLst/>
              <a:rect l="0" t="0" r="0" b="0"/>
              <a:pathLst>
                <a:path w="120000" h="120000" extrusionOk="0">
                  <a:moveTo>
                    <a:pt x="0" y="120000"/>
                  </a:moveTo>
                  <a:lnTo>
                    <a:pt x="58461" y="0"/>
                  </a:lnTo>
                  <a:lnTo>
                    <a:pt x="120000" y="120000"/>
                  </a:lnTo>
                  <a:lnTo>
                    <a:pt x="0" y="12000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697" name="Shape 697"/>
            <p:cNvSpPr/>
            <p:nvPr/>
          </p:nvSpPr>
          <p:spPr>
            <a:xfrm>
              <a:off x="4418012" y="4087812"/>
              <a:ext cx="61913" cy="623887"/>
            </a:xfrm>
            <a:custGeom>
              <a:avLst/>
              <a:gdLst/>
              <a:ahLst/>
              <a:cxnLst/>
              <a:rect l="0" t="0" r="0" b="0"/>
              <a:pathLst>
                <a:path w="120000" h="120000" extrusionOk="0">
                  <a:moveTo>
                    <a:pt x="0" y="120000"/>
                  </a:moveTo>
                  <a:lnTo>
                    <a:pt x="58461" y="0"/>
                  </a:lnTo>
                  <a:lnTo>
                    <a:pt x="120000" y="120000"/>
                  </a:lnTo>
                  <a:lnTo>
                    <a:pt x="0" y="12000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698" name="Shape 698"/>
            <p:cNvSpPr/>
            <p:nvPr/>
          </p:nvSpPr>
          <p:spPr>
            <a:xfrm>
              <a:off x="4333875" y="4432300"/>
              <a:ext cx="114300" cy="131763"/>
            </a:xfrm>
            <a:custGeom>
              <a:avLst/>
              <a:gdLst/>
              <a:ahLst/>
              <a:cxnLst/>
              <a:rect l="0" t="0" r="0" b="0"/>
              <a:pathLst>
                <a:path w="120000" h="120000" extrusionOk="0">
                  <a:moveTo>
                    <a:pt x="120000" y="119999"/>
                  </a:moveTo>
                  <a:lnTo>
                    <a:pt x="0" y="0"/>
                  </a:lnTo>
                  <a:lnTo>
                    <a:pt x="120000" y="88192"/>
                  </a:lnTo>
                  <a:lnTo>
                    <a:pt x="120000" y="119999"/>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699" name="Shape 699"/>
            <p:cNvSpPr/>
            <p:nvPr/>
          </p:nvSpPr>
          <p:spPr>
            <a:xfrm>
              <a:off x="4333875" y="4432300"/>
              <a:ext cx="114300" cy="131763"/>
            </a:xfrm>
            <a:custGeom>
              <a:avLst/>
              <a:gdLst/>
              <a:ahLst/>
              <a:cxnLst/>
              <a:rect l="0" t="0" r="0" b="0"/>
              <a:pathLst>
                <a:path w="120000" h="120000" extrusionOk="0">
                  <a:moveTo>
                    <a:pt x="120000" y="119999"/>
                  </a:moveTo>
                  <a:lnTo>
                    <a:pt x="0" y="0"/>
                  </a:lnTo>
                  <a:lnTo>
                    <a:pt x="120000" y="88192"/>
                  </a:lnTo>
                  <a:lnTo>
                    <a:pt x="120000" y="119999"/>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00" name="Shape 700"/>
            <p:cNvSpPr/>
            <p:nvPr/>
          </p:nvSpPr>
          <p:spPr>
            <a:xfrm>
              <a:off x="4359275" y="4325937"/>
              <a:ext cx="93663" cy="106362"/>
            </a:xfrm>
            <a:custGeom>
              <a:avLst/>
              <a:gdLst/>
              <a:ahLst/>
              <a:cxnLst/>
              <a:rect l="0" t="0" r="0" b="0"/>
              <a:pathLst>
                <a:path w="120000" h="120000" extrusionOk="0">
                  <a:moveTo>
                    <a:pt x="113898" y="120000"/>
                  </a:moveTo>
                  <a:lnTo>
                    <a:pt x="0" y="0"/>
                  </a:lnTo>
                  <a:lnTo>
                    <a:pt x="120000" y="80597"/>
                  </a:lnTo>
                  <a:lnTo>
                    <a:pt x="113898" y="12000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01" name="Shape 701"/>
            <p:cNvSpPr/>
            <p:nvPr/>
          </p:nvSpPr>
          <p:spPr>
            <a:xfrm>
              <a:off x="4359275" y="4325937"/>
              <a:ext cx="93663" cy="106362"/>
            </a:xfrm>
            <a:custGeom>
              <a:avLst/>
              <a:gdLst/>
              <a:ahLst/>
              <a:cxnLst/>
              <a:rect l="0" t="0" r="0" b="0"/>
              <a:pathLst>
                <a:path w="120000" h="120000" extrusionOk="0">
                  <a:moveTo>
                    <a:pt x="113898" y="120000"/>
                  </a:moveTo>
                  <a:lnTo>
                    <a:pt x="0" y="0"/>
                  </a:lnTo>
                  <a:lnTo>
                    <a:pt x="120000" y="80597"/>
                  </a:lnTo>
                  <a:lnTo>
                    <a:pt x="113898" y="12000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02" name="Shape 702"/>
            <p:cNvSpPr/>
            <p:nvPr/>
          </p:nvSpPr>
          <p:spPr>
            <a:xfrm>
              <a:off x="4389437" y="4256087"/>
              <a:ext cx="66674" cy="76199"/>
            </a:xfrm>
            <a:custGeom>
              <a:avLst/>
              <a:gdLst/>
              <a:ahLst/>
              <a:cxnLst/>
              <a:rect l="0" t="0" r="0" b="0"/>
              <a:pathLst>
                <a:path w="120000" h="120000" extrusionOk="0">
                  <a:moveTo>
                    <a:pt x="105714" y="120000"/>
                  </a:moveTo>
                  <a:lnTo>
                    <a:pt x="0" y="0"/>
                  </a:lnTo>
                  <a:lnTo>
                    <a:pt x="120000" y="77500"/>
                  </a:lnTo>
                  <a:lnTo>
                    <a:pt x="105714" y="12000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03" name="Shape 703"/>
            <p:cNvSpPr/>
            <p:nvPr/>
          </p:nvSpPr>
          <p:spPr>
            <a:xfrm>
              <a:off x="4389437" y="4256087"/>
              <a:ext cx="66674" cy="76199"/>
            </a:xfrm>
            <a:custGeom>
              <a:avLst/>
              <a:gdLst/>
              <a:ahLst/>
              <a:cxnLst/>
              <a:rect l="0" t="0" r="0" b="0"/>
              <a:pathLst>
                <a:path w="120000" h="120000" extrusionOk="0">
                  <a:moveTo>
                    <a:pt x="105714" y="120000"/>
                  </a:moveTo>
                  <a:lnTo>
                    <a:pt x="0" y="0"/>
                  </a:lnTo>
                  <a:lnTo>
                    <a:pt x="120000" y="77500"/>
                  </a:lnTo>
                  <a:lnTo>
                    <a:pt x="105714" y="12000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04" name="Shape 704"/>
            <p:cNvSpPr/>
            <p:nvPr/>
          </p:nvSpPr>
          <p:spPr>
            <a:xfrm>
              <a:off x="4456112" y="4391025"/>
              <a:ext cx="117474" cy="131763"/>
            </a:xfrm>
            <a:custGeom>
              <a:avLst/>
              <a:gdLst/>
              <a:ahLst/>
              <a:cxnLst/>
              <a:rect l="0" t="0" r="0" b="0"/>
              <a:pathLst>
                <a:path w="120000" h="120000" extrusionOk="0">
                  <a:moveTo>
                    <a:pt x="0" y="119999"/>
                  </a:moveTo>
                  <a:lnTo>
                    <a:pt x="120000" y="0"/>
                  </a:lnTo>
                  <a:lnTo>
                    <a:pt x="0" y="88192"/>
                  </a:lnTo>
                  <a:lnTo>
                    <a:pt x="0" y="119999"/>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05" name="Shape 705"/>
            <p:cNvSpPr/>
            <p:nvPr/>
          </p:nvSpPr>
          <p:spPr>
            <a:xfrm>
              <a:off x="4456112" y="4391025"/>
              <a:ext cx="117474" cy="131763"/>
            </a:xfrm>
            <a:custGeom>
              <a:avLst/>
              <a:gdLst/>
              <a:ahLst/>
              <a:cxnLst/>
              <a:rect l="0" t="0" r="0" b="0"/>
              <a:pathLst>
                <a:path w="120000" h="120000" extrusionOk="0">
                  <a:moveTo>
                    <a:pt x="0" y="119999"/>
                  </a:moveTo>
                  <a:lnTo>
                    <a:pt x="120000" y="0"/>
                  </a:lnTo>
                  <a:lnTo>
                    <a:pt x="0" y="88192"/>
                  </a:lnTo>
                  <a:lnTo>
                    <a:pt x="0" y="119999"/>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06" name="Shape 706"/>
            <p:cNvSpPr/>
            <p:nvPr/>
          </p:nvSpPr>
          <p:spPr>
            <a:xfrm>
              <a:off x="4452937" y="4291012"/>
              <a:ext cx="96838" cy="103188"/>
            </a:xfrm>
            <a:custGeom>
              <a:avLst/>
              <a:gdLst/>
              <a:ahLst/>
              <a:cxnLst/>
              <a:rect l="0" t="0" r="0" b="0"/>
              <a:pathLst>
                <a:path w="120000" h="120000" extrusionOk="0">
                  <a:moveTo>
                    <a:pt x="3934" y="120000"/>
                  </a:moveTo>
                  <a:lnTo>
                    <a:pt x="120000" y="0"/>
                  </a:lnTo>
                  <a:lnTo>
                    <a:pt x="0" y="84923"/>
                  </a:lnTo>
                  <a:lnTo>
                    <a:pt x="3934" y="12000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07" name="Shape 707"/>
            <p:cNvSpPr/>
            <p:nvPr/>
          </p:nvSpPr>
          <p:spPr>
            <a:xfrm>
              <a:off x="4452937" y="4291012"/>
              <a:ext cx="96838" cy="103188"/>
            </a:xfrm>
            <a:custGeom>
              <a:avLst/>
              <a:gdLst/>
              <a:ahLst/>
              <a:cxnLst/>
              <a:rect l="0" t="0" r="0" b="0"/>
              <a:pathLst>
                <a:path w="120000" h="120000" extrusionOk="0">
                  <a:moveTo>
                    <a:pt x="3934" y="120000"/>
                  </a:moveTo>
                  <a:lnTo>
                    <a:pt x="120000" y="0"/>
                  </a:lnTo>
                  <a:lnTo>
                    <a:pt x="0" y="84923"/>
                  </a:lnTo>
                  <a:lnTo>
                    <a:pt x="3934" y="12000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08" name="Shape 708"/>
            <p:cNvSpPr/>
            <p:nvPr/>
          </p:nvSpPr>
          <p:spPr>
            <a:xfrm>
              <a:off x="4445000" y="4217987"/>
              <a:ext cx="49212" cy="52388"/>
            </a:xfrm>
            <a:custGeom>
              <a:avLst/>
              <a:gdLst/>
              <a:ahLst/>
              <a:cxnLst/>
              <a:rect l="0" t="0" r="0" b="0"/>
              <a:pathLst>
                <a:path w="120000" h="120000" extrusionOk="0">
                  <a:moveTo>
                    <a:pt x="27096" y="120000"/>
                  </a:moveTo>
                  <a:lnTo>
                    <a:pt x="120000" y="0"/>
                  </a:lnTo>
                  <a:lnTo>
                    <a:pt x="0" y="65454"/>
                  </a:lnTo>
                  <a:lnTo>
                    <a:pt x="27096" y="12000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09" name="Shape 709"/>
            <p:cNvSpPr/>
            <p:nvPr/>
          </p:nvSpPr>
          <p:spPr>
            <a:xfrm>
              <a:off x="4445000" y="4217987"/>
              <a:ext cx="49212" cy="52388"/>
            </a:xfrm>
            <a:custGeom>
              <a:avLst/>
              <a:gdLst/>
              <a:ahLst/>
              <a:cxnLst/>
              <a:rect l="0" t="0" r="0" b="0"/>
              <a:pathLst>
                <a:path w="120000" h="120000" extrusionOk="0">
                  <a:moveTo>
                    <a:pt x="27096" y="120000"/>
                  </a:moveTo>
                  <a:lnTo>
                    <a:pt x="120000" y="0"/>
                  </a:lnTo>
                  <a:lnTo>
                    <a:pt x="0" y="65454"/>
                  </a:lnTo>
                  <a:lnTo>
                    <a:pt x="27096" y="12000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10" name="Shape 710"/>
            <p:cNvSpPr/>
            <p:nvPr/>
          </p:nvSpPr>
          <p:spPr>
            <a:xfrm>
              <a:off x="4286250" y="4049712"/>
              <a:ext cx="325438" cy="531812"/>
            </a:xfrm>
            <a:custGeom>
              <a:avLst/>
              <a:gdLst/>
              <a:ahLst/>
              <a:cxnLst/>
              <a:rect l="0" t="0" r="0" b="0"/>
              <a:pathLst>
                <a:path w="120000" h="120000" extrusionOk="0">
                  <a:moveTo>
                    <a:pt x="60000" y="0"/>
                  </a:moveTo>
                  <a:cubicBezTo>
                    <a:pt x="60000" y="0"/>
                    <a:pt x="0" y="54545"/>
                    <a:pt x="0" y="83376"/>
                  </a:cubicBezTo>
                  <a:cubicBezTo>
                    <a:pt x="0" y="102077"/>
                    <a:pt x="22978" y="116883"/>
                    <a:pt x="51063" y="120000"/>
                  </a:cubicBezTo>
                  <a:cubicBezTo>
                    <a:pt x="52340" y="110649"/>
                    <a:pt x="52340" y="110649"/>
                    <a:pt x="52340" y="110649"/>
                  </a:cubicBezTo>
                  <a:cubicBezTo>
                    <a:pt x="17872" y="86493"/>
                    <a:pt x="17872" y="86493"/>
                    <a:pt x="17872" y="86493"/>
                  </a:cubicBezTo>
                  <a:cubicBezTo>
                    <a:pt x="52340" y="104415"/>
                    <a:pt x="52340" y="104415"/>
                    <a:pt x="52340" y="104415"/>
                  </a:cubicBezTo>
                  <a:cubicBezTo>
                    <a:pt x="54893" y="81818"/>
                    <a:pt x="54893" y="81818"/>
                    <a:pt x="54893" y="81818"/>
                  </a:cubicBezTo>
                  <a:cubicBezTo>
                    <a:pt x="26808" y="62337"/>
                    <a:pt x="26808" y="62337"/>
                    <a:pt x="26808" y="62337"/>
                  </a:cubicBezTo>
                  <a:cubicBezTo>
                    <a:pt x="54893" y="75584"/>
                    <a:pt x="54893" y="75584"/>
                    <a:pt x="54893" y="75584"/>
                  </a:cubicBezTo>
                  <a:cubicBezTo>
                    <a:pt x="56170" y="60779"/>
                    <a:pt x="56170" y="60779"/>
                    <a:pt x="56170" y="60779"/>
                  </a:cubicBezTo>
                  <a:cubicBezTo>
                    <a:pt x="38297" y="46753"/>
                    <a:pt x="38297" y="46753"/>
                    <a:pt x="38297" y="46753"/>
                  </a:cubicBezTo>
                  <a:cubicBezTo>
                    <a:pt x="56170" y="55324"/>
                    <a:pt x="56170" y="55324"/>
                    <a:pt x="56170" y="55324"/>
                  </a:cubicBezTo>
                  <a:cubicBezTo>
                    <a:pt x="60000" y="8571"/>
                    <a:pt x="60000" y="8571"/>
                    <a:pt x="60000" y="8571"/>
                  </a:cubicBezTo>
                  <a:cubicBezTo>
                    <a:pt x="62553" y="42857"/>
                    <a:pt x="62553" y="42857"/>
                    <a:pt x="62553" y="42857"/>
                  </a:cubicBezTo>
                  <a:cubicBezTo>
                    <a:pt x="76595" y="38181"/>
                    <a:pt x="76595" y="38181"/>
                    <a:pt x="76595" y="38181"/>
                  </a:cubicBezTo>
                  <a:cubicBezTo>
                    <a:pt x="63829" y="49870"/>
                    <a:pt x="63829" y="49870"/>
                    <a:pt x="63829" y="49870"/>
                  </a:cubicBezTo>
                  <a:cubicBezTo>
                    <a:pt x="65106" y="69350"/>
                    <a:pt x="65106" y="69350"/>
                    <a:pt x="65106" y="69350"/>
                  </a:cubicBezTo>
                  <a:cubicBezTo>
                    <a:pt x="97021" y="54545"/>
                    <a:pt x="97021" y="54545"/>
                    <a:pt x="97021" y="54545"/>
                  </a:cubicBezTo>
                  <a:cubicBezTo>
                    <a:pt x="65106" y="76363"/>
                    <a:pt x="65106" y="76363"/>
                    <a:pt x="65106" y="76363"/>
                  </a:cubicBezTo>
                  <a:cubicBezTo>
                    <a:pt x="67659" y="96623"/>
                    <a:pt x="67659" y="96623"/>
                    <a:pt x="67659" y="96623"/>
                  </a:cubicBezTo>
                  <a:cubicBezTo>
                    <a:pt x="105957" y="77142"/>
                    <a:pt x="105957" y="77142"/>
                    <a:pt x="105957" y="77142"/>
                  </a:cubicBezTo>
                  <a:cubicBezTo>
                    <a:pt x="67659" y="103636"/>
                    <a:pt x="67659" y="103636"/>
                    <a:pt x="67659" y="103636"/>
                  </a:cubicBezTo>
                  <a:cubicBezTo>
                    <a:pt x="68936" y="120000"/>
                    <a:pt x="68936" y="120000"/>
                    <a:pt x="68936" y="120000"/>
                  </a:cubicBezTo>
                  <a:cubicBezTo>
                    <a:pt x="98297" y="116883"/>
                    <a:pt x="120000" y="102077"/>
                    <a:pt x="120000" y="83376"/>
                  </a:cubicBezTo>
                  <a:cubicBezTo>
                    <a:pt x="120000" y="54545"/>
                    <a:pt x="60000" y="0"/>
                    <a:pt x="60000" y="0"/>
                  </a:cubicBezTo>
                </a:path>
              </a:pathLst>
            </a:custGeom>
            <a:solidFill>
              <a:srgbClr val="BAD80A"/>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11" name="Shape 711"/>
            <p:cNvSpPr/>
            <p:nvPr/>
          </p:nvSpPr>
          <p:spPr>
            <a:xfrm>
              <a:off x="4424362" y="4087812"/>
              <a:ext cx="49212" cy="493713"/>
            </a:xfrm>
            <a:custGeom>
              <a:avLst/>
              <a:gdLst/>
              <a:ahLst/>
              <a:cxnLst/>
              <a:rect l="0" t="0" r="0" b="0"/>
              <a:pathLst>
                <a:path w="120000" h="120000" extrusionOk="0">
                  <a:moveTo>
                    <a:pt x="59999" y="0"/>
                  </a:moveTo>
                  <a:cubicBezTo>
                    <a:pt x="34285" y="50349"/>
                    <a:pt x="34285" y="50349"/>
                    <a:pt x="34285" y="50349"/>
                  </a:cubicBezTo>
                  <a:cubicBezTo>
                    <a:pt x="77142" y="52867"/>
                    <a:pt x="77142" y="52867"/>
                    <a:pt x="77142" y="52867"/>
                  </a:cubicBezTo>
                  <a:cubicBezTo>
                    <a:pt x="59999" y="59580"/>
                    <a:pt x="59999" y="59580"/>
                    <a:pt x="59999" y="59580"/>
                  </a:cubicBezTo>
                  <a:cubicBezTo>
                    <a:pt x="34285" y="56223"/>
                    <a:pt x="34285" y="56223"/>
                    <a:pt x="34285" y="56223"/>
                  </a:cubicBezTo>
                  <a:cubicBezTo>
                    <a:pt x="25714" y="72167"/>
                    <a:pt x="25714" y="72167"/>
                    <a:pt x="25714" y="72167"/>
                  </a:cubicBezTo>
                  <a:cubicBezTo>
                    <a:pt x="68571" y="75524"/>
                    <a:pt x="68571" y="75524"/>
                    <a:pt x="68571" y="75524"/>
                  </a:cubicBezTo>
                  <a:cubicBezTo>
                    <a:pt x="59999" y="83916"/>
                    <a:pt x="59999" y="83916"/>
                    <a:pt x="59999" y="83916"/>
                  </a:cubicBezTo>
                  <a:cubicBezTo>
                    <a:pt x="25714" y="78881"/>
                    <a:pt x="25714" y="78881"/>
                    <a:pt x="25714" y="78881"/>
                  </a:cubicBezTo>
                  <a:cubicBezTo>
                    <a:pt x="8571" y="103216"/>
                    <a:pt x="8571" y="103216"/>
                    <a:pt x="8571" y="103216"/>
                  </a:cubicBezTo>
                  <a:cubicBezTo>
                    <a:pt x="59999" y="107412"/>
                    <a:pt x="59999" y="107412"/>
                    <a:pt x="59999" y="107412"/>
                  </a:cubicBezTo>
                  <a:cubicBezTo>
                    <a:pt x="59999" y="115804"/>
                    <a:pt x="59999" y="115804"/>
                    <a:pt x="59999" y="115804"/>
                  </a:cubicBezTo>
                  <a:cubicBezTo>
                    <a:pt x="8571" y="109930"/>
                    <a:pt x="8571" y="109930"/>
                    <a:pt x="8571" y="109930"/>
                  </a:cubicBezTo>
                  <a:cubicBezTo>
                    <a:pt x="0" y="120000"/>
                    <a:pt x="0" y="120000"/>
                    <a:pt x="0" y="120000"/>
                  </a:cubicBezTo>
                  <a:cubicBezTo>
                    <a:pt x="25714" y="120000"/>
                    <a:pt x="42857" y="120000"/>
                    <a:pt x="59999" y="120000"/>
                  </a:cubicBezTo>
                  <a:cubicBezTo>
                    <a:pt x="77142" y="120000"/>
                    <a:pt x="102857" y="120000"/>
                    <a:pt x="119999" y="120000"/>
                  </a:cubicBezTo>
                  <a:cubicBezTo>
                    <a:pt x="111428" y="102377"/>
                    <a:pt x="111428" y="102377"/>
                    <a:pt x="111428" y="102377"/>
                  </a:cubicBezTo>
                  <a:cubicBezTo>
                    <a:pt x="77142" y="105734"/>
                    <a:pt x="77142" y="105734"/>
                    <a:pt x="77142" y="105734"/>
                  </a:cubicBezTo>
                  <a:cubicBezTo>
                    <a:pt x="77142" y="97342"/>
                    <a:pt x="77142" y="97342"/>
                    <a:pt x="77142" y="97342"/>
                  </a:cubicBezTo>
                  <a:cubicBezTo>
                    <a:pt x="111428" y="94825"/>
                    <a:pt x="111428" y="94825"/>
                    <a:pt x="111428" y="94825"/>
                  </a:cubicBezTo>
                  <a:cubicBezTo>
                    <a:pt x="94285" y="73006"/>
                    <a:pt x="94285" y="73006"/>
                    <a:pt x="94285" y="73006"/>
                  </a:cubicBezTo>
                  <a:cubicBezTo>
                    <a:pt x="77142" y="74685"/>
                    <a:pt x="77142" y="74685"/>
                    <a:pt x="77142" y="74685"/>
                  </a:cubicBezTo>
                  <a:cubicBezTo>
                    <a:pt x="68571" y="67132"/>
                    <a:pt x="68571" y="67132"/>
                    <a:pt x="68571" y="67132"/>
                  </a:cubicBezTo>
                  <a:cubicBezTo>
                    <a:pt x="94285" y="65454"/>
                    <a:pt x="94285" y="65454"/>
                    <a:pt x="94285" y="65454"/>
                  </a:cubicBezTo>
                  <a:cubicBezTo>
                    <a:pt x="85714" y="44475"/>
                    <a:pt x="85714" y="44475"/>
                    <a:pt x="85714" y="44475"/>
                  </a:cubicBezTo>
                  <a:cubicBezTo>
                    <a:pt x="77142" y="44475"/>
                    <a:pt x="77142" y="44475"/>
                    <a:pt x="77142" y="44475"/>
                  </a:cubicBezTo>
                  <a:cubicBezTo>
                    <a:pt x="51428" y="38601"/>
                    <a:pt x="51428" y="38601"/>
                    <a:pt x="51428" y="38601"/>
                  </a:cubicBezTo>
                  <a:cubicBezTo>
                    <a:pt x="77142" y="36923"/>
                    <a:pt x="77142" y="36923"/>
                    <a:pt x="77142" y="36923"/>
                  </a:cubicBezTo>
                  <a:cubicBezTo>
                    <a:pt x="59999" y="0"/>
                    <a:pt x="59999" y="0"/>
                    <a:pt x="59999" y="0"/>
                  </a:cubicBezTo>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12" name="Shape 712"/>
            <p:cNvSpPr/>
            <p:nvPr/>
          </p:nvSpPr>
          <p:spPr>
            <a:xfrm>
              <a:off x="4333875" y="4432300"/>
              <a:ext cx="114300" cy="131763"/>
            </a:xfrm>
            <a:custGeom>
              <a:avLst/>
              <a:gdLst/>
              <a:ahLst/>
              <a:cxnLst/>
              <a:rect l="0" t="0" r="0" b="0"/>
              <a:pathLst>
                <a:path w="120000" h="120000" extrusionOk="0">
                  <a:moveTo>
                    <a:pt x="0" y="0"/>
                  </a:moveTo>
                  <a:lnTo>
                    <a:pt x="98333" y="98313"/>
                  </a:lnTo>
                  <a:lnTo>
                    <a:pt x="120000" y="119999"/>
                  </a:lnTo>
                  <a:lnTo>
                    <a:pt x="120000" y="88192"/>
                  </a:lnTo>
                  <a:lnTo>
                    <a:pt x="98333" y="72289"/>
                  </a:lnTo>
                  <a:lnTo>
                    <a:pt x="0" y="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13" name="Shape 713"/>
            <p:cNvSpPr/>
            <p:nvPr/>
          </p:nvSpPr>
          <p:spPr>
            <a:xfrm>
              <a:off x="4333875" y="4432300"/>
              <a:ext cx="114300" cy="131763"/>
            </a:xfrm>
            <a:custGeom>
              <a:avLst/>
              <a:gdLst/>
              <a:ahLst/>
              <a:cxnLst/>
              <a:rect l="0" t="0" r="0" b="0"/>
              <a:pathLst>
                <a:path w="120000" h="120000" extrusionOk="0">
                  <a:moveTo>
                    <a:pt x="0" y="0"/>
                  </a:moveTo>
                  <a:lnTo>
                    <a:pt x="98333" y="98313"/>
                  </a:lnTo>
                  <a:lnTo>
                    <a:pt x="120000" y="119999"/>
                  </a:lnTo>
                  <a:lnTo>
                    <a:pt x="120000" y="88192"/>
                  </a:lnTo>
                  <a:lnTo>
                    <a:pt x="98333" y="72289"/>
                  </a:lnTo>
                  <a:lnTo>
                    <a:pt x="0" y="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14" name="Shape 714"/>
            <p:cNvSpPr/>
            <p:nvPr/>
          </p:nvSpPr>
          <p:spPr>
            <a:xfrm>
              <a:off x="4359275" y="4325937"/>
              <a:ext cx="93663" cy="106362"/>
            </a:xfrm>
            <a:custGeom>
              <a:avLst/>
              <a:gdLst/>
              <a:ahLst/>
              <a:cxnLst/>
              <a:rect l="0" t="0" r="0" b="0"/>
              <a:pathLst>
                <a:path w="120000" h="120000" extrusionOk="0">
                  <a:moveTo>
                    <a:pt x="0" y="0"/>
                  </a:moveTo>
                  <a:lnTo>
                    <a:pt x="97627" y="96716"/>
                  </a:lnTo>
                  <a:lnTo>
                    <a:pt x="113898" y="120000"/>
                  </a:lnTo>
                  <a:lnTo>
                    <a:pt x="120000" y="80597"/>
                  </a:lnTo>
                  <a:lnTo>
                    <a:pt x="97627" y="66268"/>
                  </a:lnTo>
                  <a:lnTo>
                    <a:pt x="0" y="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15" name="Shape 715"/>
            <p:cNvSpPr/>
            <p:nvPr/>
          </p:nvSpPr>
          <p:spPr>
            <a:xfrm>
              <a:off x="4359275" y="4325937"/>
              <a:ext cx="93663" cy="106362"/>
            </a:xfrm>
            <a:custGeom>
              <a:avLst/>
              <a:gdLst/>
              <a:ahLst/>
              <a:cxnLst/>
              <a:rect l="0" t="0" r="0" b="0"/>
              <a:pathLst>
                <a:path w="120000" h="120000" extrusionOk="0">
                  <a:moveTo>
                    <a:pt x="0" y="0"/>
                  </a:moveTo>
                  <a:lnTo>
                    <a:pt x="97627" y="96716"/>
                  </a:lnTo>
                  <a:lnTo>
                    <a:pt x="113898" y="120000"/>
                  </a:lnTo>
                  <a:lnTo>
                    <a:pt x="120000" y="80597"/>
                  </a:lnTo>
                  <a:lnTo>
                    <a:pt x="97627" y="66268"/>
                  </a:lnTo>
                  <a:lnTo>
                    <a:pt x="0" y="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16" name="Shape 716"/>
            <p:cNvSpPr/>
            <p:nvPr/>
          </p:nvSpPr>
          <p:spPr>
            <a:xfrm>
              <a:off x="4389437" y="4256087"/>
              <a:ext cx="66674" cy="76199"/>
            </a:xfrm>
            <a:custGeom>
              <a:avLst/>
              <a:gdLst/>
              <a:ahLst/>
              <a:cxnLst/>
              <a:rect l="0" t="0" r="0" b="0"/>
              <a:pathLst>
                <a:path w="120000" h="120000" extrusionOk="0">
                  <a:moveTo>
                    <a:pt x="0" y="0"/>
                  </a:moveTo>
                  <a:lnTo>
                    <a:pt x="88571" y="97500"/>
                  </a:lnTo>
                  <a:lnTo>
                    <a:pt x="105714" y="120000"/>
                  </a:lnTo>
                  <a:lnTo>
                    <a:pt x="120000" y="77500"/>
                  </a:lnTo>
                  <a:lnTo>
                    <a:pt x="88571" y="60000"/>
                  </a:lnTo>
                  <a:lnTo>
                    <a:pt x="0" y="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17" name="Shape 717"/>
            <p:cNvSpPr/>
            <p:nvPr/>
          </p:nvSpPr>
          <p:spPr>
            <a:xfrm>
              <a:off x="4389437" y="4256087"/>
              <a:ext cx="66674" cy="76199"/>
            </a:xfrm>
            <a:custGeom>
              <a:avLst/>
              <a:gdLst/>
              <a:ahLst/>
              <a:cxnLst/>
              <a:rect l="0" t="0" r="0" b="0"/>
              <a:pathLst>
                <a:path w="120000" h="120000" extrusionOk="0">
                  <a:moveTo>
                    <a:pt x="0" y="0"/>
                  </a:moveTo>
                  <a:lnTo>
                    <a:pt x="88571" y="97500"/>
                  </a:lnTo>
                  <a:lnTo>
                    <a:pt x="105714" y="120000"/>
                  </a:lnTo>
                  <a:lnTo>
                    <a:pt x="120000" y="77500"/>
                  </a:lnTo>
                  <a:lnTo>
                    <a:pt x="88571" y="60000"/>
                  </a:lnTo>
                  <a:lnTo>
                    <a:pt x="0" y="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18" name="Shape 718"/>
            <p:cNvSpPr/>
            <p:nvPr/>
          </p:nvSpPr>
          <p:spPr>
            <a:xfrm>
              <a:off x="4456112" y="4391025"/>
              <a:ext cx="117474" cy="131763"/>
            </a:xfrm>
            <a:custGeom>
              <a:avLst/>
              <a:gdLst/>
              <a:ahLst/>
              <a:cxnLst/>
              <a:rect l="0" t="0" r="0" b="0"/>
              <a:pathLst>
                <a:path w="120000" h="120000" extrusionOk="0">
                  <a:moveTo>
                    <a:pt x="120000" y="0"/>
                  </a:moveTo>
                  <a:lnTo>
                    <a:pt x="12972" y="78072"/>
                  </a:lnTo>
                  <a:lnTo>
                    <a:pt x="0" y="88192"/>
                  </a:lnTo>
                  <a:lnTo>
                    <a:pt x="0" y="119999"/>
                  </a:lnTo>
                  <a:lnTo>
                    <a:pt x="12972" y="106987"/>
                  </a:lnTo>
                  <a:lnTo>
                    <a:pt x="120000" y="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19" name="Shape 719"/>
            <p:cNvSpPr/>
            <p:nvPr/>
          </p:nvSpPr>
          <p:spPr>
            <a:xfrm>
              <a:off x="4456112" y="4391025"/>
              <a:ext cx="117474" cy="131763"/>
            </a:xfrm>
            <a:custGeom>
              <a:avLst/>
              <a:gdLst/>
              <a:ahLst/>
              <a:cxnLst/>
              <a:rect l="0" t="0" r="0" b="0"/>
              <a:pathLst>
                <a:path w="120000" h="120000" extrusionOk="0">
                  <a:moveTo>
                    <a:pt x="120000" y="0"/>
                  </a:moveTo>
                  <a:lnTo>
                    <a:pt x="12972" y="78072"/>
                  </a:lnTo>
                  <a:lnTo>
                    <a:pt x="0" y="88192"/>
                  </a:lnTo>
                  <a:lnTo>
                    <a:pt x="0" y="119999"/>
                  </a:lnTo>
                  <a:lnTo>
                    <a:pt x="12972" y="106987"/>
                  </a:lnTo>
                  <a:lnTo>
                    <a:pt x="120000" y="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20" name="Shape 720"/>
            <p:cNvSpPr/>
            <p:nvPr/>
          </p:nvSpPr>
          <p:spPr>
            <a:xfrm>
              <a:off x="4452937" y="4291012"/>
              <a:ext cx="96838" cy="103188"/>
            </a:xfrm>
            <a:custGeom>
              <a:avLst/>
              <a:gdLst/>
              <a:ahLst/>
              <a:cxnLst/>
              <a:rect l="0" t="0" r="0" b="0"/>
              <a:pathLst>
                <a:path w="120000" h="120000" extrusionOk="0">
                  <a:moveTo>
                    <a:pt x="120000" y="0"/>
                  </a:moveTo>
                  <a:lnTo>
                    <a:pt x="11803" y="75692"/>
                  </a:lnTo>
                  <a:lnTo>
                    <a:pt x="0" y="84923"/>
                  </a:lnTo>
                  <a:lnTo>
                    <a:pt x="3934" y="120000"/>
                  </a:lnTo>
                  <a:lnTo>
                    <a:pt x="11803" y="112615"/>
                  </a:lnTo>
                  <a:lnTo>
                    <a:pt x="120000" y="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21" name="Shape 721"/>
            <p:cNvSpPr/>
            <p:nvPr/>
          </p:nvSpPr>
          <p:spPr>
            <a:xfrm>
              <a:off x="4452937" y="4291012"/>
              <a:ext cx="96838" cy="103188"/>
            </a:xfrm>
            <a:custGeom>
              <a:avLst/>
              <a:gdLst/>
              <a:ahLst/>
              <a:cxnLst/>
              <a:rect l="0" t="0" r="0" b="0"/>
              <a:pathLst>
                <a:path w="120000" h="120000" extrusionOk="0">
                  <a:moveTo>
                    <a:pt x="120000" y="0"/>
                  </a:moveTo>
                  <a:lnTo>
                    <a:pt x="11803" y="75692"/>
                  </a:lnTo>
                  <a:lnTo>
                    <a:pt x="0" y="84923"/>
                  </a:lnTo>
                  <a:lnTo>
                    <a:pt x="3934" y="120000"/>
                  </a:lnTo>
                  <a:lnTo>
                    <a:pt x="11803" y="112615"/>
                  </a:lnTo>
                  <a:lnTo>
                    <a:pt x="120000" y="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22" name="Shape 722"/>
            <p:cNvSpPr/>
            <p:nvPr/>
          </p:nvSpPr>
          <p:spPr>
            <a:xfrm>
              <a:off x="4445000" y="4217987"/>
              <a:ext cx="49212" cy="52388"/>
            </a:xfrm>
            <a:custGeom>
              <a:avLst/>
              <a:gdLst/>
              <a:ahLst/>
              <a:cxnLst/>
              <a:rect l="0" t="0" r="0" b="0"/>
              <a:pathLst>
                <a:path w="120000" h="120000" extrusionOk="0">
                  <a:moveTo>
                    <a:pt x="120000" y="0"/>
                  </a:moveTo>
                  <a:lnTo>
                    <a:pt x="27096" y="47272"/>
                  </a:lnTo>
                  <a:lnTo>
                    <a:pt x="0" y="65454"/>
                  </a:lnTo>
                  <a:lnTo>
                    <a:pt x="27096" y="120000"/>
                  </a:lnTo>
                  <a:lnTo>
                    <a:pt x="34838" y="120000"/>
                  </a:lnTo>
                  <a:lnTo>
                    <a:pt x="120000" y="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23" name="Shape 723"/>
            <p:cNvSpPr/>
            <p:nvPr/>
          </p:nvSpPr>
          <p:spPr>
            <a:xfrm>
              <a:off x="4445000" y="4217987"/>
              <a:ext cx="49212" cy="52388"/>
            </a:xfrm>
            <a:custGeom>
              <a:avLst/>
              <a:gdLst/>
              <a:ahLst/>
              <a:cxnLst/>
              <a:rect l="0" t="0" r="0" b="0"/>
              <a:pathLst>
                <a:path w="120000" h="120000" extrusionOk="0">
                  <a:moveTo>
                    <a:pt x="120000" y="0"/>
                  </a:moveTo>
                  <a:lnTo>
                    <a:pt x="27096" y="47272"/>
                  </a:lnTo>
                  <a:lnTo>
                    <a:pt x="0" y="65454"/>
                  </a:lnTo>
                  <a:lnTo>
                    <a:pt x="27096" y="120000"/>
                  </a:lnTo>
                  <a:lnTo>
                    <a:pt x="34838" y="120000"/>
                  </a:lnTo>
                  <a:lnTo>
                    <a:pt x="120000" y="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grpSp>
      <p:sp>
        <p:nvSpPr>
          <p:cNvPr id="724" name="Shape 724"/>
          <p:cNvSpPr/>
          <p:nvPr/>
        </p:nvSpPr>
        <p:spPr>
          <a:xfrm>
            <a:off x="10344488" y="4398292"/>
            <a:ext cx="788175" cy="1434045"/>
          </a:xfrm>
          <a:custGeom>
            <a:avLst/>
            <a:gdLst/>
            <a:ahLst/>
            <a:cxnLst/>
            <a:rect l="0" t="0" r="0" b="0"/>
            <a:pathLst>
              <a:path w="120000" h="120000" extrusionOk="0">
                <a:moveTo>
                  <a:pt x="58333" y="0"/>
                </a:moveTo>
                <a:lnTo>
                  <a:pt x="0" y="120000"/>
                </a:lnTo>
                <a:lnTo>
                  <a:pt x="120000" y="120000"/>
                </a:lnTo>
                <a:lnTo>
                  <a:pt x="58333" y="0"/>
                </a:lnTo>
                <a:close/>
              </a:path>
            </a:pathLst>
          </a:custGeom>
          <a:solidFill>
            <a:srgbClr val="00702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25" name="Shape 725"/>
          <p:cNvSpPr/>
          <p:nvPr/>
        </p:nvSpPr>
        <p:spPr>
          <a:xfrm>
            <a:off x="9532200" y="5059210"/>
            <a:ext cx="424924" cy="773126"/>
          </a:xfrm>
          <a:custGeom>
            <a:avLst/>
            <a:gdLst/>
            <a:ahLst/>
            <a:cxnLst/>
            <a:rect l="0" t="0" r="0" b="0"/>
            <a:pathLst>
              <a:path w="120000" h="120000" extrusionOk="0">
                <a:moveTo>
                  <a:pt x="58333" y="0"/>
                </a:moveTo>
                <a:lnTo>
                  <a:pt x="0" y="120000"/>
                </a:lnTo>
                <a:lnTo>
                  <a:pt x="120000" y="120000"/>
                </a:lnTo>
                <a:lnTo>
                  <a:pt x="58333" y="0"/>
                </a:lnTo>
                <a:close/>
              </a:path>
            </a:pathLst>
          </a:custGeom>
          <a:solidFill>
            <a:srgbClr val="00702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26" name="Shape 726"/>
          <p:cNvSpPr/>
          <p:nvPr/>
        </p:nvSpPr>
        <p:spPr>
          <a:xfrm>
            <a:off x="11156749" y="3513382"/>
            <a:ext cx="1268705" cy="2318954"/>
          </a:xfrm>
          <a:custGeom>
            <a:avLst/>
            <a:gdLst/>
            <a:ahLst/>
            <a:cxnLst/>
            <a:rect l="0" t="0" r="0" b="0"/>
            <a:pathLst>
              <a:path w="120000" h="120000" extrusionOk="0">
                <a:moveTo>
                  <a:pt x="58807" y="0"/>
                </a:moveTo>
                <a:lnTo>
                  <a:pt x="0" y="120000"/>
                </a:lnTo>
                <a:lnTo>
                  <a:pt x="120000" y="120000"/>
                </a:lnTo>
                <a:lnTo>
                  <a:pt x="58807" y="0"/>
                </a:lnTo>
                <a:close/>
              </a:path>
            </a:pathLst>
          </a:custGeom>
          <a:solidFill>
            <a:srgbClr val="00702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27" name="Shape 727"/>
          <p:cNvSpPr/>
          <p:nvPr/>
        </p:nvSpPr>
        <p:spPr>
          <a:xfrm>
            <a:off x="3726673" y="4398292"/>
            <a:ext cx="788175" cy="1434045"/>
          </a:xfrm>
          <a:custGeom>
            <a:avLst/>
            <a:gdLst/>
            <a:ahLst/>
            <a:cxnLst/>
            <a:rect l="0" t="0" r="0" b="0"/>
            <a:pathLst>
              <a:path w="120000" h="120000" extrusionOk="0">
                <a:moveTo>
                  <a:pt x="58333" y="0"/>
                </a:moveTo>
                <a:lnTo>
                  <a:pt x="0" y="120000"/>
                </a:lnTo>
                <a:lnTo>
                  <a:pt x="120000" y="120000"/>
                </a:lnTo>
                <a:lnTo>
                  <a:pt x="58333" y="0"/>
                </a:lnTo>
                <a:close/>
              </a:path>
            </a:pathLst>
          </a:custGeom>
          <a:solidFill>
            <a:srgbClr val="BAD80A"/>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28" name="Shape 728"/>
          <p:cNvSpPr/>
          <p:nvPr/>
        </p:nvSpPr>
        <p:spPr>
          <a:xfrm>
            <a:off x="0" y="2692953"/>
            <a:ext cx="12436476" cy="3409754"/>
          </a:xfrm>
          <a:prstGeom prst="rect">
            <a:avLst/>
          </a:prstGeom>
          <a:solidFill>
            <a:schemeClr val="lt1">
              <a:alpha val="80000"/>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729" name="Shape 729"/>
          <p:cNvGrpSpPr/>
          <p:nvPr/>
        </p:nvGrpSpPr>
        <p:grpSpPr>
          <a:xfrm>
            <a:off x="4320539" y="979715"/>
            <a:ext cx="4724400" cy="5416422"/>
            <a:chOff x="4320539" y="979715"/>
            <a:chExt cx="4724400" cy="5416422"/>
          </a:xfrm>
        </p:grpSpPr>
        <p:sp>
          <p:nvSpPr>
            <p:cNvPr id="730" name="Shape 730"/>
            <p:cNvSpPr/>
            <p:nvPr/>
          </p:nvSpPr>
          <p:spPr>
            <a:xfrm>
              <a:off x="4320539" y="4625151"/>
              <a:ext cx="4724400" cy="118689"/>
            </a:xfrm>
            <a:prstGeom prst="rect">
              <a:avLst/>
            </a:prstGeom>
            <a:solidFill>
              <a:srgbClr val="18181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31" name="Shape 731"/>
            <p:cNvSpPr/>
            <p:nvPr/>
          </p:nvSpPr>
          <p:spPr>
            <a:xfrm>
              <a:off x="4320539" y="3855837"/>
              <a:ext cx="4724400" cy="118689"/>
            </a:xfrm>
            <a:prstGeom prst="rect">
              <a:avLst/>
            </a:prstGeom>
            <a:solidFill>
              <a:srgbClr val="18181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32" name="Shape 732"/>
            <p:cNvSpPr/>
            <p:nvPr/>
          </p:nvSpPr>
          <p:spPr>
            <a:xfrm>
              <a:off x="4320539" y="3124423"/>
              <a:ext cx="4724400" cy="118689"/>
            </a:xfrm>
            <a:prstGeom prst="rect">
              <a:avLst/>
            </a:prstGeom>
            <a:solidFill>
              <a:srgbClr val="18181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33" name="Shape 733"/>
            <p:cNvSpPr/>
            <p:nvPr/>
          </p:nvSpPr>
          <p:spPr>
            <a:xfrm>
              <a:off x="4320539" y="2377214"/>
              <a:ext cx="4724400" cy="118689"/>
            </a:xfrm>
            <a:prstGeom prst="rect">
              <a:avLst/>
            </a:prstGeom>
            <a:solidFill>
              <a:srgbClr val="18181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34" name="Shape 734"/>
            <p:cNvSpPr/>
            <p:nvPr/>
          </p:nvSpPr>
          <p:spPr>
            <a:xfrm>
              <a:off x="4320539" y="1592579"/>
              <a:ext cx="4724400" cy="118689"/>
            </a:xfrm>
            <a:prstGeom prst="rect">
              <a:avLst/>
            </a:prstGeom>
            <a:solidFill>
              <a:srgbClr val="18181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35" name="Shape 735"/>
            <p:cNvSpPr/>
            <p:nvPr/>
          </p:nvSpPr>
          <p:spPr>
            <a:xfrm>
              <a:off x="5143500" y="3978564"/>
              <a:ext cx="682744" cy="650838"/>
            </a:xfrm>
            <a:prstGeom prst="rect">
              <a:avLst/>
            </a:prstGeom>
            <a:solidFill>
              <a:srgbClr val="FDDC2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36" name="Shape 736"/>
            <p:cNvSpPr/>
            <p:nvPr/>
          </p:nvSpPr>
          <p:spPr>
            <a:xfrm>
              <a:off x="5541078" y="4382926"/>
              <a:ext cx="285839" cy="243224"/>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37" name="Shape 737"/>
            <p:cNvSpPr/>
            <p:nvPr/>
          </p:nvSpPr>
          <p:spPr>
            <a:xfrm>
              <a:off x="5179251" y="4194130"/>
              <a:ext cx="236911" cy="435082"/>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38" name="Shape 738"/>
            <p:cNvSpPr/>
            <p:nvPr/>
          </p:nvSpPr>
          <p:spPr>
            <a:xfrm>
              <a:off x="5203464" y="4226546"/>
              <a:ext cx="33754" cy="129941"/>
            </a:xfrm>
            <a:prstGeom prst="rect">
              <a:avLst/>
            </a:prstGeom>
            <a:solidFill>
              <a:srgbClr val="BFBFB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739" name="Shape 739"/>
            <p:cNvGrpSpPr/>
            <p:nvPr/>
          </p:nvGrpSpPr>
          <p:grpSpPr>
            <a:xfrm>
              <a:off x="5301684" y="4427462"/>
              <a:ext cx="90361" cy="186797"/>
              <a:chOff x="5241732" y="6172200"/>
              <a:chExt cx="122388" cy="256504"/>
            </a:xfrm>
          </p:grpSpPr>
          <p:cxnSp>
            <p:nvCxnSpPr>
              <p:cNvPr id="740" name="Shape 740"/>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741" name="Shape 741"/>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742" name="Shape 742"/>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743" name="Shape 743"/>
            <p:cNvGrpSpPr/>
            <p:nvPr/>
          </p:nvGrpSpPr>
          <p:grpSpPr>
            <a:xfrm flipH="1">
              <a:off x="5601197" y="4427462"/>
              <a:ext cx="90361" cy="186797"/>
              <a:chOff x="5241732" y="6172200"/>
              <a:chExt cx="122388" cy="256504"/>
            </a:xfrm>
          </p:grpSpPr>
          <p:cxnSp>
            <p:nvCxnSpPr>
              <p:cNvPr id="744" name="Shape 744"/>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745" name="Shape 745"/>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746" name="Shape 746"/>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747" name="Shape 747"/>
            <p:cNvSpPr/>
            <p:nvPr/>
          </p:nvSpPr>
          <p:spPr>
            <a:xfrm>
              <a:off x="5363535" y="4439442"/>
              <a:ext cx="262672" cy="33294"/>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48" name="Shape 748"/>
            <p:cNvSpPr/>
            <p:nvPr/>
          </p:nvSpPr>
          <p:spPr>
            <a:xfrm>
              <a:off x="5472012" y="4472735"/>
              <a:ext cx="45719" cy="153415"/>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749" name="Shape 749"/>
            <p:cNvGrpSpPr/>
            <p:nvPr/>
          </p:nvGrpSpPr>
          <p:grpSpPr>
            <a:xfrm>
              <a:off x="5594522" y="4283313"/>
              <a:ext cx="122497" cy="98608"/>
              <a:chOff x="5359222" y="6179960"/>
              <a:chExt cx="179412" cy="146421"/>
            </a:xfrm>
          </p:grpSpPr>
          <p:sp>
            <p:nvSpPr>
              <p:cNvPr id="750" name="Shape 750"/>
              <p:cNvSpPr/>
              <p:nvPr/>
            </p:nvSpPr>
            <p:spPr>
              <a:xfrm>
                <a:off x="5385019" y="6231175"/>
                <a:ext cx="128227" cy="95206"/>
              </a:xfrm>
              <a:prstGeom prst="rect">
                <a:avLst/>
              </a:prstGeom>
              <a:solidFill>
                <a:srgbClr val="B5B5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51" name="Shape 751"/>
              <p:cNvSpPr/>
              <p:nvPr/>
            </p:nvSpPr>
            <p:spPr>
              <a:xfrm>
                <a:off x="5385019" y="6205103"/>
                <a:ext cx="127817" cy="26069"/>
              </a:xfrm>
              <a:prstGeom prst="trapezoid">
                <a:avLst>
                  <a:gd name="adj" fmla="val 87295"/>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752" name="Shape 752"/>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753" name="Shape 753"/>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754" name="Shape 754"/>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755" name="Shape 755"/>
            <p:cNvSpPr/>
            <p:nvPr/>
          </p:nvSpPr>
          <p:spPr>
            <a:xfrm>
              <a:off x="4505633" y="1659951"/>
              <a:ext cx="106538" cy="4170917"/>
            </a:xfrm>
            <a:prstGeom prst="rect">
              <a:avLst/>
            </a:prstGeom>
            <a:solidFill>
              <a:srgbClr val="18181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56" name="Shape 756"/>
            <p:cNvSpPr/>
            <p:nvPr/>
          </p:nvSpPr>
          <p:spPr>
            <a:xfrm>
              <a:off x="8807992" y="1659951"/>
              <a:ext cx="106538" cy="4170917"/>
            </a:xfrm>
            <a:prstGeom prst="rect">
              <a:avLst/>
            </a:prstGeom>
            <a:solidFill>
              <a:srgbClr val="18181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57" name="Shape 757"/>
            <p:cNvSpPr/>
            <p:nvPr/>
          </p:nvSpPr>
          <p:spPr>
            <a:xfrm>
              <a:off x="6667732" y="1662113"/>
              <a:ext cx="128676" cy="3027226"/>
            </a:xfrm>
            <a:prstGeom prst="rect">
              <a:avLst/>
            </a:prstGeom>
            <a:solidFill>
              <a:srgbClr val="18181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58" name="Shape 758"/>
            <p:cNvSpPr/>
            <p:nvPr/>
          </p:nvSpPr>
          <p:spPr>
            <a:xfrm>
              <a:off x="5925855" y="4723123"/>
              <a:ext cx="2894293" cy="1066572"/>
            </a:xfrm>
            <a:prstGeom prst="rect">
              <a:avLst/>
            </a:prstGeom>
            <a:solidFill>
              <a:srgbClr val="F77D2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59" name="Shape 759"/>
            <p:cNvSpPr/>
            <p:nvPr/>
          </p:nvSpPr>
          <p:spPr>
            <a:xfrm>
              <a:off x="4646271" y="4738042"/>
              <a:ext cx="1243347" cy="1002775"/>
            </a:xfrm>
            <a:prstGeom prst="rect">
              <a:avLst/>
            </a:prstGeom>
            <a:solidFill>
              <a:srgbClr val="D8D8D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60" name="Shape 760"/>
            <p:cNvSpPr/>
            <p:nvPr/>
          </p:nvSpPr>
          <p:spPr>
            <a:xfrm>
              <a:off x="4630635" y="4698205"/>
              <a:ext cx="1254851" cy="1091490"/>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761" name="Shape 761"/>
            <p:cNvGrpSpPr/>
            <p:nvPr/>
          </p:nvGrpSpPr>
          <p:grpSpPr>
            <a:xfrm>
              <a:off x="4847217" y="4913421"/>
              <a:ext cx="470164" cy="827689"/>
              <a:chOff x="4847217" y="4913421"/>
              <a:chExt cx="470164" cy="827689"/>
            </a:xfrm>
          </p:grpSpPr>
          <p:sp>
            <p:nvSpPr>
              <p:cNvPr id="762" name="Shape 762"/>
              <p:cNvSpPr/>
              <p:nvPr/>
            </p:nvSpPr>
            <p:spPr>
              <a:xfrm>
                <a:off x="4847217" y="5668896"/>
                <a:ext cx="470164" cy="72215"/>
              </a:xfrm>
              <a:prstGeom prst="rect">
                <a:avLst/>
              </a:prstGeom>
              <a:solidFill>
                <a:srgbClr val="B5B5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63" name="Shape 763"/>
              <p:cNvSpPr/>
              <p:nvPr/>
            </p:nvSpPr>
            <p:spPr>
              <a:xfrm>
                <a:off x="4887587" y="4913421"/>
                <a:ext cx="379796" cy="758647"/>
              </a:xfrm>
              <a:custGeom>
                <a:avLst/>
                <a:gdLst/>
                <a:ahLst/>
                <a:cxnLst/>
                <a:rect l="0" t="0" r="0" b="0"/>
                <a:pathLst>
                  <a:path w="120000" h="120000" extrusionOk="0">
                    <a:moveTo>
                      <a:pt x="59609" y="0"/>
                    </a:moveTo>
                    <a:cubicBezTo>
                      <a:pt x="88415" y="0"/>
                      <a:pt x="112449" y="4537"/>
                      <a:pt x="118007" y="10569"/>
                    </a:cubicBezTo>
                    <a:lnTo>
                      <a:pt x="118732" y="12165"/>
                    </a:lnTo>
                    <a:lnTo>
                      <a:pt x="120000" y="12165"/>
                    </a:lnTo>
                    <a:lnTo>
                      <a:pt x="120000" y="120000"/>
                    </a:lnTo>
                    <a:lnTo>
                      <a:pt x="0" y="120000"/>
                    </a:lnTo>
                    <a:lnTo>
                      <a:pt x="0" y="13236"/>
                    </a:lnTo>
                    <a:lnTo>
                      <a:pt x="0" y="12165"/>
                    </a:lnTo>
                    <a:lnTo>
                      <a:pt x="486" y="12165"/>
                    </a:lnTo>
                    <a:lnTo>
                      <a:pt x="1211" y="10569"/>
                    </a:lnTo>
                    <a:cubicBezTo>
                      <a:pt x="6769" y="4537"/>
                      <a:pt x="30803" y="0"/>
                      <a:pt x="59609" y="0"/>
                    </a:cubicBezTo>
                    <a:close/>
                  </a:path>
                </a:pathLst>
              </a:custGeom>
              <a:solidFill>
                <a:srgbClr val="79797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64" name="Shape 764"/>
              <p:cNvSpPr/>
              <p:nvPr/>
            </p:nvSpPr>
            <p:spPr>
              <a:xfrm>
                <a:off x="5032773" y="5472294"/>
                <a:ext cx="97946" cy="137529"/>
              </a:xfrm>
              <a:prstGeom prst="rect">
                <a:avLst/>
              </a:prstGeom>
              <a:solidFill>
                <a:srgbClr val="3C3C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765" name="Shape 765"/>
            <p:cNvGrpSpPr/>
            <p:nvPr/>
          </p:nvGrpSpPr>
          <p:grpSpPr>
            <a:xfrm>
              <a:off x="7292078" y="5059210"/>
              <a:ext cx="927073" cy="681606"/>
              <a:chOff x="6079192" y="5059210"/>
              <a:chExt cx="927073" cy="681606"/>
            </a:xfrm>
          </p:grpSpPr>
          <p:sp>
            <p:nvSpPr>
              <p:cNvPr id="766" name="Shape 766"/>
              <p:cNvSpPr/>
              <p:nvPr/>
            </p:nvSpPr>
            <p:spPr>
              <a:xfrm>
                <a:off x="6079192" y="5059210"/>
                <a:ext cx="927073" cy="681606"/>
              </a:xfrm>
              <a:prstGeom prst="rect">
                <a:avLst/>
              </a:prstGeom>
              <a:solidFill>
                <a:srgbClr val="BFEEFF"/>
              </a:solidFill>
              <a:ln w="57150" cap="flat" cmpd="sng">
                <a:solidFill>
                  <a:schemeClr val="accent2"/>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767" name="Shape 767"/>
              <p:cNvCxnSpPr>
                <a:stCxn id="766" idx="0"/>
                <a:endCxn id="766" idx="2"/>
              </p:cNvCxnSpPr>
              <p:nvPr/>
            </p:nvCxnSpPr>
            <p:spPr>
              <a:xfrm>
                <a:off x="6542729" y="5059210"/>
                <a:ext cx="0" cy="681600"/>
              </a:xfrm>
              <a:prstGeom prst="straightConnector1">
                <a:avLst/>
              </a:prstGeom>
              <a:solidFill>
                <a:srgbClr val="BFEEFF"/>
              </a:solidFill>
              <a:ln w="38100" cap="flat" cmpd="sng">
                <a:solidFill>
                  <a:schemeClr val="accent2"/>
                </a:solidFill>
                <a:prstDash val="solid"/>
                <a:miter/>
                <a:headEnd type="none" w="med" len="med"/>
                <a:tailEnd type="none" w="med" len="med"/>
              </a:ln>
            </p:spPr>
          </p:cxnSp>
          <p:cxnSp>
            <p:nvCxnSpPr>
              <p:cNvPr id="768" name="Shape 768"/>
              <p:cNvCxnSpPr/>
              <p:nvPr/>
            </p:nvCxnSpPr>
            <p:spPr>
              <a:xfrm>
                <a:off x="6608321" y="5407025"/>
                <a:ext cx="73959" cy="0"/>
              </a:xfrm>
              <a:prstGeom prst="straightConnector1">
                <a:avLst/>
              </a:prstGeom>
              <a:solidFill>
                <a:srgbClr val="BFEEFF"/>
              </a:solidFill>
              <a:ln w="38100" cap="flat" cmpd="sng">
                <a:solidFill>
                  <a:schemeClr val="accent2"/>
                </a:solidFill>
                <a:prstDash val="solid"/>
                <a:miter/>
                <a:headEnd type="none" w="med" len="med"/>
                <a:tailEnd type="none" w="med" len="med"/>
              </a:ln>
            </p:spPr>
          </p:cxnSp>
          <p:cxnSp>
            <p:nvCxnSpPr>
              <p:cNvPr id="769" name="Shape 769"/>
              <p:cNvCxnSpPr/>
              <p:nvPr/>
            </p:nvCxnSpPr>
            <p:spPr>
              <a:xfrm>
                <a:off x="6400501" y="5407025"/>
                <a:ext cx="73959" cy="0"/>
              </a:xfrm>
              <a:prstGeom prst="straightConnector1">
                <a:avLst/>
              </a:prstGeom>
              <a:solidFill>
                <a:srgbClr val="BFEEFF"/>
              </a:solidFill>
              <a:ln w="38100" cap="flat" cmpd="sng">
                <a:solidFill>
                  <a:schemeClr val="accent2"/>
                </a:solidFill>
                <a:prstDash val="solid"/>
                <a:miter/>
                <a:headEnd type="none" w="med" len="med"/>
                <a:tailEnd type="none" w="med" len="med"/>
              </a:ln>
            </p:spPr>
          </p:cxnSp>
        </p:grpSp>
        <p:grpSp>
          <p:nvGrpSpPr>
            <p:cNvPr id="770" name="Shape 770"/>
            <p:cNvGrpSpPr/>
            <p:nvPr/>
          </p:nvGrpSpPr>
          <p:grpSpPr>
            <a:xfrm>
              <a:off x="8120253" y="5289549"/>
              <a:ext cx="279109" cy="473167"/>
              <a:chOff x="8120253" y="5111758"/>
              <a:chExt cx="383984" cy="650958"/>
            </a:xfrm>
          </p:grpSpPr>
          <p:sp>
            <p:nvSpPr>
              <p:cNvPr id="771" name="Shape 771"/>
              <p:cNvSpPr/>
              <p:nvPr/>
            </p:nvSpPr>
            <p:spPr>
              <a:xfrm>
                <a:off x="8120253" y="5111758"/>
                <a:ext cx="383984" cy="383984"/>
              </a:xfrm>
              <a:prstGeom prst="ellipse">
                <a:avLst/>
              </a:prstGeom>
              <a:solidFill>
                <a:srgbClr val="97C21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72" name="Shape 772"/>
              <p:cNvSpPr/>
              <p:nvPr/>
            </p:nvSpPr>
            <p:spPr>
              <a:xfrm rot="10800000">
                <a:off x="8153136" y="5439899"/>
                <a:ext cx="318385" cy="322818"/>
              </a:xfrm>
              <a:prstGeom prst="trapezoid">
                <a:avLst>
                  <a:gd name="adj" fmla="val 25000"/>
                </a:avLst>
              </a:prstGeom>
              <a:solidFill>
                <a:srgbClr val="3C3C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773" name="Shape 773"/>
            <p:cNvSpPr/>
            <p:nvPr/>
          </p:nvSpPr>
          <p:spPr>
            <a:xfrm>
              <a:off x="5887705" y="4698205"/>
              <a:ext cx="2941528" cy="1091490"/>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pic>
          <p:nvPicPr>
            <p:cNvPr id="774" name="Shape 774"/>
            <p:cNvPicPr preferRelativeResize="0"/>
            <p:nvPr/>
          </p:nvPicPr>
          <p:blipFill rotWithShape="1">
            <a:blip r:embed="rId3">
              <a:alphaModFix/>
            </a:blip>
            <a:srcRect/>
            <a:stretch/>
          </p:blipFill>
          <p:spPr>
            <a:xfrm>
              <a:off x="6532105" y="5163673"/>
              <a:ext cx="286666" cy="581113"/>
            </a:xfrm>
            <a:prstGeom prst="rect">
              <a:avLst/>
            </a:prstGeom>
            <a:noFill/>
            <a:ln>
              <a:noFill/>
            </a:ln>
          </p:spPr>
        </p:pic>
        <p:cxnSp>
          <p:nvCxnSpPr>
            <p:cNvPr id="775" name="Shape 775"/>
            <p:cNvCxnSpPr/>
            <p:nvPr/>
          </p:nvCxnSpPr>
          <p:spPr>
            <a:xfrm>
              <a:off x="6594104" y="6396137"/>
              <a:ext cx="0" cy="0"/>
            </a:xfrm>
            <a:prstGeom prst="straightConnector1">
              <a:avLst/>
            </a:prstGeom>
            <a:noFill/>
            <a:ln w="9525" cap="flat" cmpd="sng">
              <a:solidFill>
                <a:srgbClr val="008CBF"/>
              </a:solidFill>
              <a:prstDash val="solid"/>
              <a:round/>
              <a:headEnd type="none" w="med" len="med"/>
              <a:tailEnd type="none" w="med" len="med"/>
            </a:ln>
          </p:spPr>
        </p:cxnSp>
        <p:sp>
          <p:nvSpPr>
            <p:cNvPr id="776" name="Shape 776"/>
            <p:cNvSpPr/>
            <p:nvPr/>
          </p:nvSpPr>
          <p:spPr>
            <a:xfrm>
              <a:off x="5606242" y="4990585"/>
              <a:ext cx="231193" cy="751531"/>
            </a:xfrm>
            <a:prstGeom prst="rect">
              <a:avLst/>
            </a:prstGeom>
            <a:solidFill>
              <a:srgbClr val="B5B5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77" name="Shape 777"/>
            <p:cNvSpPr/>
            <p:nvPr/>
          </p:nvSpPr>
          <p:spPr>
            <a:xfrm>
              <a:off x="5483053" y="5303796"/>
              <a:ext cx="353737" cy="438319"/>
            </a:xfrm>
            <a:prstGeom prst="rect">
              <a:avLst/>
            </a:prstGeom>
            <a:solidFill>
              <a:srgbClr val="B5B5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78" name="Shape 778"/>
            <p:cNvSpPr/>
            <p:nvPr/>
          </p:nvSpPr>
          <p:spPr>
            <a:xfrm>
              <a:off x="4663905" y="3959342"/>
              <a:ext cx="423555" cy="699164"/>
            </a:xfrm>
            <a:prstGeom prst="rect">
              <a:avLst/>
            </a:prstGeom>
            <a:solidFill>
              <a:srgbClr val="F77D2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79" name="Shape 779"/>
            <p:cNvSpPr/>
            <p:nvPr/>
          </p:nvSpPr>
          <p:spPr>
            <a:xfrm>
              <a:off x="4663905" y="3191391"/>
              <a:ext cx="1955092" cy="727787"/>
            </a:xfrm>
            <a:prstGeom prst="rect">
              <a:avLst/>
            </a:prstGeom>
            <a:solidFill>
              <a:srgbClr val="97C21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80" name="Shape 780"/>
            <p:cNvSpPr/>
            <p:nvPr/>
          </p:nvSpPr>
          <p:spPr>
            <a:xfrm>
              <a:off x="5913826" y="3963407"/>
              <a:ext cx="705170" cy="691223"/>
            </a:xfrm>
            <a:prstGeom prst="rect">
              <a:avLst/>
            </a:prstGeom>
            <a:solidFill>
              <a:srgbClr val="4DCF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81" name="Shape 781"/>
            <p:cNvSpPr/>
            <p:nvPr/>
          </p:nvSpPr>
          <p:spPr>
            <a:xfrm>
              <a:off x="5951483" y="4405353"/>
              <a:ext cx="366805" cy="172506"/>
            </a:xfrm>
            <a:prstGeom prst="roundRect">
              <a:avLst>
                <a:gd name="adj" fmla="val 32457"/>
              </a:avLst>
            </a:prstGeom>
            <a:solidFill>
              <a:srgbClr val="F5F1F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82" name="Shape 782"/>
            <p:cNvSpPr/>
            <p:nvPr/>
          </p:nvSpPr>
          <p:spPr>
            <a:xfrm>
              <a:off x="5976905" y="4573121"/>
              <a:ext cx="301432" cy="82707"/>
            </a:xfrm>
            <a:prstGeom prst="rect">
              <a:avLst/>
            </a:prstGeom>
            <a:solidFill>
              <a:srgbClr val="E6E5E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83" name="Shape 783"/>
            <p:cNvSpPr/>
            <p:nvPr/>
          </p:nvSpPr>
          <p:spPr>
            <a:xfrm>
              <a:off x="5887705" y="4490882"/>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84" name="Shape 784"/>
            <p:cNvSpPr/>
            <p:nvPr/>
          </p:nvSpPr>
          <p:spPr>
            <a:xfrm>
              <a:off x="6241798" y="4490882"/>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85" name="Shape 785"/>
            <p:cNvSpPr/>
            <p:nvPr/>
          </p:nvSpPr>
          <p:spPr>
            <a:xfrm>
              <a:off x="6392737" y="4536998"/>
              <a:ext cx="156640" cy="118831"/>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786" name="Shape 786"/>
            <p:cNvGrpSpPr/>
            <p:nvPr/>
          </p:nvGrpSpPr>
          <p:grpSpPr>
            <a:xfrm>
              <a:off x="6403400" y="4405352"/>
              <a:ext cx="139600" cy="133970"/>
              <a:chOff x="7948903" y="2829961"/>
              <a:chExt cx="183066" cy="191771"/>
            </a:xfrm>
          </p:grpSpPr>
          <p:sp>
            <p:nvSpPr>
              <p:cNvPr id="787" name="Shape 787"/>
              <p:cNvSpPr/>
              <p:nvPr/>
            </p:nvSpPr>
            <p:spPr>
              <a:xfrm>
                <a:off x="7948903" y="2933566"/>
                <a:ext cx="167453" cy="45718"/>
              </a:xfrm>
              <a:prstGeom prst="rect">
                <a:avLst/>
              </a:prstGeom>
              <a:solidFill>
                <a:srgbClr val="FF5C5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88" name="Shape 788"/>
              <p:cNvSpPr/>
              <p:nvPr/>
            </p:nvSpPr>
            <p:spPr>
              <a:xfrm>
                <a:off x="7975097" y="2971826"/>
                <a:ext cx="153549" cy="49906"/>
              </a:xfrm>
              <a:prstGeom prst="rect">
                <a:avLst/>
              </a:prstGeom>
              <a:solidFill>
                <a:srgbClr val="DD505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89" name="Shape 789"/>
              <p:cNvSpPr/>
              <p:nvPr/>
            </p:nvSpPr>
            <p:spPr>
              <a:xfrm>
                <a:off x="7991767" y="2876550"/>
                <a:ext cx="140202" cy="60142"/>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90" name="Shape 790"/>
              <p:cNvSpPr/>
              <p:nvPr/>
            </p:nvSpPr>
            <p:spPr>
              <a:xfrm>
                <a:off x="7959103" y="2829961"/>
                <a:ext cx="140202" cy="45718"/>
              </a:xfrm>
              <a:prstGeom prst="rect">
                <a:avLst/>
              </a:prstGeom>
              <a:solidFill>
                <a:srgbClr val="FFCF2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cxnSp>
          <p:nvCxnSpPr>
            <p:cNvPr id="791" name="Shape 791"/>
            <p:cNvCxnSpPr/>
            <p:nvPr/>
          </p:nvCxnSpPr>
          <p:spPr>
            <a:xfrm>
              <a:off x="6439262" y="3711692"/>
              <a:ext cx="0" cy="90793"/>
            </a:xfrm>
            <a:prstGeom prst="straightConnector1">
              <a:avLst/>
            </a:prstGeom>
            <a:noFill/>
            <a:ln w="38100" cap="flat" cmpd="sng">
              <a:solidFill>
                <a:srgbClr val="D8D8D8"/>
              </a:solidFill>
              <a:prstDash val="solid"/>
              <a:round/>
              <a:headEnd type="none" w="med" len="med"/>
              <a:tailEnd type="none" w="med" len="med"/>
            </a:ln>
          </p:spPr>
        </p:cxnSp>
        <p:sp>
          <p:nvSpPr>
            <p:cNvPr id="792" name="Shape 792"/>
            <p:cNvSpPr/>
            <p:nvPr/>
          </p:nvSpPr>
          <p:spPr>
            <a:xfrm>
              <a:off x="6355955" y="3589991"/>
              <a:ext cx="163206" cy="121094"/>
            </a:xfrm>
            <a:prstGeom prst="trapezoid">
              <a:avLst>
                <a:gd name="adj" fmla="val 30999"/>
              </a:avLst>
            </a:prstGeom>
            <a:solidFill>
              <a:srgbClr val="FFCF2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93" name="Shape 793"/>
            <p:cNvSpPr/>
            <p:nvPr/>
          </p:nvSpPr>
          <p:spPr>
            <a:xfrm>
              <a:off x="6027900" y="4066871"/>
              <a:ext cx="203377" cy="132559"/>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pic>
          <p:nvPicPr>
            <p:cNvPr id="794" name="Shape 794"/>
            <p:cNvPicPr preferRelativeResize="0"/>
            <p:nvPr/>
          </p:nvPicPr>
          <p:blipFill rotWithShape="1">
            <a:blip r:embed="rId4">
              <a:alphaModFix/>
            </a:blip>
            <a:srcRect/>
            <a:stretch/>
          </p:blipFill>
          <p:spPr>
            <a:xfrm>
              <a:off x="6557975" y="4544926"/>
              <a:ext cx="34864" cy="58832"/>
            </a:xfrm>
            <a:prstGeom prst="rect">
              <a:avLst/>
            </a:prstGeom>
            <a:noFill/>
            <a:ln>
              <a:noFill/>
            </a:ln>
          </p:spPr>
        </p:pic>
        <p:cxnSp>
          <p:nvCxnSpPr>
            <p:cNvPr id="795" name="Shape 795"/>
            <p:cNvCxnSpPr/>
            <p:nvPr/>
          </p:nvCxnSpPr>
          <p:spPr>
            <a:xfrm rot="10800000">
              <a:off x="6398102" y="3789282"/>
              <a:ext cx="76759" cy="0"/>
            </a:xfrm>
            <a:prstGeom prst="straightConnector1">
              <a:avLst/>
            </a:prstGeom>
            <a:noFill/>
            <a:ln w="38100" cap="flat" cmpd="sng">
              <a:solidFill>
                <a:srgbClr val="797979"/>
              </a:solidFill>
              <a:prstDash val="solid"/>
              <a:round/>
              <a:headEnd type="none" w="med" len="med"/>
              <a:tailEnd type="none" w="med" len="med"/>
            </a:ln>
          </p:spPr>
        </p:cxnSp>
        <p:sp>
          <p:nvSpPr>
            <p:cNvPr id="796" name="Shape 796"/>
            <p:cNvSpPr/>
            <p:nvPr/>
          </p:nvSpPr>
          <p:spPr>
            <a:xfrm>
              <a:off x="6357753" y="3803455"/>
              <a:ext cx="156640" cy="78033"/>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797" name="Shape 797"/>
            <p:cNvGrpSpPr/>
            <p:nvPr/>
          </p:nvGrpSpPr>
          <p:grpSpPr>
            <a:xfrm>
              <a:off x="5754523" y="3537058"/>
              <a:ext cx="518135" cy="343018"/>
              <a:chOff x="7301299" y="1104407"/>
              <a:chExt cx="679460" cy="449819"/>
            </a:xfrm>
          </p:grpSpPr>
          <p:sp>
            <p:nvSpPr>
              <p:cNvPr id="798" name="Shape 798"/>
              <p:cNvSpPr/>
              <p:nvPr/>
            </p:nvSpPr>
            <p:spPr>
              <a:xfrm>
                <a:off x="7301299" y="1388269"/>
                <a:ext cx="679460" cy="165957"/>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99" name="Shape 799"/>
              <p:cNvSpPr/>
              <p:nvPr/>
            </p:nvSpPr>
            <p:spPr>
              <a:xfrm>
                <a:off x="7301299" y="1338262"/>
                <a:ext cx="679460" cy="51925"/>
              </a:xfrm>
              <a:prstGeom prst="rect">
                <a:avLst/>
              </a:prstGeom>
              <a:solidFill>
                <a:srgbClr val="EEEE8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00" name="Shape 800"/>
              <p:cNvSpPr/>
              <p:nvPr/>
            </p:nvSpPr>
            <p:spPr>
              <a:xfrm>
                <a:off x="7301299" y="1216066"/>
                <a:ext cx="679460" cy="122193"/>
              </a:xfrm>
              <a:prstGeom prst="rect">
                <a:avLst/>
              </a:prstGeom>
              <a:solidFill>
                <a:srgbClr val="FFDBA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01" name="Shape 801"/>
              <p:cNvSpPr/>
              <p:nvPr/>
            </p:nvSpPr>
            <p:spPr>
              <a:xfrm>
                <a:off x="7301300" y="1104407"/>
                <a:ext cx="679460" cy="111656"/>
              </a:xfrm>
              <a:prstGeom prst="triangle">
                <a:avLst>
                  <a:gd name="adj" fmla="val 50000"/>
                </a:avLst>
              </a:prstGeom>
              <a:solidFill>
                <a:srgbClr val="FFDBA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02" name="Shape 802"/>
              <p:cNvSpPr/>
              <p:nvPr/>
            </p:nvSpPr>
            <p:spPr>
              <a:xfrm>
                <a:off x="7351118"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03" name="Shape 803"/>
              <p:cNvSpPr/>
              <p:nvPr/>
            </p:nvSpPr>
            <p:spPr>
              <a:xfrm>
                <a:off x="7665939"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04" name="Shape 804"/>
              <p:cNvSpPr/>
              <p:nvPr/>
            </p:nvSpPr>
            <p:spPr>
              <a:xfrm>
                <a:off x="7597372" y="1172070"/>
                <a:ext cx="87311" cy="87311"/>
              </a:xfrm>
              <a:prstGeom prst="ellipse">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pic>
          <p:nvPicPr>
            <p:cNvPr id="805" name="Shape 805"/>
            <p:cNvPicPr preferRelativeResize="0"/>
            <p:nvPr/>
          </p:nvPicPr>
          <p:blipFill rotWithShape="1">
            <a:blip r:embed="rId4">
              <a:alphaModFix/>
            </a:blip>
            <a:srcRect/>
            <a:stretch/>
          </p:blipFill>
          <p:spPr>
            <a:xfrm>
              <a:off x="6540416" y="3807771"/>
              <a:ext cx="34864" cy="58832"/>
            </a:xfrm>
            <a:prstGeom prst="rect">
              <a:avLst/>
            </a:prstGeom>
            <a:noFill/>
            <a:ln>
              <a:noFill/>
            </a:ln>
          </p:spPr>
        </p:pic>
        <p:grpSp>
          <p:nvGrpSpPr>
            <p:cNvPr id="806" name="Shape 806"/>
            <p:cNvGrpSpPr/>
            <p:nvPr/>
          </p:nvGrpSpPr>
          <p:grpSpPr>
            <a:xfrm>
              <a:off x="5498444" y="3656350"/>
              <a:ext cx="164521" cy="129708"/>
              <a:chOff x="6294003" y="694775"/>
              <a:chExt cx="215746" cy="170093"/>
            </a:xfrm>
          </p:grpSpPr>
          <p:sp>
            <p:nvSpPr>
              <p:cNvPr id="807" name="Shape 807"/>
              <p:cNvSpPr/>
              <p:nvPr/>
            </p:nvSpPr>
            <p:spPr>
              <a:xfrm>
                <a:off x="6294003" y="819150"/>
                <a:ext cx="215746" cy="45718"/>
              </a:xfrm>
              <a:prstGeom prst="rect">
                <a:avLst/>
              </a:prstGeom>
              <a:solidFill>
                <a:srgbClr val="5D625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08" name="Shape 808"/>
              <p:cNvSpPr/>
              <p:nvPr/>
            </p:nvSpPr>
            <p:spPr>
              <a:xfrm>
                <a:off x="6297260" y="694775"/>
                <a:ext cx="209234" cy="120910"/>
              </a:xfrm>
              <a:prstGeom prst="rect">
                <a:avLst/>
              </a:prstGeom>
              <a:solidFill>
                <a:srgbClr val="5D625C"/>
              </a:solidFill>
              <a:ln w="28575" cap="flat" cmpd="sng">
                <a:solidFill>
                  <a:srgbClr val="7B8688"/>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809" name="Shape 809"/>
            <p:cNvSpPr/>
            <p:nvPr/>
          </p:nvSpPr>
          <p:spPr>
            <a:xfrm>
              <a:off x="5434389" y="3784389"/>
              <a:ext cx="292633" cy="97100"/>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10" name="Shape 810"/>
            <p:cNvSpPr/>
            <p:nvPr/>
          </p:nvSpPr>
          <p:spPr>
            <a:xfrm>
              <a:off x="5704437" y="3324117"/>
              <a:ext cx="141638" cy="141638"/>
            </a:xfrm>
            <a:prstGeom prst="ellipse">
              <a:avLst/>
            </a:prstGeom>
            <a:solidFill>
              <a:srgbClr val="D9D9D9"/>
            </a:solidFill>
            <a:ln w="25400" cap="flat" cmpd="sng">
              <a:solidFill>
                <a:srgbClr val="566F0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11" name="Shape 811"/>
            <p:cNvSpPr/>
            <p:nvPr/>
          </p:nvSpPr>
          <p:spPr>
            <a:xfrm>
              <a:off x="4679496" y="3234484"/>
              <a:ext cx="407965" cy="691223"/>
            </a:xfrm>
            <a:prstGeom prst="rect">
              <a:avLst/>
            </a:prstGeom>
            <a:solidFill>
              <a:srgbClr val="FF5C5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12" name="Shape 812"/>
            <p:cNvSpPr/>
            <p:nvPr/>
          </p:nvSpPr>
          <p:spPr>
            <a:xfrm>
              <a:off x="4929839" y="3234484"/>
              <a:ext cx="78083" cy="691223"/>
            </a:xfrm>
            <a:prstGeom prst="rect">
              <a:avLst/>
            </a:prstGeom>
            <a:solidFill>
              <a:srgbClr val="FE9B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13" name="Shape 813"/>
            <p:cNvSpPr/>
            <p:nvPr/>
          </p:nvSpPr>
          <p:spPr>
            <a:xfrm>
              <a:off x="5088428" y="3234484"/>
              <a:ext cx="75520" cy="691223"/>
            </a:xfrm>
            <a:prstGeom prst="rect">
              <a:avLst/>
            </a:prstGeom>
            <a:solidFill>
              <a:srgbClr val="FE9B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14" name="Shape 814"/>
            <p:cNvSpPr/>
            <p:nvPr/>
          </p:nvSpPr>
          <p:spPr>
            <a:xfrm>
              <a:off x="5005657" y="3234484"/>
              <a:ext cx="83990" cy="691223"/>
            </a:xfrm>
            <a:prstGeom prst="rect">
              <a:avLst/>
            </a:prstGeom>
            <a:solidFill>
              <a:srgbClr val="F96F9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15" name="Shape 815"/>
            <p:cNvSpPr/>
            <p:nvPr/>
          </p:nvSpPr>
          <p:spPr>
            <a:xfrm>
              <a:off x="5025910" y="3667800"/>
              <a:ext cx="138267" cy="34864"/>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16" name="Shape 816"/>
            <p:cNvSpPr/>
            <p:nvPr/>
          </p:nvSpPr>
          <p:spPr>
            <a:xfrm>
              <a:off x="5048714" y="3700773"/>
              <a:ext cx="115462" cy="7405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817" name="Shape 817"/>
            <p:cNvCxnSpPr/>
            <p:nvPr/>
          </p:nvCxnSpPr>
          <p:spPr>
            <a:xfrm>
              <a:off x="5089882" y="3587753"/>
              <a:ext cx="74302" cy="0"/>
            </a:xfrm>
            <a:prstGeom prst="straightConnector1">
              <a:avLst/>
            </a:prstGeom>
            <a:noFill/>
            <a:ln w="38100" cap="flat" cmpd="sng">
              <a:solidFill>
                <a:srgbClr val="E8EAE7"/>
              </a:solidFill>
              <a:prstDash val="solid"/>
              <a:round/>
              <a:headEnd type="none" w="med" len="med"/>
              <a:tailEnd type="none" w="med" len="med"/>
            </a:ln>
          </p:spPr>
        </p:cxnSp>
        <p:cxnSp>
          <p:nvCxnSpPr>
            <p:cNvPr id="818" name="Shape 818"/>
            <p:cNvCxnSpPr/>
            <p:nvPr/>
          </p:nvCxnSpPr>
          <p:spPr>
            <a:xfrm flipH="1">
              <a:off x="5103877" y="3583687"/>
              <a:ext cx="1648" cy="38780"/>
            </a:xfrm>
            <a:prstGeom prst="straightConnector1">
              <a:avLst/>
            </a:prstGeom>
            <a:noFill/>
            <a:ln w="38100" cap="flat" cmpd="sng">
              <a:solidFill>
                <a:srgbClr val="E8EAE7"/>
              </a:solidFill>
              <a:prstDash val="solid"/>
              <a:round/>
              <a:headEnd type="none" w="med" len="med"/>
              <a:tailEnd type="none" w="med" len="med"/>
            </a:ln>
          </p:spPr>
        </p:cxnSp>
        <p:sp>
          <p:nvSpPr>
            <p:cNvPr id="819" name="Shape 819"/>
            <p:cNvSpPr/>
            <p:nvPr/>
          </p:nvSpPr>
          <p:spPr>
            <a:xfrm rot="-5400000">
              <a:off x="4634730" y="3612291"/>
              <a:ext cx="363109" cy="263725"/>
            </a:xfrm>
            <a:prstGeom prst="chord">
              <a:avLst>
                <a:gd name="adj1" fmla="val 5518619"/>
                <a:gd name="adj2" fmla="val 16199986"/>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20" name="Shape 820"/>
            <p:cNvSpPr/>
            <p:nvPr/>
          </p:nvSpPr>
          <p:spPr>
            <a:xfrm>
              <a:off x="4650917" y="3748553"/>
              <a:ext cx="128553" cy="176979"/>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21" name="Shape 821"/>
            <p:cNvSpPr/>
            <p:nvPr/>
          </p:nvSpPr>
          <p:spPr>
            <a:xfrm>
              <a:off x="5128201" y="3764103"/>
              <a:ext cx="34864" cy="15820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822" name="Shape 822"/>
            <p:cNvCxnSpPr/>
            <p:nvPr/>
          </p:nvCxnSpPr>
          <p:spPr>
            <a:xfrm>
              <a:off x="5114221" y="3919178"/>
              <a:ext cx="91368" cy="0"/>
            </a:xfrm>
            <a:prstGeom prst="straightConnector1">
              <a:avLst/>
            </a:prstGeom>
            <a:noFill/>
            <a:ln w="38100" cap="sq" cmpd="sng">
              <a:solidFill>
                <a:srgbClr val="FFBF0C"/>
              </a:solidFill>
              <a:prstDash val="solid"/>
              <a:miter/>
              <a:headEnd type="none" w="med" len="med"/>
              <a:tailEnd type="none" w="med" len="med"/>
            </a:ln>
          </p:spPr>
        </p:cxnSp>
        <p:cxnSp>
          <p:nvCxnSpPr>
            <p:cNvPr id="823" name="Shape 823"/>
            <p:cNvCxnSpPr/>
            <p:nvPr/>
          </p:nvCxnSpPr>
          <p:spPr>
            <a:xfrm>
              <a:off x="5114221" y="3919178"/>
              <a:ext cx="0" cy="760058"/>
            </a:xfrm>
            <a:prstGeom prst="straightConnector1">
              <a:avLst/>
            </a:prstGeom>
            <a:noFill/>
            <a:ln w="38100" cap="sq" cmpd="sng">
              <a:solidFill>
                <a:srgbClr val="FFBF0C"/>
              </a:solidFill>
              <a:prstDash val="solid"/>
              <a:miter/>
              <a:headEnd type="none" w="med" len="med"/>
              <a:tailEnd type="none" w="med" len="med"/>
            </a:ln>
          </p:spPr>
        </p:cxnSp>
        <p:cxnSp>
          <p:nvCxnSpPr>
            <p:cNvPr id="824" name="Shape 824"/>
            <p:cNvCxnSpPr/>
            <p:nvPr/>
          </p:nvCxnSpPr>
          <p:spPr>
            <a:xfrm>
              <a:off x="5114221" y="4696369"/>
              <a:ext cx="1460569" cy="0"/>
            </a:xfrm>
            <a:prstGeom prst="straightConnector1">
              <a:avLst/>
            </a:prstGeom>
            <a:noFill/>
            <a:ln w="38100" cap="sq" cmpd="sng">
              <a:solidFill>
                <a:srgbClr val="FFBF0C"/>
              </a:solidFill>
              <a:prstDash val="solid"/>
              <a:miter/>
              <a:headEnd type="none" w="med" len="med"/>
              <a:tailEnd type="none" w="med" len="med"/>
            </a:ln>
          </p:spPr>
        </p:cxnSp>
        <p:cxnSp>
          <p:nvCxnSpPr>
            <p:cNvPr id="825" name="Shape 825"/>
            <p:cNvCxnSpPr/>
            <p:nvPr/>
          </p:nvCxnSpPr>
          <p:spPr>
            <a:xfrm>
              <a:off x="6574789" y="4661112"/>
              <a:ext cx="101" cy="11920"/>
            </a:xfrm>
            <a:prstGeom prst="straightConnector1">
              <a:avLst/>
            </a:prstGeom>
            <a:noFill/>
            <a:ln w="38100" cap="sq" cmpd="sng">
              <a:solidFill>
                <a:srgbClr val="FFBF0C"/>
              </a:solidFill>
              <a:prstDash val="solid"/>
              <a:miter/>
              <a:headEnd type="none" w="med" len="med"/>
              <a:tailEnd type="none" w="med" len="med"/>
            </a:ln>
          </p:spPr>
        </p:cxnSp>
        <p:sp>
          <p:nvSpPr>
            <p:cNvPr id="826" name="Shape 826"/>
            <p:cNvSpPr/>
            <p:nvPr/>
          </p:nvSpPr>
          <p:spPr>
            <a:xfrm>
              <a:off x="5101182" y="3932916"/>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27" name="Shape 827"/>
            <p:cNvSpPr/>
            <p:nvPr/>
          </p:nvSpPr>
          <p:spPr>
            <a:xfrm>
              <a:off x="5876407" y="3932916"/>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28" name="Shape 828"/>
            <p:cNvSpPr/>
            <p:nvPr/>
          </p:nvSpPr>
          <p:spPr>
            <a:xfrm>
              <a:off x="4635326" y="3191391"/>
              <a:ext cx="2015385"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29" name="Shape 829"/>
            <p:cNvSpPr/>
            <p:nvPr/>
          </p:nvSpPr>
          <p:spPr>
            <a:xfrm>
              <a:off x="4631389" y="3189082"/>
              <a:ext cx="578621" cy="744743"/>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830" name="Shape 830"/>
            <p:cNvGrpSpPr/>
            <p:nvPr/>
          </p:nvGrpSpPr>
          <p:grpSpPr>
            <a:xfrm>
              <a:off x="4740922" y="4126279"/>
              <a:ext cx="254985" cy="534834"/>
              <a:chOff x="5654103" y="5123951"/>
              <a:chExt cx="328230" cy="629148"/>
            </a:xfrm>
          </p:grpSpPr>
          <p:sp>
            <p:nvSpPr>
              <p:cNvPr id="831" name="Shape 831"/>
              <p:cNvSpPr/>
              <p:nvPr/>
            </p:nvSpPr>
            <p:spPr>
              <a:xfrm>
                <a:off x="5654103"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32" name="Shape 832"/>
              <p:cNvSpPr/>
              <p:nvPr/>
            </p:nvSpPr>
            <p:spPr>
              <a:xfrm>
                <a:off x="5878982" y="5393941"/>
                <a:ext cx="57582" cy="57582"/>
              </a:xfrm>
              <a:prstGeom prst="ellipse">
                <a:avLst/>
              </a:prstGeom>
              <a:solidFill>
                <a:srgbClr val="C5731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833" name="Shape 833"/>
            <p:cNvSpPr/>
            <p:nvPr/>
          </p:nvSpPr>
          <p:spPr>
            <a:xfrm>
              <a:off x="4631389" y="3932916"/>
              <a:ext cx="47074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34" name="Shape 834"/>
            <p:cNvSpPr/>
            <p:nvPr/>
          </p:nvSpPr>
          <p:spPr>
            <a:xfrm>
              <a:off x="6845039" y="3959342"/>
              <a:ext cx="423555" cy="699164"/>
            </a:xfrm>
            <a:prstGeom prst="rect">
              <a:avLst/>
            </a:prstGeom>
            <a:solidFill>
              <a:srgbClr val="F77D2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35" name="Shape 835"/>
            <p:cNvSpPr/>
            <p:nvPr/>
          </p:nvSpPr>
          <p:spPr>
            <a:xfrm>
              <a:off x="6845039" y="3191391"/>
              <a:ext cx="1955092" cy="727787"/>
            </a:xfrm>
            <a:prstGeom prst="rect">
              <a:avLst/>
            </a:prstGeom>
            <a:solidFill>
              <a:srgbClr val="97C21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36" name="Shape 836"/>
            <p:cNvSpPr/>
            <p:nvPr/>
          </p:nvSpPr>
          <p:spPr>
            <a:xfrm>
              <a:off x="8094960" y="3963407"/>
              <a:ext cx="705170" cy="691223"/>
            </a:xfrm>
            <a:prstGeom prst="rect">
              <a:avLst/>
            </a:prstGeom>
            <a:solidFill>
              <a:srgbClr val="4DCF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837" name="Shape 837"/>
            <p:cNvCxnSpPr/>
            <p:nvPr/>
          </p:nvCxnSpPr>
          <p:spPr>
            <a:xfrm>
              <a:off x="8844975" y="4559141"/>
              <a:ext cx="0" cy="79653"/>
            </a:xfrm>
            <a:prstGeom prst="straightConnector1">
              <a:avLst/>
            </a:prstGeom>
            <a:noFill/>
            <a:ln w="38100" cap="sq" cmpd="sng">
              <a:solidFill>
                <a:srgbClr val="FFB50C"/>
              </a:solidFill>
              <a:prstDash val="solid"/>
              <a:round/>
              <a:headEnd type="none" w="med" len="med"/>
              <a:tailEnd type="none" w="med" len="med"/>
            </a:ln>
          </p:spPr>
        </p:cxnSp>
        <p:sp>
          <p:nvSpPr>
            <p:cNvPr id="838" name="Shape 838"/>
            <p:cNvSpPr/>
            <p:nvPr/>
          </p:nvSpPr>
          <p:spPr>
            <a:xfrm>
              <a:off x="8132617" y="4405353"/>
              <a:ext cx="366805" cy="172506"/>
            </a:xfrm>
            <a:prstGeom prst="roundRect">
              <a:avLst>
                <a:gd name="adj" fmla="val 32457"/>
              </a:avLst>
            </a:prstGeom>
            <a:solidFill>
              <a:srgbClr val="F5F1F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39" name="Shape 839"/>
            <p:cNvSpPr/>
            <p:nvPr/>
          </p:nvSpPr>
          <p:spPr>
            <a:xfrm>
              <a:off x="8158039" y="4573121"/>
              <a:ext cx="301432" cy="82707"/>
            </a:xfrm>
            <a:prstGeom prst="rect">
              <a:avLst/>
            </a:prstGeom>
            <a:solidFill>
              <a:srgbClr val="E6E5E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40" name="Shape 840"/>
            <p:cNvSpPr/>
            <p:nvPr/>
          </p:nvSpPr>
          <p:spPr>
            <a:xfrm>
              <a:off x="8068839" y="4490882"/>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41" name="Shape 841"/>
            <p:cNvSpPr/>
            <p:nvPr/>
          </p:nvSpPr>
          <p:spPr>
            <a:xfrm>
              <a:off x="8422932" y="4490882"/>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42" name="Shape 842"/>
            <p:cNvSpPr/>
            <p:nvPr/>
          </p:nvSpPr>
          <p:spPr>
            <a:xfrm>
              <a:off x="8573871" y="4536998"/>
              <a:ext cx="156640" cy="118831"/>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843" name="Shape 843"/>
            <p:cNvGrpSpPr/>
            <p:nvPr/>
          </p:nvGrpSpPr>
          <p:grpSpPr>
            <a:xfrm>
              <a:off x="8584533" y="4405352"/>
              <a:ext cx="139600" cy="133970"/>
              <a:chOff x="7948903" y="2829961"/>
              <a:chExt cx="183066" cy="191771"/>
            </a:xfrm>
          </p:grpSpPr>
          <p:sp>
            <p:nvSpPr>
              <p:cNvPr id="844" name="Shape 844"/>
              <p:cNvSpPr/>
              <p:nvPr/>
            </p:nvSpPr>
            <p:spPr>
              <a:xfrm>
                <a:off x="7948903" y="2933566"/>
                <a:ext cx="167453" cy="45718"/>
              </a:xfrm>
              <a:prstGeom prst="rect">
                <a:avLst/>
              </a:prstGeom>
              <a:solidFill>
                <a:srgbClr val="FF5C5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45" name="Shape 845"/>
              <p:cNvSpPr/>
              <p:nvPr/>
            </p:nvSpPr>
            <p:spPr>
              <a:xfrm>
                <a:off x="7975097" y="2971826"/>
                <a:ext cx="153549" cy="49906"/>
              </a:xfrm>
              <a:prstGeom prst="rect">
                <a:avLst/>
              </a:prstGeom>
              <a:solidFill>
                <a:srgbClr val="DD505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46" name="Shape 846"/>
              <p:cNvSpPr/>
              <p:nvPr/>
            </p:nvSpPr>
            <p:spPr>
              <a:xfrm>
                <a:off x="7991767" y="2876550"/>
                <a:ext cx="140202" cy="60142"/>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47" name="Shape 847"/>
              <p:cNvSpPr/>
              <p:nvPr/>
            </p:nvSpPr>
            <p:spPr>
              <a:xfrm>
                <a:off x="7959103" y="2829961"/>
                <a:ext cx="140202" cy="45718"/>
              </a:xfrm>
              <a:prstGeom prst="rect">
                <a:avLst/>
              </a:prstGeom>
              <a:solidFill>
                <a:srgbClr val="FFCF2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cxnSp>
          <p:nvCxnSpPr>
            <p:cNvPr id="848" name="Shape 848"/>
            <p:cNvCxnSpPr/>
            <p:nvPr/>
          </p:nvCxnSpPr>
          <p:spPr>
            <a:xfrm>
              <a:off x="8620396" y="3711692"/>
              <a:ext cx="0" cy="90793"/>
            </a:xfrm>
            <a:prstGeom prst="straightConnector1">
              <a:avLst/>
            </a:prstGeom>
            <a:noFill/>
            <a:ln w="38100" cap="flat" cmpd="sng">
              <a:solidFill>
                <a:srgbClr val="D8D8D8"/>
              </a:solidFill>
              <a:prstDash val="solid"/>
              <a:round/>
              <a:headEnd type="none" w="med" len="med"/>
              <a:tailEnd type="none" w="med" len="med"/>
            </a:ln>
          </p:spPr>
        </p:cxnSp>
        <p:sp>
          <p:nvSpPr>
            <p:cNvPr id="849" name="Shape 849"/>
            <p:cNvSpPr/>
            <p:nvPr/>
          </p:nvSpPr>
          <p:spPr>
            <a:xfrm>
              <a:off x="8537088" y="3589991"/>
              <a:ext cx="163206" cy="121094"/>
            </a:xfrm>
            <a:prstGeom prst="trapezoid">
              <a:avLst>
                <a:gd name="adj" fmla="val 30999"/>
              </a:avLst>
            </a:prstGeom>
            <a:solidFill>
              <a:srgbClr val="FFCF2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50" name="Shape 850"/>
            <p:cNvSpPr/>
            <p:nvPr/>
          </p:nvSpPr>
          <p:spPr>
            <a:xfrm>
              <a:off x="8209032" y="4066871"/>
              <a:ext cx="203377" cy="132559"/>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pic>
          <p:nvPicPr>
            <p:cNvPr id="851" name="Shape 851"/>
            <p:cNvPicPr preferRelativeResize="0"/>
            <p:nvPr/>
          </p:nvPicPr>
          <p:blipFill rotWithShape="1">
            <a:blip r:embed="rId4">
              <a:alphaModFix/>
            </a:blip>
            <a:srcRect/>
            <a:stretch/>
          </p:blipFill>
          <p:spPr>
            <a:xfrm>
              <a:off x="8739107" y="4542419"/>
              <a:ext cx="34864" cy="58832"/>
            </a:xfrm>
            <a:prstGeom prst="rect">
              <a:avLst/>
            </a:prstGeom>
            <a:noFill/>
            <a:ln>
              <a:noFill/>
            </a:ln>
          </p:spPr>
        </p:pic>
        <p:cxnSp>
          <p:nvCxnSpPr>
            <p:cNvPr id="852" name="Shape 852"/>
            <p:cNvCxnSpPr/>
            <p:nvPr/>
          </p:nvCxnSpPr>
          <p:spPr>
            <a:xfrm rot="10800000">
              <a:off x="8579236" y="3789282"/>
              <a:ext cx="76759" cy="0"/>
            </a:xfrm>
            <a:prstGeom prst="straightConnector1">
              <a:avLst/>
            </a:prstGeom>
            <a:noFill/>
            <a:ln w="38100" cap="flat" cmpd="sng">
              <a:solidFill>
                <a:srgbClr val="797979"/>
              </a:solidFill>
              <a:prstDash val="solid"/>
              <a:round/>
              <a:headEnd type="none" w="med" len="med"/>
              <a:tailEnd type="none" w="med" len="med"/>
            </a:ln>
          </p:spPr>
        </p:cxnSp>
        <p:sp>
          <p:nvSpPr>
            <p:cNvPr id="853" name="Shape 853"/>
            <p:cNvSpPr/>
            <p:nvPr/>
          </p:nvSpPr>
          <p:spPr>
            <a:xfrm>
              <a:off x="8538885" y="3803455"/>
              <a:ext cx="156640" cy="78033"/>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854" name="Shape 854"/>
            <p:cNvGrpSpPr/>
            <p:nvPr/>
          </p:nvGrpSpPr>
          <p:grpSpPr>
            <a:xfrm>
              <a:off x="7935656" y="3537058"/>
              <a:ext cx="518135" cy="343018"/>
              <a:chOff x="7301299" y="1104407"/>
              <a:chExt cx="679460" cy="449819"/>
            </a:xfrm>
          </p:grpSpPr>
          <p:sp>
            <p:nvSpPr>
              <p:cNvPr id="855" name="Shape 855"/>
              <p:cNvSpPr/>
              <p:nvPr/>
            </p:nvSpPr>
            <p:spPr>
              <a:xfrm>
                <a:off x="7301299" y="1388269"/>
                <a:ext cx="679460" cy="165957"/>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56" name="Shape 856"/>
              <p:cNvSpPr/>
              <p:nvPr/>
            </p:nvSpPr>
            <p:spPr>
              <a:xfrm>
                <a:off x="7301299" y="1338262"/>
                <a:ext cx="679460" cy="51925"/>
              </a:xfrm>
              <a:prstGeom prst="rect">
                <a:avLst/>
              </a:prstGeom>
              <a:solidFill>
                <a:srgbClr val="EEEE8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57" name="Shape 857"/>
              <p:cNvSpPr/>
              <p:nvPr/>
            </p:nvSpPr>
            <p:spPr>
              <a:xfrm>
                <a:off x="7301299" y="1216066"/>
                <a:ext cx="679460" cy="122193"/>
              </a:xfrm>
              <a:prstGeom prst="rect">
                <a:avLst/>
              </a:prstGeom>
              <a:solidFill>
                <a:srgbClr val="FFDBA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58" name="Shape 858"/>
              <p:cNvSpPr/>
              <p:nvPr/>
            </p:nvSpPr>
            <p:spPr>
              <a:xfrm>
                <a:off x="7301300" y="1104407"/>
                <a:ext cx="679460" cy="111656"/>
              </a:xfrm>
              <a:prstGeom prst="triangle">
                <a:avLst>
                  <a:gd name="adj" fmla="val 50000"/>
                </a:avLst>
              </a:prstGeom>
              <a:solidFill>
                <a:srgbClr val="FFDBA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59" name="Shape 859"/>
              <p:cNvSpPr/>
              <p:nvPr/>
            </p:nvSpPr>
            <p:spPr>
              <a:xfrm>
                <a:off x="7351118"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60" name="Shape 860"/>
              <p:cNvSpPr/>
              <p:nvPr/>
            </p:nvSpPr>
            <p:spPr>
              <a:xfrm>
                <a:off x="7665939"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61" name="Shape 861"/>
              <p:cNvSpPr/>
              <p:nvPr/>
            </p:nvSpPr>
            <p:spPr>
              <a:xfrm>
                <a:off x="7597372" y="1172070"/>
                <a:ext cx="87311" cy="87311"/>
              </a:xfrm>
              <a:prstGeom prst="ellipse">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862" name="Shape 862"/>
            <p:cNvGrpSpPr/>
            <p:nvPr/>
          </p:nvGrpSpPr>
          <p:grpSpPr>
            <a:xfrm>
              <a:off x="7679577" y="3656350"/>
              <a:ext cx="164521" cy="129708"/>
              <a:chOff x="6294003" y="694775"/>
              <a:chExt cx="215746" cy="170093"/>
            </a:xfrm>
          </p:grpSpPr>
          <p:sp>
            <p:nvSpPr>
              <p:cNvPr id="863" name="Shape 863"/>
              <p:cNvSpPr/>
              <p:nvPr/>
            </p:nvSpPr>
            <p:spPr>
              <a:xfrm>
                <a:off x="6294003" y="819150"/>
                <a:ext cx="215746" cy="45718"/>
              </a:xfrm>
              <a:prstGeom prst="rect">
                <a:avLst/>
              </a:prstGeom>
              <a:solidFill>
                <a:srgbClr val="5D625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64" name="Shape 864"/>
              <p:cNvSpPr/>
              <p:nvPr/>
            </p:nvSpPr>
            <p:spPr>
              <a:xfrm>
                <a:off x="6297260" y="694775"/>
                <a:ext cx="209234" cy="120910"/>
              </a:xfrm>
              <a:prstGeom prst="rect">
                <a:avLst/>
              </a:prstGeom>
              <a:solidFill>
                <a:srgbClr val="5D625C"/>
              </a:solidFill>
              <a:ln w="28575" cap="flat" cmpd="sng">
                <a:solidFill>
                  <a:srgbClr val="7B8688"/>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865" name="Shape 865"/>
            <p:cNvSpPr/>
            <p:nvPr/>
          </p:nvSpPr>
          <p:spPr>
            <a:xfrm>
              <a:off x="7615522" y="3784389"/>
              <a:ext cx="292633" cy="97100"/>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66" name="Shape 866"/>
            <p:cNvSpPr/>
            <p:nvPr/>
          </p:nvSpPr>
          <p:spPr>
            <a:xfrm>
              <a:off x="7885571" y="3324117"/>
              <a:ext cx="141638" cy="141638"/>
            </a:xfrm>
            <a:prstGeom prst="ellipse">
              <a:avLst/>
            </a:prstGeom>
            <a:solidFill>
              <a:srgbClr val="D9D9D9"/>
            </a:solidFill>
            <a:ln w="25400" cap="flat" cmpd="sng">
              <a:solidFill>
                <a:srgbClr val="566F0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67" name="Shape 867"/>
            <p:cNvSpPr/>
            <p:nvPr/>
          </p:nvSpPr>
          <p:spPr>
            <a:xfrm>
              <a:off x="6860629" y="3234484"/>
              <a:ext cx="407965" cy="691223"/>
            </a:xfrm>
            <a:prstGeom prst="rect">
              <a:avLst/>
            </a:prstGeom>
            <a:solidFill>
              <a:srgbClr val="FF5C5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68" name="Shape 868"/>
            <p:cNvSpPr/>
            <p:nvPr/>
          </p:nvSpPr>
          <p:spPr>
            <a:xfrm>
              <a:off x="7110972" y="3234484"/>
              <a:ext cx="78083" cy="691223"/>
            </a:xfrm>
            <a:prstGeom prst="rect">
              <a:avLst/>
            </a:prstGeom>
            <a:solidFill>
              <a:srgbClr val="FE9B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69" name="Shape 869"/>
            <p:cNvSpPr/>
            <p:nvPr/>
          </p:nvSpPr>
          <p:spPr>
            <a:xfrm>
              <a:off x="7269561" y="3234484"/>
              <a:ext cx="75520" cy="691223"/>
            </a:xfrm>
            <a:prstGeom prst="rect">
              <a:avLst/>
            </a:prstGeom>
            <a:solidFill>
              <a:srgbClr val="FE9B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70" name="Shape 870"/>
            <p:cNvSpPr/>
            <p:nvPr/>
          </p:nvSpPr>
          <p:spPr>
            <a:xfrm>
              <a:off x="7186790" y="3234484"/>
              <a:ext cx="83990" cy="691223"/>
            </a:xfrm>
            <a:prstGeom prst="rect">
              <a:avLst/>
            </a:prstGeom>
            <a:solidFill>
              <a:srgbClr val="F96F9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71" name="Shape 871"/>
            <p:cNvSpPr/>
            <p:nvPr/>
          </p:nvSpPr>
          <p:spPr>
            <a:xfrm>
              <a:off x="7207042" y="3667800"/>
              <a:ext cx="138267" cy="34864"/>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72" name="Shape 872"/>
            <p:cNvSpPr/>
            <p:nvPr/>
          </p:nvSpPr>
          <p:spPr>
            <a:xfrm>
              <a:off x="7229847" y="3700773"/>
              <a:ext cx="115462" cy="7405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873" name="Shape 873"/>
            <p:cNvCxnSpPr/>
            <p:nvPr/>
          </p:nvCxnSpPr>
          <p:spPr>
            <a:xfrm>
              <a:off x="7271014" y="3587753"/>
              <a:ext cx="74302" cy="0"/>
            </a:xfrm>
            <a:prstGeom prst="straightConnector1">
              <a:avLst/>
            </a:prstGeom>
            <a:noFill/>
            <a:ln w="38100" cap="flat" cmpd="sng">
              <a:solidFill>
                <a:srgbClr val="E8EAE7"/>
              </a:solidFill>
              <a:prstDash val="solid"/>
              <a:round/>
              <a:headEnd type="none" w="med" len="med"/>
              <a:tailEnd type="none" w="med" len="med"/>
            </a:ln>
          </p:spPr>
        </p:cxnSp>
        <p:cxnSp>
          <p:nvCxnSpPr>
            <p:cNvPr id="874" name="Shape 874"/>
            <p:cNvCxnSpPr/>
            <p:nvPr/>
          </p:nvCxnSpPr>
          <p:spPr>
            <a:xfrm flipH="1">
              <a:off x="7285010" y="3583687"/>
              <a:ext cx="1648" cy="38780"/>
            </a:xfrm>
            <a:prstGeom prst="straightConnector1">
              <a:avLst/>
            </a:prstGeom>
            <a:noFill/>
            <a:ln w="38100" cap="flat" cmpd="sng">
              <a:solidFill>
                <a:srgbClr val="E8EAE7"/>
              </a:solidFill>
              <a:prstDash val="solid"/>
              <a:round/>
              <a:headEnd type="none" w="med" len="med"/>
              <a:tailEnd type="none" w="med" len="med"/>
            </a:ln>
          </p:spPr>
        </p:cxnSp>
        <p:sp>
          <p:nvSpPr>
            <p:cNvPr id="875" name="Shape 875"/>
            <p:cNvSpPr/>
            <p:nvPr/>
          </p:nvSpPr>
          <p:spPr>
            <a:xfrm rot="-5400000">
              <a:off x="6815863" y="3612291"/>
              <a:ext cx="363109" cy="263725"/>
            </a:xfrm>
            <a:prstGeom prst="chord">
              <a:avLst>
                <a:gd name="adj1" fmla="val 5518619"/>
                <a:gd name="adj2" fmla="val 16199986"/>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76" name="Shape 876"/>
            <p:cNvSpPr/>
            <p:nvPr/>
          </p:nvSpPr>
          <p:spPr>
            <a:xfrm>
              <a:off x="6832050" y="3748553"/>
              <a:ext cx="128553" cy="176979"/>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77" name="Shape 877"/>
            <p:cNvSpPr/>
            <p:nvPr/>
          </p:nvSpPr>
          <p:spPr>
            <a:xfrm>
              <a:off x="7309334" y="3764103"/>
              <a:ext cx="34864" cy="15820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878" name="Shape 878"/>
            <p:cNvCxnSpPr/>
            <p:nvPr/>
          </p:nvCxnSpPr>
          <p:spPr>
            <a:xfrm>
              <a:off x="7295353" y="3919178"/>
              <a:ext cx="91368" cy="0"/>
            </a:xfrm>
            <a:prstGeom prst="straightConnector1">
              <a:avLst/>
            </a:prstGeom>
            <a:noFill/>
            <a:ln w="38100" cap="sq" cmpd="sng">
              <a:solidFill>
                <a:srgbClr val="FFBF0C"/>
              </a:solidFill>
              <a:prstDash val="solid"/>
              <a:miter/>
              <a:headEnd type="none" w="med" len="med"/>
              <a:tailEnd type="none" w="med" len="med"/>
            </a:ln>
          </p:spPr>
        </p:cxnSp>
        <p:cxnSp>
          <p:nvCxnSpPr>
            <p:cNvPr id="879" name="Shape 879"/>
            <p:cNvCxnSpPr/>
            <p:nvPr/>
          </p:nvCxnSpPr>
          <p:spPr>
            <a:xfrm>
              <a:off x="7295353" y="3919178"/>
              <a:ext cx="0" cy="760058"/>
            </a:xfrm>
            <a:prstGeom prst="straightConnector1">
              <a:avLst/>
            </a:prstGeom>
            <a:noFill/>
            <a:ln w="38100" cap="sq" cmpd="sng">
              <a:solidFill>
                <a:srgbClr val="FFBF0C"/>
              </a:solidFill>
              <a:prstDash val="solid"/>
              <a:miter/>
              <a:headEnd type="none" w="med" len="med"/>
              <a:tailEnd type="none" w="med" len="med"/>
            </a:ln>
          </p:spPr>
        </p:cxnSp>
        <p:cxnSp>
          <p:nvCxnSpPr>
            <p:cNvPr id="880" name="Shape 880"/>
            <p:cNvCxnSpPr/>
            <p:nvPr/>
          </p:nvCxnSpPr>
          <p:spPr>
            <a:xfrm>
              <a:off x="7295353" y="4696369"/>
              <a:ext cx="1460569" cy="0"/>
            </a:xfrm>
            <a:prstGeom prst="straightConnector1">
              <a:avLst/>
            </a:prstGeom>
            <a:noFill/>
            <a:ln w="38100" cap="sq" cmpd="sng">
              <a:solidFill>
                <a:srgbClr val="FFBF0C"/>
              </a:solidFill>
              <a:prstDash val="solid"/>
              <a:miter/>
              <a:headEnd type="none" w="med" len="med"/>
              <a:tailEnd type="none" w="med" len="med"/>
            </a:ln>
          </p:spPr>
        </p:cxnSp>
        <p:cxnSp>
          <p:nvCxnSpPr>
            <p:cNvPr id="881" name="Shape 881"/>
            <p:cNvCxnSpPr/>
            <p:nvPr/>
          </p:nvCxnSpPr>
          <p:spPr>
            <a:xfrm>
              <a:off x="8755922" y="4661112"/>
              <a:ext cx="101" cy="11920"/>
            </a:xfrm>
            <a:prstGeom prst="straightConnector1">
              <a:avLst/>
            </a:prstGeom>
            <a:noFill/>
            <a:ln w="38100" cap="sq" cmpd="sng">
              <a:solidFill>
                <a:srgbClr val="FFBF0C"/>
              </a:solidFill>
              <a:prstDash val="solid"/>
              <a:miter/>
              <a:headEnd type="none" w="med" len="med"/>
              <a:tailEnd type="none" w="med" len="med"/>
            </a:ln>
          </p:spPr>
        </p:cxnSp>
        <p:sp>
          <p:nvSpPr>
            <p:cNvPr id="882" name="Shape 882"/>
            <p:cNvSpPr/>
            <p:nvPr/>
          </p:nvSpPr>
          <p:spPr>
            <a:xfrm>
              <a:off x="7282315" y="3932916"/>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83" name="Shape 883"/>
            <p:cNvSpPr/>
            <p:nvPr/>
          </p:nvSpPr>
          <p:spPr>
            <a:xfrm>
              <a:off x="8057539" y="3932916"/>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84" name="Shape 884"/>
            <p:cNvSpPr/>
            <p:nvPr/>
          </p:nvSpPr>
          <p:spPr>
            <a:xfrm>
              <a:off x="6816459" y="3191391"/>
              <a:ext cx="2015385"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85" name="Shape 885"/>
            <p:cNvSpPr/>
            <p:nvPr/>
          </p:nvSpPr>
          <p:spPr>
            <a:xfrm>
              <a:off x="6812521" y="3189081"/>
              <a:ext cx="578621" cy="746494"/>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886" name="Shape 886"/>
            <p:cNvGrpSpPr/>
            <p:nvPr/>
          </p:nvGrpSpPr>
          <p:grpSpPr>
            <a:xfrm>
              <a:off x="6922055" y="4126279"/>
              <a:ext cx="254985" cy="534834"/>
              <a:chOff x="5654103" y="5123951"/>
              <a:chExt cx="328230" cy="629148"/>
            </a:xfrm>
          </p:grpSpPr>
          <p:sp>
            <p:nvSpPr>
              <p:cNvPr id="887" name="Shape 887"/>
              <p:cNvSpPr/>
              <p:nvPr/>
            </p:nvSpPr>
            <p:spPr>
              <a:xfrm>
                <a:off x="5654103"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88" name="Shape 888"/>
              <p:cNvSpPr/>
              <p:nvPr/>
            </p:nvSpPr>
            <p:spPr>
              <a:xfrm>
                <a:off x="5878982" y="5393941"/>
                <a:ext cx="57582" cy="57582"/>
              </a:xfrm>
              <a:prstGeom prst="ellipse">
                <a:avLst/>
              </a:prstGeom>
              <a:solidFill>
                <a:srgbClr val="C5731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889" name="Shape 889"/>
            <p:cNvSpPr/>
            <p:nvPr/>
          </p:nvSpPr>
          <p:spPr>
            <a:xfrm>
              <a:off x="6812521" y="3932916"/>
              <a:ext cx="47074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pic>
          <p:nvPicPr>
            <p:cNvPr id="890" name="Shape 890"/>
            <p:cNvPicPr preferRelativeResize="0"/>
            <p:nvPr/>
          </p:nvPicPr>
          <p:blipFill rotWithShape="1">
            <a:blip r:embed="rId4">
              <a:alphaModFix/>
            </a:blip>
            <a:srcRect/>
            <a:stretch/>
          </p:blipFill>
          <p:spPr>
            <a:xfrm>
              <a:off x="8721549" y="3807771"/>
              <a:ext cx="34864" cy="58832"/>
            </a:xfrm>
            <a:prstGeom prst="rect">
              <a:avLst/>
            </a:prstGeom>
            <a:noFill/>
            <a:ln>
              <a:noFill/>
            </a:ln>
          </p:spPr>
        </p:pic>
        <p:sp>
          <p:nvSpPr>
            <p:cNvPr id="891" name="Shape 891"/>
            <p:cNvSpPr/>
            <p:nvPr/>
          </p:nvSpPr>
          <p:spPr>
            <a:xfrm>
              <a:off x="4663905" y="2472336"/>
              <a:ext cx="423555" cy="699164"/>
            </a:xfrm>
            <a:prstGeom prst="rect">
              <a:avLst/>
            </a:prstGeom>
            <a:solidFill>
              <a:srgbClr val="F77D2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92" name="Shape 892"/>
            <p:cNvSpPr/>
            <p:nvPr/>
          </p:nvSpPr>
          <p:spPr>
            <a:xfrm>
              <a:off x="4663905" y="1704386"/>
              <a:ext cx="1955092" cy="727787"/>
            </a:xfrm>
            <a:prstGeom prst="rect">
              <a:avLst/>
            </a:prstGeom>
            <a:solidFill>
              <a:srgbClr val="97C21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93" name="Shape 893"/>
            <p:cNvSpPr/>
            <p:nvPr/>
          </p:nvSpPr>
          <p:spPr>
            <a:xfrm>
              <a:off x="5913826" y="2476402"/>
              <a:ext cx="705170" cy="691223"/>
            </a:xfrm>
            <a:prstGeom prst="rect">
              <a:avLst/>
            </a:prstGeom>
            <a:solidFill>
              <a:srgbClr val="4DCF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94" name="Shape 894"/>
            <p:cNvSpPr/>
            <p:nvPr/>
          </p:nvSpPr>
          <p:spPr>
            <a:xfrm>
              <a:off x="5951483" y="2918348"/>
              <a:ext cx="366805" cy="172506"/>
            </a:xfrm>
            <a:prstGeom prst="roundRect">
              <a:avLst>
                <a:gd name="adj" fmla="val 32457"/>
              </a:avLst>
            </a:prstGeom>
            <a:solidFill>
              <a:srgbClr val="F5F1F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95" name="Shape 895"/>
            <p:cNvSpPr/>
            <p:nvPr/>
          </p:nvSpPr>
          <p:spPr>
            <a:xfrm>
              <a:off x="5976905" y="3086116"/>
              <a:ext cx="301432" cy="82707"/>
            </a:xfrm>
            <a:prstGeom prst="rect">
              <a:avLst/>
            </a:prstGeom>
            <a:solidFill>
              <a:srgbClr val="E6E5E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96" name="Shape 896"/>
            <p:cNvSpPr/>
            <p:nvPr/>
          </p:nvSpPr>
          <p:spPr>
            <a:xfrm>
              <a:off x="5887705" y="3003877"/>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97" name="Shape 897"/>
            <p:cNvSpPr/>
            <p:nvPr/>
          </p:nvSpPr>
          <p:spPr>
            <a:xfrm>
              <a:off x="6241798" y="3003877"/>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98" name="Shape 898"/>
            <p:cNvSpPr/>
            <p:nvPr/>
          </p:nvSpPr>
          <p:spPr>
            <a:xfrm>
              <a:off x="6392737" y="3049993"/>
              <a:ext cx="156640" cy="118831"/>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899" name="Shape 899"/>
            <p:cNvGrpSpPr/>
            <p:nvPr/>
          </p:nvGrpSpPr>
          <p:grpSpPr>
            <a:xfrm>
              <a:off x="6403400" y="2918347"/>
              <a:ext cx="139600" cy="133970"/>
              <a:chOff x="7948903" y="2829961"/>
              <a:chExt cx="183066" cy="191771"/>
            </a:xfrm>
          </p:grpSpPr>
          <p:sp>
            <p:nvSpPr>
              <p:cNvPr id="900" name="Shape 900"/>
              <p:cNvSpPr/>
              <p:nvPr/>
            </p:nvSpPr>
            <p:spPr>
              <a:xfrm>
                <a:off x="7948903" y="2933566"/>
                <a:ext cx="167453" cy="45718"/>
              </a:xfrm>
              <a:prstGeom prst="rect">
                <a:avLst/>
              </a:prstGeom>
              <a:solidFill>
                <a:srgbClr val="FF5C5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01" name="Shape 901"/>
              <p:cNvSpPr/>
              <p:nvPr/>
            </p:nvSpPr>
            <p:spPr>
              <a:xfrm>
                <a:off x="7975097" y="2971826"/>
                <a:ext cx="153549" cy="49906"/>
              </a:xfrm>
              <a:prstGeom prst="rect">
                <a:avLst/>
              </a:prstGeom>
              <a:solidFill>
                <a:srgbClr val="DD505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02" name="Shape 902"/>
              <p:cNvSpPr/>
              <p:nvPr/>
            </p:nvSpPr>
            <p:spPr>
              <a:xfrm>
                <a:off x="7991767" y="2876550"/>
                <a:ext cx="140202" cy="60142"/>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03" name="Shape 903"/>
              <p:cNvSpPr/>
              <p:nvPr/>
            </p:nvSpPr>
            <p:spPr>
              <a:xfrm>
                <a:off x="7959103" y="2829961"/>
                <a:ext cx="140202" cy="45718"/>
              </a:xfrm>
              <a:prstGeom prst="rect">
                <a:avLst/>
              </a:prstGeom>
              <a:solidFill>
                <a:srgbClr val="FFCF2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cxnSp>
          <p:nvCxnSpPr>
            <p:cNvPr id="904" name="Shape 904"/>
            <p:cNvCxnSpPr/>
            <p:nvPr/>
          </p:nvCxnSpPr>
          <p:spPr>
            <a:xfrm>
              <a:off x="6439262" y="2224686"/>
              <a:ext cx="0" cy="90793"/>
            </a:xfrm>
            <a:prstGeom prst="straightConnector1">
              <a:avLst/>
            </a:prstGeom>
            <a:noFill/>
            <a:ln w="38100" cap="flat" cmpd="sng">
              <a:solidFill>
                <a:srgbClr val="D8D8D8"/>
              </a:solidFill>
              <a:prstDash val="solid"/>
              <a:round/>
              <a:headEnd type="none" w="med" len="med"/>
              <a:tailEnd type="none" w="med" len="med"/>
            </a:ln>
          </p:spPr>
        </p:cxnSp>
        <p:sp>
          <p:nvSpPr>
            <p:cNvPr id="905" name="Shape 905"/>
            <p:cNvSpPr/>
            <p:nvPr/>
          </p:nvSpPr>
          <p:spPr>
            <a:xfrm>
              <a:off x="6355955" y="2102985"/>
              <a:ext cx="163206" cy="121094"/>
            </a:xfrm>
            <a:prstGeom prst="trapezoid">
              <a:avLst>
                <a:gd name="adj" fmla="val 30999"/>
              </a:avLst>
            </a:prstGeom>
            <a:solidFill>
              <a:srgbClr val="FFCF2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06" name="Shape 906"/>
            <p:cNvSpPr/>
            <p:nvPr/>
          </p:nvSpPr>
          <p:spPr>
            <a:xfrm>
              <a:off x="6027900" y="2579866"/>
              <a:ext cx="203377" cy="132559"/>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pic>
          <p:nvPicPr>
            <p:cNvPr id="907" name="Shape 907"/>
            <p:cNvPicPr preferRelativeResize="0"/>
            <p:nvPr/>
          </p:nvPicPr>
          <p:blipFill rotWithShape="1">
            <a:blip r:embed="rId4">
              <a:alphaModFix/>
            </a:blip>
            <a:srcRect/>
            <a:stretch/>
          </p:blipFill>
          <p:spPr>
            <a:xfrm>
              <a:off x="6557975" y="3055540"/>
              <a:ext cx="34864" cy="58832"/>
            </a:xfrm>
            <a:prstGeom prst="rect">
              <a:avLst/>
            </a:prstGeom>
            <a:noFill/>
            <a:ln>
              <a:noFill/>
            </a:ln>
          </p:spPr>
        </p:pic>
        <p:cxnSp>
          <p:nvCxnSpPr>
            <p:cNvPr id="908" name="Shape 908"/>
            <p:cNvCxnSpPr/>
            <p:nvPr/>
          </p:nvCxnSpPr>
          <p:spPr>
            <a:xfrm rot="10800000">
              <a:off x="6398102" y="2302277"/>
              <a:ext cx="76759" cy="0"/>
            </a:xfrm>
            <a:prstGeom prst="straightConnector1">
              <a:avLst/>
            </a:prstGeom>
            <a:noFill/>
            <a:ln w="38100" cap="flat" cmpd="sng">
              <a:solidFill>
                <a:srgbClr val="797979"/>
              </a:solidFill>
              <a:prstDash val="solid"/>
              <a:round/>
              <a:headEnd type="none" w="med" len="med"/>
              <a:tailEnd type="none" w="med" len="med"/>
            </a:ln>
          </p:spPr>
        </p:cxnSp>
        <p:sp>
          <p:nvSpPr>
            <p:cNvPr id="909" name="Shape 909"/>
            <p:cNvSpPr/>
            <p:nvPr/>
          </p:nvSpPr>
          <p:spPr>
            <a:xfrm>
              <a:off x="6357753" y="2316450"/>
              <a:ext cx="156640" cy="78033"/>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910" name="Shape 910"/>
            <p:cNvGrpSpPr/>
            <p:nvPr/>
          </p:nvGrpSpPr>
          <p:grpSpPr>
            <a:xfrm>
              <a:off x="5754523" y="2050053"/>
              <a:ext cx="518135" cy="343018"/>
              <a:chOff x="7301299" y="1104407"/>
              <a:chExt cx="679460" cy="449819"/>
            </a:xfrm>
          </p:grpSpPr>
          <p:sp>
            <p:nvSpPr>
              <p:cNvPr id="911" name="Shape 911"/>
              <p:cNvSpPr/>
              <p:nvPr/>
            </p:nvSpPr>
            <p:spPr>
              <a:xfrm>
                <a:off x="7301299" y="1388269"/>
                <a:ext cx="679460" cy="165957"/>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12" name="Shape 912"/>
              <p:cNvSpPr/>
              <p:nvPr/>
            </p:nvSpPr>
            <p:spPr>
              <a:xfrm>
                <a:off x="7301299" y="1338262"/>
                <a:ext cx="679460" cy="51925"/>
              </a:xfrm>
              <a:prstGeom prst="rect">
                <a:avLst/>
              </a:prstGeom>
              <a:solidFill>
                <a:srgbClr val="EEEE8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13" name="Shape 913"/>
              <p:cNvSpPr/>
              <p:nvPr/>
            </p:nvSpPr>
            <p:spPr>
              <a:xfrm>
                <a:off x="7301299" y="1216066"/>
                <a:ext cx="679460" cy="122193"/>
              </a:xfrm>
              <a:prstGeom prst="rect">
                <a:avLst/>
              </a:prstGeom>
              <a:solidFill>
                <a:srgbClr val="FFDBA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14" name="Shape 914"/>
              <p:cNvSpPr/>
              <p:nvPr/>
            </p:nvSpPr>
            <p:spPr>
              <a:xfrm>
                <a:off x="7301300" y="1104407"/>
                <a:ext cx="679460" cy="111656"/>
              </a:xfrm>
              <a:prstGeom prst="triangle">
                <a:avLst>
                  <a:gd name="adj" fmla="val 50000"/>
                </a:avLst>
              </a:prstGeom>
              <a:solidFill>
                <a:srgbClr val="FFDBA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15" name="Shape 915"/>
              <p:cNvSpPr/>
              <p:nvPr/>
            </p:nvSpPr>
            <p:spPr>
              <a:xfrm>
                <a:off x="7351118"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16" name="Shape 916"/>
              <p:cNvSpPr/>
              <p:nvPr/>
            </p:nvSpPr>
            <p:spPr>
              <a:xfrm>
                <a:off x="7665939"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17" name="Shape 917"/>
              <p:cNvSpPr/>
              <p:nvPr/>
            </p:nvSpPr>
            <p:spPr>
              <a:xfrm>
                <a:off x="7597372" y="1172070"/>
                <a:ext cx="87311" cy="87311"/>
              </a:xfrm>
              <a:prstGeom prst="ellipse">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pic>
          <p:nvPicPr>
            <p:cNvPr id="918" name="Shape 918"/>
            <p:cNvPicPr preferRelativeResize="0"/>
            <p:nvPr/>
          </p:nvPicPr>
          <p:blipFill rotWithShape="1">
            <a:blip r:embed="rId4">
              <a:alphaModFix/>
            </a:blip>
            <a:srcRect/>
            <a:stretch/>
          </p:blipFill>
          <p:spPr>
            <a:xfrm>
              <a:off x="6540416" y="2320766"/>
              <a:ext cx="34864" cy="58832"/>
            </a:xfrm>
            <a:prstGeom prst="rect">
              <a:avLst/>
            </a:prstGeom>
            <a:noFill/>
            <a:ln>
              <a:noFill/>
            </a:ln>
          </p:spPr>
        </p:pic>
        <p:grpSp>
          <p:nvGrpSpPr>
            <p:cNvPr id="919" name="Shape 919"/>
            <p:cNvGrpSpPr/>
            <p:nvPr/>
          </p:nvGrpSpPr>
          <p:grpSpPr>
            <a:xfrm>
              <a:off x="5498444" y="2169344"/>
              <a:ext cx="164521" cy="129708"/>
              <a:chOff x="6294003" y="694775"/>
              <a:chExt cx="215746" cy="170093"/>
            </a:xfrm>
          </p:grpSpPr>
          <p:sp>
            <p:nvSpPr>
              <p:cNvPr id="920" name="Shape 920"/>
              <p:cNvSpPr/>
              <p:nvPr/>
            </p:nvSpPr>
            <p:spPr>
              <a:xfrm>
                <a:off x="6294003" y="819150"/>
                <a:ext cx="215746" cy="45718"/>
              </a:xfrm>
              <a:prstGeom prst="rect">
                <a:avLst/>
              </a:prstGeom>
              <a:solidFill>
                <a:srgbClr val="5D625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21" name="Shape 921"/>
              <p:cNvSpPr/>
              <p:nvPr/>
            </p:nvSpPr>
            <p:spPr>
              <a:xfrm>
                <a:off x="6297260" y="694775"/>
                <a:ext cx="209234" cy="120910"/>
              </a:xfrm>
              <a:prstGeom prst="rect">
                <a:avLst/>
              </a:prstGeom>
              <a:solidFill>
                <a:srgbClr val="5D625C"/>
              </a:solidFill>
              <a:ln w="28575" cap="flat" cmpd="sng">
                <a:solidFill>
                  <a:srgbClr val="7B8688"/>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922" name="Shape 922"/>
            <p:cNvSpPr/>
            <p:nvPr/>
          </p:nvSpPr>
          <p:spPr>
            <a:xfrm>
              <a:off x="5434389" y="2297383"/>
              <a:ext cx="292633" cy="97100"/>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23" name="Shape 923"/>
            <p:cNvSpPr/>
            <p:nvPr/>
          </p:nvSpPr>
          <p:spPr>
            <a:xfrm>
              <a:off x="5704437" y="1837113"/>
              <a:ext cx="141638" cy="141638"/>
            </a:xfrm>
            <a:prstGeom prst="ellipse">
              <a:avLst/>
            </a:prstGeom>
            <a:solidFill>
              <a:srgbClr val="D9D9D9"/>
            </a:solidFill>
            <a:ln w="25400" cap="flat" cmpd="sng">
              <a:solidFill>
                <a:srgbClr val="566F0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24" name="Shape 924"/>
            <p:cNvSpPr/>
            <p:nvPr/>
          </p:nvSpPr>
          <p:spPr>
            <a:xfrm>
              <a:off x="4679496" y="1747480"/>
              <a:ext cx="407965" cy="691223"/>
            </a:xfrm>
            <a:prstGeom prst="rect">
              <a:avLst/>
            </a:prstGeom>
            <a:solidFill>
              <a:srgbClr val="FF5C5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25" name="Shape 925"/>
            <p:cNvSpPr/>
            <p:nvPr/>
          </p:nvSpPr>
          <p:spPr>
            <a:xfrm>
              <a:off x="4929839" y="1747480"/>
              <a:ext cx="78083" cy="691223"/>
            </a:xfrm>
            <a:prstGeom prst="rect">
              <a:avLst/>
            </a:prstGeom>
            <a:solidFill>
              <a:srgbClr val="FE9B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26" name="Shape 926"/>
            <p:cNvSpPr/>
            <p:nvPr/>
          </p:nvSpPr>
          <p:spPr>
            <a:xfrm>
              <a:off x="5088428" y="1747480"/>
              <a:ext cx="75520" cy="691223"/>
            </a:xfrm>
            <a:prstGeom prst="rect">
              <a:avLst/>
            </a:prstGeom>
            <a:solidFill>
              <a:srgbClr val="FE9B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27" name="Shape 927"/>
            <p:cNvSpPr/>
            <p:nvPr/>
          </p:nvSpPr>
          <p:spPr>
            <a:xfrm>
              <a:off x="5005657" y="1747480"/>
              <a:ext cx="83990" cy="691223"/>
            </a:xfrm>
            <a:prstGeom prst="rect">
              <a:avLst/>
            </a:prstGeom>
            <a:solidFill>
              <a:srgbClr val="F96F9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28" name="Shape 928"/>
            <p:cNvSpPr/>
            <p:nvPr/>
          </p:nvSpPr>
          <p:spPr>
            <a:xfrm>
              <a:off x="5025910" y="2180794"/>
              <a:ext cx="138267" cy="34864"/>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29" name="Shape 929"/>
            <p:cNvSpPr/>
            <p:nvPr/>
          </p:nvSpPr>
          <p:spPr>
            <a:xfrm>
              <a:off x="5048714" y="2213768"/>
              <a:ext cx="115462" cy="7405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930" name="Shape 930"/>
            <p:cNvCxnSpPr/>
            <p:nvPr/>
          </p:nvCxnSpPr>
          <p:spPr>
            <a:xfrm>
              <a:off x="5089882" y="2100749"/>
              <a:ext cx="74302" cy="0"/>
            </a:xfrm>
            <a:prstGeom prst="straightConnector1">
              <a:avLst/>
            </a:prstGeom>
            <a:noFill/>
            <a:ln w="38100" cap="flat" cmpd="sng">
              <a:solidFill>
                <a:srgbClr val="E8EAE7"/>
              </a:solidFill>
              <a:prstDash val="solid"/>
              <a:round/>
              <a:headEnd type="none" w="med" len="med"/>
              <a:tailEnd type="none" w="med" len="med"/>
            </a:ln>
          </p:spPr>
        </p:cxnSp>
        <p:cxnSp>
          <p:nvCxnSpPr>
            <p:cNvPr id="931" name="Shape 931"/>
            <p:cNvCxnSpPr/>
            <p:nvPr/>
          </p:nvCxnSpPr>
          <p:spPr>
            <a:xfrm flipH="1">
              <a:off x="5103877" y="2096683"/>
              <a:ext cx="1648" cy="38780"/>
            </a:xfrm>
            <a:prstGeom prst="straightConnector1">
              <a:avLst/>
            </a:prstGeom>
            <a:noFill/>
            <a:ln w="38100" cap="flat" cmpd="sng">
              <a:solidFill>
                <a:srgbClr val="E8EAE7"/>
              </a:solidFill>
              <a:prstDash val="solid"/>
              <a:round/>
              <a:headEnd type="none" w="med" len="med"/>
              <a:tailEnd type="none" w="med" len="med"/>
            </a:ln>
          </p:spPr>
        </p:cxnSp>
        <p:sp>
          <p:nvSpPr>
            <p:cNvPr id="932" name="Shape 932"/>
            <p:cNvSpPr/>
            <p:nvPr/>
          </p:nvSpPr>
          <p:spPr>
            <a:xfrm rot="-5400000">
              <a:off x="4634730" y="2125286"/>
              <a:ext cx="363109" cy="263725"/>
            </a:xfrm>
            <a:prstGeom prst="chord">
              <a:avLst>
                <a:gd name="adj1" fmla="val 5518619"/>
                <a:gd name="adj2" fmla="val 16199986"/>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33" name="Shape 933"/>
            <p:cNvSpPr/>
            <p:nvPr/>
          </p:nvSpPr>
          <p:spPr>
            <a:xfrm>
              <a:off x="4650917" y="2261548"/>
              <a:ext cx="128553" cy="176979"/>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34" name="Shape 934"/>
            <p:cNvSpPr/>
            <p:nvPr/>
          </p:nvSpPr>
          <p:spPr>
            <a:xfrm>
              <a:off x="5128201" y="2277098"/>
              <a:ext cx="34864" cy="15820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935" name="Shape 935"/>
            <p:cNvCxnSpPr/>
            <p:nvPr/>
          </p:nvCxnSpPr>
          <p:spPr>
            <a:xfrm>
              <a:off x="5114221" y="2432174"/>
              <a:ext cx="91368" cy="0"/>
            </a:xfrm>
            <a:prstGeom prst="straightConnector1">
              <a:avLst/>
            </a:prstGeom>
            <a:noFill/>
            <a:ln w="38100" cap="sq" cmpd="sng">
              <a:solidFill>
                <a:srgbClr val="FFBF0C"/>
              </a:solidFill>
              <a:prstDash val="solid"/>
              <a:miter/>
              <a:headEnd type="none" w="med" len="med"/>
              <a:tailEnd type="none" w="med" len="med"/>
            </a:ln>
          </p:spPr>
        </p:cxnSp>
        <p:cxnSp>
          <p:nvCxnSpPr>
            <p:cNvPr id="936" name="Shape 936"/>
            <p:cNvCxnSpPr/>
            <p:nvPr/>
          </p:nvCxnSpPr>
          <p:spPr>
            <a:xfrm>
              <a:off x="5114221" y="2432174"/>
              <a:ext cx="0" cy="760058"/>
            </a:xfrm>
            <a:prstGeom prst="straightConnector1">
              <a:avLst/>
            </a:prstGeom>
            <a:noFill/>
            <a:ln w="38100" cap="sq" cmpd="sng">
              <a:solidFill>
                <a:srgbClr val="FFBF0C"/>
              </a:solidFill>
              <a:prstDash val="solid"/>
              <a:miter/>
              <a:headEnd type="none" w="med" len="med"/>
              <a:tailEnd type="none" w="med" len="med"/>
            </a:ln>
          </p:spPr>
        </p:cxnSp>
        <p:cxnSp>
          <p:nvCxnSpPr>
            <p:cNvPr id="937" name="Shape 937"/>
            <p:cNvCxnSpPr/>
            <p:nvPr/>
          </p:nvCxnSpPr>
          <p:spPr>
            <a:xfrm>
              <a:off x="5114221" y="3209365"/>
              <a:ext cx="1460569" cy="0"/>
            </a:xfrm>
            <a:prstGeom prst="straightConnector1">
              <a:avLst/>
            </a:prstGeom>
            <a:noFill/>
            <a:ln w="38100" cap="sq" cmpd="sng">
              <a:solidFill>
                <a:srgbClr val="FFBF0C"/>
              </a:solidFill>
              <a:prstDash val="solid"/>
              <a:miter/>
              <a:headEnd type="none" w="med" len="med"/>
              <a:tailEnd type="none" w="med" len="med"/>
            </a:ln>
          </p:spPr>
        </p:cxnSp>
        <p:cxnSp>
          <p:nvCxnSpPr>
            <p:cNvPr id="938" name="Shape 938"/>
            <p:cNvCxnSpPr/>
            <p:nvPr/>
          </p:nvCxnSpPr>
          <p:spPr>
            <a:xfrm>
              <a:off x="6574789" y="3174108"/>
              <a:ext cx="101" cy="11920"/>
            </a:xfrm>
            <a:prstGeom prst="straightConnector1">
              <a:avLst/>
            </a:prstGeom>
            <a:noFill/>
            <a:ln w="38100" cap="sq" cmpd="sng">
              <a:solidFill>
                <a:srgbClr val="FFBF0C"/>
              </a:solidFill>
              <a:prstDash val="solid"/>
              <a:miter/>
              <a:headEnd type="none" w="med" len="med"/>
              <a:tailEnd type="none" w="med" len="med"/>
            </a:ln>
          </p:spPr>
        </p:cxnSp>
        <p:sp>
          <p:nvSpPr>
            <p:cNvPr id="939" name="Shape 939"/>
            <p:cNvSpPr/>
            <p:nvPr/>
          </p:nvSpPr>
          <p:spPr>
            <a:xfrm>
              <a:off x="5101182" y="2445910"/>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40" name="Shape 940"/>
            <p:cNvSpPr/>
            <p:nvPr/>
          </p:nvSpPr>
          <p:spPr>
            <a:xfrm>
              <a:off x="5876407" y="2445910"/>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41" name="Shape 941"/>
            <p:cNvSpPr/>
            <p:nvPr/>
          </p:nvSpPr>
          <p:spPr>
            <a:xfrm>
              <a:off x="4635326" y="1704386"/>
              <a:ext cx="2015385"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42" name="Shape 942"/>
            <p:cNvSpPr/>
            <p:nvPr/>
          </p:nvSpPr>
          <p:spPr>
            <a:xfrm>
              <a:off x="4631389" y="1711268"/>
              <a:ext cx="578621" cy="737302"/>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943" name="Shape 943"/>
            <p:cNvGrpSpPr/>
            <p:nvPr/>
          </p:nvGrpSpPr>
          <p:grpSpPr>
            <a:xfrm>
              <a:off x="4740922" y="2639274"/>
              <a:ext cx="254985" cy="534834"/>
              <a:chOff x="5654103" y="5123951"/>
              <a:chExt cx="328230" cy="629148"/>
            </a:xfrm>
          </p:grpSpPr>
          <p:sp>
            <p:nvSpPr>
              <p:cNvPr id="944" name="Shape 944"/>
              <p:cNvSpPr/>
              <p:nvPr/>
            </p:nvSpPr>
            <p:spPr>
              <a:xfrm>
                <a:off x="5654103"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45" name="Shape 945"/>
              <p:cNvSpPr/>
              <p:nvPr/>
            </p:nvSpPr>
            <p:spPr>
              <a:xfrm>
                <a:off x="5878982" y="5393941"/>
                <a:ext cx="57582" cy="57582"/>
              </a:xfrm>
              <a:prstGeom prst="ellipse">
                <a:avLst/>
              </a:prstGeom>
              <a:solidFill>
                <a:srgbClr val="C5731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946" name="Shape 946"/>
            <p:cNvSpPr/>
            <p:nvPr/>
          </p:nvSpPr>
          <p:spPr>
            <a:xfrm>
              <a:off x="4631389" y="2445910"/>
              <a:ext cx="47074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47" name="Shape 947"/>
            <p:cNvSpPr/>
            <p:nvPr/>
          </p:nvSpPr>
          <p:spPr>
            <a:xfrm>
              <a:off x="6845039" y="2472336"/>
              <a:ext cx="423555" cy="699164"/>
            </a:xfrm>
            <a:prstGeom prst="rect">
              <a:avLst/>
            </a:prstGeom>
            <a:solidFill>
              <a:srgbClr val="F77D2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48" name="Shape 948"/>
            <p:cNvSpPr/>
            <p:nvPr/>
          </p:nvSpPr>
          <p:spPr>
            <a:xfrm>
              <a:off x="6845039" y="1704386"/>
              <a:ext cx="1955092" cy="727787"/>
            </a:xfrm>
            <a:prstGeom prst="rect">
              <a:avLst/>
            </a:prstGeom>
            <a:solidFill>
              <a:srgbClr val="97C21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49" name="Shape 949"/>
            <p:cNvSpPr/>
            <p:nvPr/>
          </p:nvSpPr>
          <p:spPr>
            <a:xfrm>
              <a:off x="8094960" y="2476402"/>
              <a:ext cx="705170" cy="691223"/>
            </a:xfrm>
            <a:prstGeom prst="rect">
              <a:avLst/>
            </a:prstGeom>
            <a:solidFill>
              <a:srgbClr val="4DCF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950" name="Shape 950"/>
            <p:cNvCxnSpPr/>
            <p:nvPr/>
          </p:nvCxnSpPr>
          <p:spPr>
            <a:xfrm>
              <a:off x="8844975" y="3072135"/>
              <a:ext cx="0" cy="79653"/>
            </a:xfrm>
            <a:prstGeom prst="straightConnector1">
              <a:avLst/>
            </a:prstGeom>
            <a:noFill/>
            <a:ln w="38100" cap="sq" cmpd="sng">
              <a:solidFill>
                <a:srgbClr val="FFB50C"/>
              </a:solidFill>
              <a:prstDash val="solid"/>
              <a:round/>
              <a:headEnd type="none" w="med" len="med"/>
              <a:tailEnd type="none" w="med" len="med"/>
            </a:ln>
          </p:spPr>
        </p:cxnSp>
        <p:sp>
          <p:nvSpPr>
            <p:cNvPr id="951" name="Shape 951"/>
            <p:cNvSpPr/>
            <p:nvPr/>
          </p:nvSpPr>
          <p:spPr>
            <a:xfrm>
              <a:off x="8132617" y="2918348"/>
              <a:ext cx="366805" cy="172506"/>
            </a:xfrm>
            <a:prstGeom prst="roundRect">
              <a:avLst>
                <a:gd name="adj" fmla="val 32457"/>
              </a:avLst>
            </a:prstGeom>
            <a:solidFill>
              <a:srgbClr val="F5F1F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52" name="Shape 952"/>
            <p:cNvSpPr/>
            <p:nvPr/>
          </p:nvSpPr>
          <p:spPr>
            <a:xfrm>
              <a:off x="8158039" y="3086116"/>
              <a:ext cx="301432" cy="82707"/>
            </a:xfrm>
            <a:prstGeom prst="rect">
              <a:avLst/>
            </a:prstGeom>
            <a:solidFill>
              <a:srgbClr val="E6E5E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53" name="Shape 953"/>
            <p:cNvSpPr/>
            <p:nvPr/>
          </p:nvSpPr>
          <p:spPr>
            <a:xfrm>
              <a:off x="8068839" y="3003877"/>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54" name="Shape 954"/>
            <p:cNvSpPr/>
            <p:nvPr/>
          </p:nvSpPr>
          <p:spPr>
            <a:xfrm>
              <a:off x="8422932" y="3003877"/>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55" name="Shape 955"/>
            <p:cNvSpPr/>
            <p:nvPr/>
          </p:nvSpPr>
          <p:spPr>
            <a:xfrm>
              <a:off x="8573871" y="3049993"/>
              <a:ext cx="156640" cy="118831"/>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956" name="Shape 956"/>
            <p:cNvGrpSpPr/>
            <p:nvPr/>
          </p:nvGrpSpPr>
          <p:grpSpPr>
            <a:xfrm>
              <a:off x="8584533" y="2918347"/>
              <a:ext cx="139600" cy="133970"/>
              <a:chOff x="7948903" y="2829961"/>
              <a:chExt cx="183066" cy="191771"/>
            </a:xfrm>
          </p:grpSpPr>
          <p:sp>
            <p:nvSpPr>
              <p:cNvPr id="957" name="Shape 957"/>
              <p:cNvSpPr/>
              <p:nvPr/>
            </p:nvSpPr>
            <p:spPr>
              <a:xfrm>
                <a:off x="7948903" y="2933566"/>
                <a:ext cx="167453" cy="45718"/>
              </a:xfrm>
              <a:prstGeom prst="rect">
                <a:avLst/>
              </a:prstGeom>
              <a:solidFill>
                <a:srgbClr val="FF5C5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58" name="Shape 958"/>
              <p:cNvSpPr/>
              <p:nvPr/>
            </p:nvSpPr>
            <p:spPr>
              <a:xfrm>
                <a:off x="7975097" y="2971826"/>
                <a:ext cx="153549" cy="49906"/>
              </a:xfrm>
              <a:prstGeom prst="rect">
                <a:avLst/>
              </a:prstGeom>
              <a:solidFill>
                <a:srgbClr val="DD505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59" name="Shape 959"/>
              <p:cNvSpPr/>
              <p:nvPr/>
            </p:nvSpPr>
            <p:spPr>
              <a:xfrm>
                <a:off x="7991767" y="2876550"/>
                <a:ext cx="140202" cy="60142"/>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60" name="Shape 960"/>
              <p:cNvSpPr/>
              <p:nvPr/>
            </p:nvSpPr>
            <p:spPr>
              <a:xfrm>
                <a:off x="7959103" y="2829961"/>
                <a:ext cx="140202" cy="45718"/>
              </a:xfrm>
              <a:prstGeom prst="rect">
                <a:avLst/>
              </a:prstGeom>
              <a:solidFill>
                <a:srgbClr val="FFCF2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cxnSp>
          <p:nvCxnSpPr>
            <p:cNvPr id="961" name="Shape 961"/>
            <p:cNvCxnSpPr/>
            <p:nvPr/>
          </p:nvCxnSpPr>
          <p:spPr>
            <a:xfrm>
              <a:off x="8620396" y="2224686"/>
              <a:ext cx="0" cy="90793"/>
            </a:xfrm>
            <a:prstGeom prst="straightConnector1">
              <a:avLst/>
            </a:prstGeom>
            <a:noFill/>
            <a:ln w="38100" cap="flat" cmpd="sng">
              <a:solidFill>
                <a:srgbClr val="D8D8D8"/>
              </a:solidFill>
              <a:prstDash val="solid"/>
              <a:round/>
              <a:headEnd type="none" w="med" len="med"/>
              <a:tailEnd type="none" w="med" len="med"/>
            </a:ln>
          </p:spPr>
        </p:cxnSp>
        <p:sp>
          <p:nvSpPr>
            <p:cNvPr id="962" name="Shape 962"/>
            <p:cNvSpPr/>
            <p:nvPr/>
          </p:nvSpPr>
          <p:spPr>
            <a:xfrm>
              <a:off x="8537088" y="2102985"/>
              <a:ext cx="163206" cy="121094"/>
            </a:xfrm>
            <a:prstGeom prst="trapezoid">
              <a:avLst>
                <a:gd name="adj" fmla="val 30999"/>
              </a:avLst>
            </a:prstGeom>
            <a:solidFill>
              <a:srgbClr val="FFCF2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63" name="Shape 963"/>
            <p:cNvSpPr/>
            <p:nvPr/>
          </p:nvSpPr>
          <p:spPr>
            <a:xfrm>
              <a:off x="8209032" y="2579866"/>
              <a:ext cx="203377" cy="132559"/>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pic>
          <p:nvPicPr>
            <p:cNvPr id="964" name="Shape 964"/>
            <p:cNvPicPr preferRelativeResize="0"/>
            <p:nvPr/>
          </p:nvPicPr>
          <p:blipFill rotWithShape="1">
            <a:blip r:embed="rId4">
              <a:alphaModFix/>
            </a:blip>
            <a:srcRect/>
            <a:stretch/>
          </p:blipFill>
          <p:spPr>
            <a:xfrm>
              <a:off x="8739107" y="3056341"/>
              <a:ext cx="34864" cy="58832"/>
            </a:xfrm>
            <a:prstGeom prst="rect">
              <a:avLst/>
            </a:prstGeom>
            <a:noFill/>
            <a:ln>
              <a:noFill/>
            </a:ln>
          </p:spPr>
        </p:pic>
        <p:cxnSp>
          <p:nvCxnSpPr>
            <p:cNvPr id="965" name="Shape 965"/>
            <p:cNvCxnSpPr/>
            <p:nvPr/>
          </p:nvCxnSpPr>
          <p:spPr>
            <a:xfrm rot="10800000">
              <a:off x="8579236" y="2302277"/>
              <a:ext cx="76759" cy="0"/>
            </a:xfrm>
            <a:prstGeom prst="straightConnector1">
              <a:avLst/>
            </a:prstGeom>
            <a:noFill/>
            <a:ln w="38100" cap="flat" cmpd="sng">
              <a:solidFill>
                <a:srgbClr val="797979"/>
              </a:solidFill>
              <a:prstDash val="solid"/>
              <a:round/>
              <a:headEnd type="none" w="med" len="med"/>
              <a:tailEnd type="none" w="med" len="med"/>
            </a:ln>
          </p:spPr>
        </p:cxnSp>
        <p:sp>
          <p:nvSpPr>
            <p:cNvPr id="966" name="Shape 966"/>
            <p:cNvSpPr/>
            <p:nvPr/>
          </p:nvSpPr>
          <p:spPr>
            <a:xfrm>
              <a:off x="8538885" y="2316450"/>
              <a:ext cx="156640" cy="78033"/>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967" name="Shape 967"/>
            <p:cNvGrpSpPr/>
            <p:nvPr/>
          </p:nvGrpSpPr>
          <p:grpSpPr>
            <a:xfrm>
              <a:off x="7935656" y="2050053"/>
              <a:ext cx="518135" cy="343018"/>
              <a:chOff x="7301299" y="1104407"/>
              <a:chExt cx="679460" cy="449819"/>
            </a:xfrm>
          </p:grpSpPr>
          <p:sp>
            <p:nvSpPr>
              <p:cNvPr id="968" name="Shape 968"/>
              <p:cNvSpPr/>
              <p:nvPr/>
            </p:nvSpPr>
            <p:spPr>
              <a:xfrm>
                <a:off x="7301299" y="1388269"/>
                <a:ext cx="679460" cy="165957"/>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69" name="Shape 969"/>
              <p:cNvSpPr/>
              <p:nvPr/>
            </p:nvSpPr>
            <p:spPr>
              <a:xfrm>
                <a:off x="7301299" y="1338262"/>
                <a:ext cx="679460" cy="51925"/>
              </a:xfrm>
              <a:prstGeom prst="rect">
                <a:avLst/>
              </a:prstGeom>
              <a:solidFill>
                <a:srgbClr val="EEEE8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70" name="Shape 970"/>
              <p:cNvSpPr/>
              <p:nvPr/>
            </p:nvSpPr>
            <p:spPr>
              <a:xfrm>
                <a:off x="7301299" y="1216066"/>
                <a:ext cx="679460" cy="122193"/>
              </a:xfrm>
              <a:prstGeom prst="rect">
                <a:avLst/>
              </a:prstGeom>
              <a:solidFill>
                <a:srgbClr val="FFDBA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71" name="Shape 971"/>
              <p:cNvSpPr/>
              <p:nvPr/>
            </p:nvSpPr>
            <p:spPr>
              <a:xfrm>
                <a:off x="7301300" y="1104407"/>
                <a:ext cx="679460" cy="111656"/>
              </a:xfrm>
              <a:prstGeom prst="triangle">
                <a:avLst>
                  <a:gd name="adj" fmla="val 50000"/>
                </a:avLst>
              </a:prstGeom>
              <a:solidFill>
                <a:srgbClr val="FFDBA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72" name="Shape 972"/>
              <p:cNvSpPr/>
              <p:nvPr/>
            </p:nvSpPr>
            <p:spPr>
              <a:xfrm>
                <a:off x="7351118"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73" name="Shape 973"/>
              <p:cNvSpPr/>
              <p:nvPr/>
            </p:nvSpPr>
            <p:spPr>
              <a:xfrm>
                <a:off x="7665939"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74" name="Shape 974"/>
              <p:cNvSpPr/>
              <p:nvPr/>
            </p:nvSpPr>
            <p:spPr>
              <a:xfrm>
                <a:off x="7597372" y="1172070"/>
                <a:ext cx="87311" cy="87311"/>
              </a:xfrm>
              <a:prstGeom prst="ellipse">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pic>
          <p:nvPicPr>
            <p:cNvPr id="975" name="Shape 975"/>
            <p:cNvPicPr preferRelativeResize="0"/>
            <p:nvPr/>
          </p:nvPicPr>
          <p:blipFill rotWithShape="1">
            <a:blip r:embed="rId4">
              <a:alphaModFix/>
            </a:blip>
            <a:srcRect/>
            <a:stretch/>
          </p:blipFill>
          <p:spPr>
            <a:xfrm>
              <a:off x="8721549" y="2320766"/>
              <a:ext cx="34864" cy="58832"/>
            </a:xfrm>
            <a:prstGeom prst="rect">
              <a:avLst/>
            </a:prstGeom>
            <a:noFill/>
            <a:ln>
              <a:noFill/>
            </a:ln>
          </p:spPr>
        </p:pic>
        <p:grpSp>
          <p:nvGrpSpPr>
            <p:cNvPr id="976" name="Shape 976"/>
            <p:cNvGrpSpPr/>
            <p:nvPr/>
          </p:nvGrpSpPr>
          <p:grpSpPr>
            <a:xfrm>
              <a:off x="7679577" y="2169344"/>
              <a:ext cx="164521" cy="129708"/>
              <a:chOff x="6294003" y="694775"/>
              <a:chExt cx="215746" cy="170093"/>
            </a:xfrm>
          </p:grpSpPr>
          <p:sp>
            <p:nvSpPr>
              <p:cNvPr id="977" name="Shape 977"/>
              <p:cNvSpPr/>
              <p:nvPr/>
            </p:nvSpPr>
            <p:spPr>
              <a:xfrm>
                <a:off x="6294003" y="819150"/>
                <a:ext cx="215746" cy="45718"/>
              </a:xfrm>
              <a:prstGeom prst="rect">
                <a:avLst/>
              </a:prstGeom>
              <a:solidFill>
                <a:srgbClr val="5D625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78" name="Shape 978"/>
              <p:cNvSpPr/>
              <p:nvPr/>
            </p:nvSpPr>
            <p:spPr>
              <a:xfrm>
                <a:off x="6297260" y="694775"/>
                <a:ext cx="209234" cy="120910"/>
              </a:xfrm>
              <a:prstGeom prst="rect">
                <a:avLst/>
              </a:prstGeom>
              <a:solidFill>
                <a:srgbClr val="5D625C"/>
              </a:solidFill>
              <a:ln w="28575" cap="flat" cmpd="sng">
                <a:solidFill>
                  <a:srgbClr val="7B8688"/>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979" name="Shape 979"/>
            <p:cNvSpPr/>
            <p:nvPr/>
          </p:nvSpPr>
          <p:spPr>
            <a:xfrm>
              <a:off x="7615522" y="2297383"/>
              <a:ext cx="292633" cy="97100"/>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80" name="Shape 980"/>
            <p:cNvSpPr/>
            <p:nvPr/>
          </p:nvSpPr>
          <p:spPr>
            <a:xfrm>
              <a:off x="7885571" y="1837113"/>
              <a:ext cx="141638" cy="141638"/>
            </a:xfrm>
            <a:prstGeom prst="ellipse">
              <a:avLst/>
            </a:prstGeom>
            <a:solidFill>
              <a:srgbClr val="D9D9D9"/>
            </a:solidFill>
            <a:ln w="25400" cap="flat" cmpd="sng">
              <a:solidFill>
                <a:srgbClr val="566F0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81" name="Shape 981"/>
            <p:cNvSpPr/>
            <p:nvPr/>
          </p:nvSpPr>
          <p:spPr>
            <a:xfrm>
              <a:off x="6860629" y="1747480"/>
              <a:ext cx="407965" cy="691223"/>
            </a:xfrm>
            <a:prstGeom prst="rect">
              <a:avLst/>
            </a:prstGeom>
            <a:solidFill>
              <a:srgbClr val="FF5C5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82" name="Shape 982"/>
            <p:cNvSpPr/>
            <p:nvPr/>
          </p:nvSpPr>
          <p:spPr>
            <a:xfrm>
              <a:off x="7110972" y="1747480"/>
              <a:ext cx="78083" cy="691223"/>
            </a:xfrm>
            <a:prstGeom prst="rect">
              <a:avLst/>
            </a:prstGeom>
            <a:solidFill>
              <a:srgbClr val="FE9B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83" name="Shape 983"/>
            <p:cNvSpPr/>
            <p:nvPr/>
          </p:nvSpPr>
          <p:spPr>
            <a:xfrm>
              <a:off x="7269561" y="1747480"/>
              <a:ext cx="75520" cy="691223"/>
            </a:xfrm>
            <a:prstGeom prst="rect">
              <a:avLst/>
            </a:prstGeom>
            <a:solidFill>
              <a:srgbClr val="FE9B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84" name="Shape 984"/>
            <p:cNvSpPr/>
            <p:nvPr/>
          </p:nvSpPr>
          <p:spPr>
            <a:xfrm>
              <a:off x="7186790" y="1747480"/>
              <a:ext cx="83990" cy="691223"/>
            </a:xfrm>
            <a:prstGeom prst="rect">
              <a:avLst/>
            </a:prstGeom>
            <a:solidFill>
              <a:srgbClr val="F96F9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85" name="Shape 985"/>
            <p:cNvSpPr/>
            <p:nvPr/>
          </p:nvSpPr>
          <p:spPr>
            <a:xfrm>
              <a:off x="7207042" y="2180794"/>
              <a:ext cx="138267" cy="34864"/>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86" name="Shape 986"/>
            <p:cNvSpPr/>
            <p:nvPr/>
          </p:nvSpPr>
          <p:spPr>
            <a:xfrm>
              <a:off x="7229847" y="2213768"/>
              <a:ext cx="115462" cy="7405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987" name="Shape 987"/>
            <p:cNvCxnSpPr/>
            <p:nvPr/>
          </p:nvCxnSpPr>
          <p:spPr>
            <a:xfrm>
              <a:off x="7271014" y="2100749"/>
              <a:ext cx="74302" cy="0"/>
            </a:xfrm>
            <a:prstGeom prst="straightConnector1">
              <a:avLst/>
            </a:prstGeom>
            <a:noFill/>
            <a:ln w="38100" cap="flat" cmpd="sng">
              <a:solidFill>
                <a:srgbClr val="E8EAE7"/>
              </a:solidFill>
              <a:prstDash val="solid"/>
              <a:round/>
              <a:headEnd type="none" w="med" len="med"/>
              <a:tailEnd type="none" w="med" len="med"/>
            </a:ln>
          </p:spPr>
        </p:cxnSp>
        <p:cxnSp>
          <p:nvCxnSpPr>
            <p:cNvPr id="988" name="Shape 988"/>
            <p:cNvCxnSpPr/>
            <p:nvPr/>
          </p:nvCxnSpPr>
          <p:spPr>
            <a:xfrm flipH="1">
              <a:off x="7285010" y="2096683"/>
              <a:ext cx="1648" cy="38780"/>
            </a:xfrm>
            <a:prstGeom prst="straightConnector1">
              <a:avLst/>
            </a:prstGeom>
            <a:noFill/>
            <a:ln w="38100" cap="flat" cmpd="sng">
              <a:solidFill>
                <a:srgbClr val="E8EAE7"/>
              </a:solidFill>
              <a:prstDash val="solid"/>
              <a:round/>
              <a:headEnd type="none" w="med" len="med"/>
              <a:tailEnd type="none" w="med" len="med"/>
            </a:ln>
          </p:spPr>
        </p:cxnSp>
        <p:sp>
          <p:nvSpPr>
            <p:cNvPr id="989" name="Shape 989"/>
            <p:cNvSpPr/>
            <p:nvPr/>
          </p:nvSpPr>
          <p:spPr>
            <a:xfrm rot="-5400000">
              <a:off x="6815863" y="2125286"/>
              <a:ext cx="363109" cy="263725"/>
            </a:xfrm>
            <a:prstGeom prst="chord">
              <a:avLst>
                <a:gd name="adj1" fmla="val 5518619"/>
                <a:gd name="adj2" fmla="val 16199986"/>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90" name="Shape 990"/>
            <p:cNvSpPr/>
            <p:nvPr/>
          </p:nvSpPr>
          <p:spPr>
            <a:xfrm>
              <a:off x="6832050" y="2261548"/>
              <a:ext cx="128553" cy="176979"/>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91" name="Shape 991"/>
            <p:cNvSpPr/>
            <p:nvPr/>
          </p:nvSpPr>
          <p:spPr>
            <a:xfrm>
              <a:off x="7309334" y="2277098"/>
              <a:ext cx="34864" cy="15820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992" name="Shape 992"/>
            <p:cNvCxnSpPr/>
            <p:nvPr/>
          </p:nvCxnSpPr>
          <p:spPr>
            <a:xfrm>
              <a:off x="7295353" y="2432174"/>
              <a:ext cx="91368" cy="0"/>
            </a:xfrm>
            <a:prstGeom prst="straightConnector1">
              <a:avLst/>
            </a:prstGeom>
            <a:noFill/>
            <a:ln w="38100" cap="sq" cmpd="sng">
              <a:solidFill>
                <a:srgbClr val="FFBF0C"/>
              </a:solidFill>
              <a:prstDash val="solid"/>
              <a:miter/>
              <a:headEnd type="none" w="med" len="med"/>
              <a:tailEnd type="none" w="med" len="med"/>
            </a:ln>
          </p:spPr>
        </p:cxnSp>
        <p:cxnSp>
          <p:nvCxnSpPr>
            <p:cNvPr id="993" name="Shape 993"/>
            <p:cNvCxnSpPr/>
            <p:nvPr/>
          </p:nvCxnSpPr>
          <p:spPr>
            <a:xfrm>
              <a:off x="7295353" y="2432174"/>
              <a:ext cx="0" cy="760058"/>
            </a:xfrm>
            <a:prstGeom prst="straightConnector1">
              <a:avLst/>
            </a:prstGeom>
            <a:noFill/>
            <a:ln w="38100" cap="sq" cmpd="sng">
              <a:solidFill>
                <a:srgbClr val="FFBF0C"/>
              </a:solidFill>
              <a:prstDash val="solid"/>
              <a:miter/>
              <a:headEnd type="none" w="med" len="med"/>
              <a:tailEnd type="none" w="med" len="med"/>
            </a:ln>
          </p:spPr>
        </p:cxnSp>
        <p:cxnSp>
          <p:nvCxnSpPr>
            <p:cNvPr id="994" name="Shape 994"/>
            <p:cNvCxnSpPr/>
            <p:nvPr/>
          </p:nvCxnSpPr>
          <p:spPr>
            <a:xfrm>
              <a:off x="7295353" y="3209365"/>
              <a:ext cx="1460569" cy="0"/>
            </a:xfrm>
            <a:prstGeom prst="straightConnector1">
              <a:avLst/>
            </a:prstGeom>
            <a:noFill/>
            <a:ln w="38100" cap="sq" cmpd="sng">
              <a:solidFill>
                <a:srgbClr val="FFBF0C"/>
              </a:solidFill>
              <a:prstDash val="solid"/>
              <a:miter/>
              <a:headEnd type="none" w="med" len="med"/>
              <a:tailEnd type="none" w="med" len="med"/>
            </a:ln>
          </p:spPr>
        </p:cxnSp>
        <p:cxnSp>
          <p:nvCxnSpPr>
            <p:cNvPr id="995" name="Shape 995"/>
            <p:cNvCxnSpPr/>
            <p:nvPr/>
          </p:nvCxnSpPr>
          <p:spPr>
            <a:xfrm>
              <a:off x="8755922" y="3174108"/>
              <a:ext cx="101" cy="11920"/>
            </a:xfrm>
            <a:prstGeom prst="straightConnector1">
              <a:avLst/>
            </a:prstGeom>
            <a:noFill/>
            <a:ln w="38100" cap="sq" cmpd="sng">
              <a:solidFill>
                <a:srgbClr val="FFBF0C"/>
              </a:solidFill>
              <a:prstDash val="solid"/>
              <a:miter/>
              <a:headEnd type="none" w="med" len="med"/>
              <a:tailEnd type="none" w="med" len="med"/>
            </a:ln>
          </p:spPr>
        </p:cxnSp>
        <p:sp>
          <p:nvSpPr>
            <p:cNvPr id="996" name="Shape 996"/>
            <p:cNvSpPr/>
            <p:nvPr/>
          </p:nvSpPr>
          <p:spPr>
            <a:xfrm>
              <a:off x="7282315" y="2445910"/>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97" name="Shape 997"/>
            <p:cNvSpPr/>
            <p:nvPr/>
          </p:nvSpPr>
          <p:spPr>
            <a:xfrm>
              <a:off x="8057539" y="2445910"/>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98" name="Shape 998"/>
            <p:cNvSpPr/>
            <p:nvPr/>
          </p:nvSpPr>
          <p:spPr>
            <a:xfrm>
              <a:off x="6816459" y="1704386"/>
              <a:ext cx="2015385"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99" name="Shape 999"/>
            <p:cNvSpPr/>
            <p:nvPr/>
          </p:nvSpPr>
          <p:spPr>
            <a:xfrm>
              <a:off x="6812521" y="1720305"/>
              <a:ext cx="578621" cy="728266"/>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000" name="Shape 1000"/>
            <p:cNvGrpSpPr/>
            <p:nvPr/>
          </p:nvGrpSpPr>
          <p:grpSpPr>
            <a:xfrm>
              <a:off x="6922055" y="2639274"/>
              <a:ext cx="254985" cy="534834"/>
              <a:chOff x="5654103" y="5123951"/>
              <a:chExt cx="328230" cy="629148"/>
            </a:xfrm>
          </p:grpSpPr>
          <p:sp>
            <p:nvSpPr>
              <p:cNvPr id="1001" name="Shape 1001"/>
              <p:cNvSpPr/>
              <p:nvPr/>
            </p:nvSpPr>
            <p:spPr>
              <a:xfrm>
                <a:off x="5654103"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02" name="Shape 1002"/>
              <p:cNvSpPr/>
              <p:nvPr/>
            </p:nvSpPr>
            <p:spPr>
              <a:xfrm>
                <a:off x="5878982" y="5393941"/>
                <a:ext cx="57582" cy="57582"/>
              </a:xfrm>
              <a:prstGeom prst="ellipse">
                <a:avLst/>
              </a:prstGeom>
              <a:solidFill>
                <a:srgbClr val="C5731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1003" name="Shape 1003"/>
            <p:cNvSpPr/>
            <p:nvPr/>
          </p:nvSpPr>
          <p:spPr>
            <a:xfrm>
              <a:off x="6812521" y="2445910"/>
              <a:ext cx="47074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004" name="Shape 1004"/>
            <p:cNvGrpSpPr/>
            <p:nvPr/>
          </p:nvGrpSpPr>
          <p:grpSpPr>
            <a:xfrm>
              <a:off x="6025463" y="5289549"/>
              <a:ext cx="279109" cy="473167"/>
              <a:chOff x="8120253" y="5111758"/>
              <a:chExt cx="383984" cy="650958"/>
            </a:xfrm>
          </p:grpSpPr>
          <p:sp>
            <p:nvSpPr>
              <p:cNvPr id="1005" name="Shape 1005"/>
              <p:cNvSpPr/>
              <p:nvPr/>
            </p:nvSpPr>
            <p:spPr>
              <a:xfrm>
                <a:off x="8120253" y="5111758"/>
                <a:ext cx="383984" cy="383984"/>
              </a:xfrm>
              <a:prstGeom prst="ellipse">
                <a:avLst/>
              </a:prstGeom>
              <a:solidFill>
                <a:srgbClr val="97C21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06" name="Shape 1006"/>
              <p:cNvSpPr/>
              <p:nvPr/>
            </p:nvSpPr>
            <p:spPr>
              <a:xfrm rot="10800000">
                <a:off x="8153136" y="5439899"/>
                <a:ext cx="318385" cy="322818"/>
              </a:xfrm>
              <a:prstGeom prst="trapezoid">
                <a:avLst>
                  <a:gd name="adj" fmla="val 25000"/>
                </a:avLst>
              </a:prstGeom>
              <a:solidFill>
                <a:srgbClr val="3C3C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1007" name="Shape 1007"/>
            <p:cNvGrpSpPr/>
            <p:nvPr/>
          </p:nvGrpSpPr>
          <p:grpSpPr>
            <a:xfrm>
              <a:off x="6684579" y="4835429"/>
              <a:ext cx="510892" cy="377518"/>
              <a:chOff x="5734050" y="3163888"/>
              <a:chExt cx="717550" cy="530226"/>
            </a:xfrm>
          </p:grpSpPr>
          <p:sp>
            <p:nvSpPr>
              <p:cNvPr id="1008" name="Shape 1008"/>
              <p:cNvSpPr/>
              <p:nvPr/>
            </p:nvSpPr>
            <p:spPr>
              <a:xfrm>
                <a:off x="5741987" y="3413126"/>
                <a:ext cx="201613" cy="280987"/>
              </a:xfrm>
              <a:custGeom>
                <a:avLst/>
                <a:gdLst/>
                <a:ahLst/>
                <a:cxnLst/>
                <a:rect l="0" t="0" r="0" b="0"/>
                <a:pathLst>
                  <a:path w="120000" h="120000" extrusionOk="0">
                    <a:moveTo>
                      <a:pt x="0" y="119999"/>
                    </a:moveTo>
                    <a:cubicBezTo>
                      <a:pt x="0" y="119999"/>
                      <a:pt x="63396" y="78904"/>
                      <a:pt x="36226" y="39452"/>
                    </a:cubicBezTo>
                    <a:cubicBezTo>
                      <a:pt x="6792" y="0"/>
                      <a:pt x="120000" y="73972"/>
                      <a:pt x="120000" y="73972"/>
                    </a:cubicBezTo>
                    <a:cubicBezTo>
                      <a:pt x="120000" y="73972"/>
                      <a:pt x="38490" y="115068"/>
                      <a:pt x="0" y="119999"/>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700" b="0" i="0" u="none" strike="noStrike" cap="none">
                  <a:solidFill>
                    <a:srgbClr val="000000"/>
                  </a:solidFill>
                  <a:latin typeface="Arial"/>
                  <a:ea typeface="Arial"/>
                  <a:cs typeface="Arial"/>
                  <a:sym typeface="Arial"/>
                </a:endParaRPr>
              </a:p>
            </p:txBody>
          </p:sp>
          <p:sp>
            <p:nvSpPr>
              <p:cNvPr id="1009" name="Shape 1009"/>
              <p:cNvSpPr/>
              <p:nvPr/>
            </p:nvSpPr>
            <p:spPr>
              <a:xfrm>
                <a:off x="5734050" y="3163888"/>
                <a:ext cx="717550" cy="430213"/>
              </a:xfrm>
              <a:custGeom>
                <a:avLst/>
                <a:gdLst/>
                <a:ahLst/>
                <a:cxnLst/>
                <a:rect l="0" t="0" r="0" b="0"/>
                <a:pathLst>
                  <a:path w="120000" h="120000" extrusionOk="0">
                    <a:moveTo>
                      <a:pt x="120000" y="73928"/>
                    </a:moveTo>
                    <a:cubicBezTo>
                      <a:pt x="120000" y="99642"/>
                      <a:pt x="107872" y="119999"/>
                      <a:pt x="92553" y="119999"/>
                    </a:cubicBezTo>
                    <a:cubicBezTo>
                      <a:pt x="27446" y="119999"/>
                      <a:pt x="27446" y="119999"/>
                      <a:pt x="27446" y="119999"/>
                    </a:cubicBezTo>
                    <a:cubicBezTo>
                      <a:pt x="12127" y="119999"/>
                      <a:pt x="0" y="99642"/>
                      <a:pt x="0" y="73928"/>
                    </a:cubicBezTo>
                    <a:cubicBezTo>
                      <a:pt x="0" y="46071"/>
                      <a:pt x="0" y="46071"/>
                      <a:pt x="0" y="46071"/>
                    </a:cubicBezTo>
                    <a:cubicBezTo>
                      <a:pt x="0" y="20357"/>
                      <a:pt x="12127" y="0"/>
                      <a:pt x="27446" y="0"/>
                    </a:cubicBezTo>
                    <a:cubicBezTo>
                      <a:pt x="92553" y="0"/>
                      <a:pt x="92553" y="0"/>
                      <a:pt x="92553" y="0"/>
                    </a:cubicBezTo>
                    <a:cubicBezTo>
                      <a:pt x="107872" y="0"/>
                      <a:pt x="120000" y="20357"/>
                      <a:pt x="120000" y="46071"/>
                    </a:cubicBezTo>
                    <a:cubicBezTo>
                      <a:pt x="120000" y="73928"/>
                      <a:pt x="120000" y="73928"/>
                      <a:pt x="120000" y="73928"/>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700" b="0" i="0" u="none" strike="noStrike" cap="none">
                  <a:solidFill>
                    <a:srgbClr val="000000"/>
                  </a:solidFill>
                  <a:latin typeface="Arial"/>
                  <a:ea typeface="Arial"/>
                  <a:cs typeface="Arial"/>
                  <a:sym typeface="Arial"/>
                </a:endParaRPr>
              </a:p>
            </p:txBody>
          </p:sp>
        </p:grpSp>
        <p:sp>
          <p:nvSpPr>
            <p:cNvPr id="1010" name="Shape 1010"/>
            <p:cNvSpPr/>
            <p:nvPr/>
          </p:nvSpPr>
          <p:spPr>
            <a:xfrm>
              <a:off x="7330807" y="3979214"/>
              <a:ext cx="682744" cy="649776"/>
            </a:xfrm>
            <a:prstGeom prst="rect">
              <a:avLst/>
            </a:prstGeom>
            <a:solidFill>
              <a:srgbClr val="FDDC2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11" name="Shape 1011"/>
            <p:cNvSpPr/>
            <p:nvPr/>
          </p:nvSpPr>
          <p:spPr>
            <a:xfrm>
              <a:off x="7728385" y="4382516"/>
              <a:ext cx="285839" cy="243224"/>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12" name="Shape 1012"/>
            <p:cNvSpPr/>
            <p:nvPr/>
          </p:nvSpPr>
          <p:spPr>
            <a:xfrm>
              <a:off x="7366559" y="4193721"/>
              <a:ext cx="236911" cy="435082"/>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13" name="Shape 1013"/>
            <p:cNvSpPr/>
            <p:nvPr/>
          </p:nvSpPr>
          <p:spPr>
            <a:xfrm>
              <a:off x="7390771" y="4226135"/>
              <a:ext cx="33754" cy="129941"/>
            </a:xfrm>
            <a:prstGeom prst="rect">
              <a:avLst/>
            </a:prstGeom>
            <a:solidFill>
              <a:srgbClr val="BFBFB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014" name="Shape 1014"/>
            <p:cNvGrpSpPr/>
            <p:nvPr/>
          </p:nvGrpSpPr>
          <p:grpSpPr>
            <a:xfrm>
              <a:off x="7488991" y="4427052"/>
              <a:ext cx="90361" cy="186797"/>
              <a:chOff x="5241732" y="6172200"/>
              <a:chExt cx="122388" cy="256504"/>
            </a:xfrm>
          </p:grpSpPr>
          <p:cxnSp>
            <p:nvCxnSpPr>
              <p:cNvPr id="1015" name="Shape 1015"/>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16" name="Shape 1016"/>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17" name="Shape 1017"/>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1018" name="Shape 1018"/>
            <p:cNvGrpSpPr/>
            <p:nvPr/>
          </p:nvGrpSpPr>
          <p:grpSpPr>
            <a:xfrm flipH="1">
              <a:off x="7788504" y="4427052"/>
              <a:ext cx="90361" cy="186797"/>
              <a:chOff x="5241732" y="6172200"/>
              <a:chExt cx="122388" cy="256504"/>
            </a:xfrm>
          </p:grpSpPr>
          <p:cxnSp>
            <p:nvCxnSpPr>
              <p:cNvPr id="1019" name="Shape 1019"/>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20" name="Shape 1020"/>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21" name="Shape 1021"/>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1022" name="Shape 1022"/>
            <p:cNvSpPr/>
            <p:nvPr/>
          </p:nvSpPr>
          <p:spPr>
            <a:xfrm>
              <a:off x="7550842" y="4439032"/>
              <a:ext cx="262672" cy="33294"/>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23" name="Shape 1023"/>
            <p:cNvSpPr/>
            <p:nvPr/>
          </p:nvSpPr>
          <p:spPr>
            <a:xfrm>
              <a:off x="7659320" y="4472326"/>
              <a:ext cx="45719" cy="153415"/>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024" name="Shape 1024"/>
            <p:cNvGrpSpPr/>
            <p:nvPr/>
          </p:nvGrpSpPr>
          <p:grpSpPr>
            <a:xfrm>
              <a:off x="7781829" y="4282903"/>
              <a:ext cx="122497" cy="98608"/>
              <a:chOff x="5359222" y="6179960"/>
              <a:chExt cx="179412" cy="146421"/>
            </a:xfrm>
          </p:grpSpPr>
          <p:sp>
            <p:nvSpPr>
              <p:cNvPr id="1025" name="Shape 1025"/>
              <p:cNvSpPr/>
              <p:nvPr/>
            </p:nvSpPr>
            <p:spPr>
              <a:xfrm>
                <a:off x="5385019" y="6231175"/>
                <a:ext cx="128227" cy="95206"/>
              </a:xfrm>
              <a:prstGeom prst="rect">
                <a:avLst/>
              </a:prstGeom>
              <a:solidFill>
                <a:srgbClr val="B5B5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26" name="Shape 1026"/>
              <p:cNvSpPr/>
              <p:nvPr/>
            </p:nvSpPr>
            <p:spPr>
              <a:xfrm>
                <a:off x="5385019" y="6205103"/>
                <a:ext cx="127817" cy="26069"/>
              </a:xfrm>
              <a:prstGeom prst="trapezoid">
                <a:avLst>
                  <a:gd name="adj" fmla="val 87295"/>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1027" name="Shape 1027"/>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1028" name="Shape 1028"/>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1029" name="Shape 1029"/>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1030" name="Shape 1030"/>
            <p:cNvSpPr/>
            <p:nvPr/>
          </p:nvSpPr>
          <p:spPr>
            <a:xfrm>
              <a:off x="7331042" y="2483519"/>
              <a:ext cx="682744" cy="660108"/>
            </a:xfrm>
            <a:prstGeom prst="rect">
              <a:avLst/>
            </a:prstGeom>
            <a:solidFill>
              <a:srgbClr val="FDDC2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31" name="Shape 1031"/>
            <p:cNvSpPr/>
            <p:nvPr/>
          </p:nvSpPr>
          <p:spPr>
            <a:xfrm>
              <a:off x="7728621" y="2897151"/>
              <a:ext cx="285839" cy="243224"/>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32" name="Shape 1032"/>
            <p:cNvSpPr/>
            <p:nvPr/>
          </p:nvSpPr>
          <p:spPr>
            <a:xfrm>
              <a:off x="7366795" y="2708357"/>
              <a:ext cx="236911" cy="435082"/>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33" name="Shape 1033"/>
            <p:cNvSpPr/>
            <p:nvPr/>
          </p:nvSpPr>
          <p:spPr>
            <a:xfrm>
              <a:off x="7391007" y="2740772"/>
              <a:ext cx="33754" cy="129941"/>
            </a:xfrm>
            <a:prstGeom prst="rect">
              <a:avLst/>
            </a:prstGeom>
            <a:solidFill>
              <a:srgbClr val="BFBFB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034" name="Shape 1034"/>
            <p:cNvGrpSpPr/>
            <p:nvPr/>
          </p:nvGrpSpPr>
          <p:grpSpPr>
            <a:xfrm>
              <a:off x="7489227" y="2941688"/>
              <a:ext cx="90361" cy="186797"/>
              <a:chOff x="5241732" y="6172200"/>
              <a:chExt cx="122388" cy="256504"/>
            </a:xfrm>
          </p:grpSpPr>
          <p:cxnSp>
            <p:nvCxnSpPr>
              <p:cNvPr id="1035" name="Shape 1035"/>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36" name="Shape 1036"/>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37" name="Shape 1037"/>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1038" name="Shape 1038"/>
            <p:cNvGrpSpPr/>
            <p:nvPr/>
          </p:nvGrpSpPr>
          <p:grpSpPr>
            <a:xfrm flipH="1">
              <a:off x="7788740" y="2941688"/>
              <a:ext cx="90361" cy="186797"/>
              <a:chOff x="5241732" y="6172200"/>
              <a:chExt cx="122388" cy="256504"/>
            </a:xfrm>
          </p:grpSpPr>
          <p:cxnSp>
            <p:nvCxnSpPr>
              <p:cNvPr id="1039" name="Shape 1039"/>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40" name="Shape 1040"/>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41" name="Shape 1041"/>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1042" name="Shape 1042"/>
            <p:cNvSpPr/>
            <p:nvPr/>
          </p:nvSpPr>
          <p:spPr>
            <a:xfrm>
              <a:off x="7551078" y="2953667"/>
              <a:ext cx="262672" cy="33294"/>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43" name="Shape 1043"/>
            <p:cNvSpPr/>
            <p:nvPr/>
          </p:nvSpPr>
          <p:spPr>
            <a:xfrm>
              <a:off x="7659556" y="2986961"/>
              <a:ext cx="45719" cy="153415"/>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044" name="Shape 1044"/>
            <p:cNvGrpSpPr/>
            <p:nvPr/>
          </p:nvGrpSpPr>
          <p:grpSpPr>
            <a:xfrm>
              <a:off x="7782065" y="2797539"/>
              <a:ext cx="122497" cy="98608"/>
              <a:chOff x="5359222" y="6179960"/>
              <a:chExt cx="179412" cy="146421"/>
            </a:xfrm>
          </p:grpSpPr>
          <p:sp>
            <p:nvSpPr>
              <p:cNvPr id="1045" name="Shape 1045"/>
              <p:cNvSpPr/>
              <p:nvPr/>
            </p:nvSpPr>
            <p:spPr>
              <a:xfrm>
                <a:off x="5385019" y="6231175"/>
                <a:ext cx="128227" cy="95206"/>
              </a:xfrm>
              <a:prstGeom prst="rect">
                <a:avLst/>
              </a:prstGeom>
              <a:solidFill>
                <a:srgbClr val="B5B5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46" name="Shape 1046"/>
              <p:cNvSpPr/>
              <p:nvPr/>
            </p:nvSpPr>
            <p:spPr>
              <a:xfrm>
                <a:off x="5385019" y="6205103"/>
                <a:ext cx="127817" cy="26069"/>
              </a:xfrm>
              <a:prstGeom prst="trapezoid">
                <a:avLst>
                  <a:gd name="adj" fmla="val 87295"/>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1047" name="Shape 1047"/>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1048" name="Shape 1048"/>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1049" name="Shape 1049"/>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1050" name="Shape 1050"/>
            <p:cNvSpPr/>
            <p:nvPr/>
          </p:nvSpPr>
          <p:spPr>
            <a:xfrm>
              <a:off x="5143682" y="2483464"/>
              <a:ext cx="682744" cy="660108"/>
            </a:xfrm>
            <a:prstGeom prst="rect">
              <a:avLst/>
            </a:prstGeom>
            <a:solidFill>
              <a:srgbClr val="FDDC2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51" name="Shape 1051"/>
            <p:cNvSpPr/>
            <p:nvPr/>
          </p:nvSpPr>
          <p:spPr>
            <a:xfrm>
              <a:off x="5541262" y="2897096"/>
              <a:ext cx="285839" cy="243224"/>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52" name="Shape 1052"/>
            <p:cNvSpPr/>
            <p:nvPr/>
          </p:nvSpPr>
          <p:spPr>
            <a:xfrm>
              <a:off x="5179435" y="2708300"/>
              <a:ext cx="236911" cy="435082"/>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53" name="Shape 1053"/>
            <p:cNvSpPr/>
            <p:nvPr/>
          </p:nvSpPr>
          <p:spPr>
            <a:xfrm>
              <a:off x="5203648" y="2740716"/>
              <a:ext cx="33754" cy="129941"/>
            </a:xfrm>
            <a:prstGeom prst="rect">
              <a:avLst/>
            </a:prstGeom>
            <a:solidFill>
              <a:srgbClr val="BFBFB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054" name="Shape 1054"/>
            <p:cNvGrpSpPr/>
            <p:nvPr/>
          </p:nvGrpSpPr>
          <p:grpSpPr>
            <a:xfrm>
              <a:off x="5301867" y="2941633"/>
              <a:ext cx="90361" cy="186797"/>
              <a:chOff x="5241732" y="6172200"/>
              <a:chExt cx="122388" cy="256504"/>
            </a:xfrm>
          </p:grpSpPr>
          <p:cxnSp>
            <p:nvCxnSpPr>
              <p:cNvPr id="1055" name="Shape 1055"/>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56" name="Shape 1056"/>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57" name="Shape 1057"/>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1058" name="Shape 1058"/>
            <p:cNvGrpSpPr/>
            <p:nvPr/>
          </p:nvGrpSpPr>
          <p:grpSpPr>
            <a:xfrm flipH="1">
              <a:off x="5601381" y="2941633"/>
              <a:ext cx="90361" cy="186797"/>
              <a:chOff x="5241732" y="6172200"/>
              <a:chExt cx="122388" cy="256504"/>
            </a:xfrm>
          </p:grpSpPr>
          <p:cxnSp>
            <p:nvCxnSpPr>
              <p:cNvPr id="1059" name="Shape 1059"/>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60" name="Shape 1060"/>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61" name="Shape 1061"/>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1062" name="Shape 1062"/>
            <p:cNvSpPr/>
            <p:nvPr/>
          </p:nvSpPr>
          <p:spPr>
            <a:xfrm>
              <a:off x="5363719" y="2953611"/>
              <a:ext cx="262672" cy="33294"/>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63" name="Shape 1063"/>
            <p:cNvSpPr/>
            <p:nvPr/>
          </p:nvSpPr>
          <p:spPr>
            <a:xfrm>
              <a:off x="5472196" y="2986906"/>
              <a:ext cx="45719" cy="153415"/>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064" name="Shape 1064"/>
            <p:cNvGrpSpPr/>
            <p:nvPr/>
          </p:nvGrpSpPr>
          <p:grpSpPr>
            <a:xfrm>
              <a:off x="5594705" y="2797483"/>
              <a:ext cx="122497" cy="98608"/>
              <a:chOff x="5359222" y="6179960"/>
              <a:chExt cx="179412" cy="146421"/>
            </a:xfrm>
          </p:grpSpPr>
          <p:sp>
            <p:nvSpPr>
              <p:cNvPr id="1065" name="Shape 1065"/>
              <p:cNvSpPr/>
              <p:nvPr/>
            </p:nvSpPr>
            <p:spPr>
              <a:xfrm>
                <a:off x="5385019" y="6231175"/>
                <a:ext cx="128227" cy="95206"/>
              </a:xfrm>
              <a:prstGeom prst="rect">
                <a:avLst/>
              </a:prstGeom>
              <a:solidFill>
                <a:srgbClr val="B5B5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66" name="Shape 1066"/>
              <p:cNvSpPr/>
              <p:nvPr/>
            </p:nvSpPr>
            <p:spPr>
              <a:xfrm>
                <a:off x="5385019" y="6205103"/>
                <a:ext cx="127817" cy="26069"/>
              </a:xfrm>
              <a:prstGeom prst="trapezoid">
                <a:avLst>
                  <a:gd name="adj" fmla="val 87295"/>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1067" name="Shape 1067"/>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1068" name="Shape 1068"/>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1069" name="Shape 1069"/>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pic>
          <p:nvPicPr>
            <p:cNvPr id="1070" name="Shape 1070"/>
            <p:cNvPicPr preferRelativeResize="0"/>
            <p:nvPr/>
          </p:nvPicPr>
          <p:blipFill rotWithShape="1">
            <a:blip r:embed="rId5">
              <a:alphaModFix/>
            </a:blip>
            <a:srcRect/>
            <a:stretch/>
          </p:blipFill>
          <p:spPr>
            <a:xfrm>
              <a:off x="6082008" y="1872906"/>
              <a:ext cx="163150" cy="550155"/>
            </a:xfrm>
            <a:prstGeom prst="rect">
              <a:avLst/>
            </a:prstGeom>
            <a:noFill/>
            <a:ln>
              <a:noFill/>
            </a:ln>
          </p:spPr>
        </p:pic>
        <p:pic>
          <p:nvPicPr>
            <p:cNvPr id="1071" name="Shape 1071"/>
            <p:cNvPicPr preferRelativeResize="0"/>
            <p:nvPr/>
          </p:nvPicPr>
          <p:blipFill rotWithShape="1">
            <a:blip r:embed="rId6">
              <a:alphaModFix/>
            </a:blip>
            <a:srcRect/>
            <a:stretch/>
          </p:blipFill>
          <p:spPr>
            <a:xfrm flipH="1">
              <a:off x="8221441" y="4107378"/>
              <a:ext cx="220111" cy="549651"/>
            </a:xfrm>
            <a:prstGeom prst="rect">
              <a:avLst/>
            </a:prstGeom>
            <a:noFill/>
            <a:ln>
              <a:noFill/>
            </a:ln>
          </p:spPr>
        </p:pic>
        <p:pic>
          <p:nvPicPr>
            <p:cNvPr id="1072" name="Shape 1072"/>
            <p:cNvPicPr preferRelativeResize="0"/>
            <p:nvPr/>
          </p:nvPicPr>
          <p:blipFill rotWithShape="1">
            <a:blip r:embed="rId7">
              <a:alphaModFix/>
            </a:blip>
            <a:srcRect l="8527" t="27605" r="74112" b="61167"/>
            <a:stretch/>
          </p:blipFill>
          <p:spPr>
            <a:xfrm>
              <a:off x="4521698" y="979715"/>
              <a:ext cx="4286412" cy="611444"/>
            </a:xfrm>
            <a:prstGeom prst="rect">
              <a:avLst/>
            </a:prstGeom>
            <a:noFill/>
            <a:ln>
              <a:noFill/>
            </a:ln>
          </p:spPr>
        </p:pic>
      </p:grpSp>
      <p:sp>
        <p:nvSpPr>
          <p:cNvPr id="1073" name="Shape 1073"/>
          <p:cNvSpPr/>
          <p:nvPr/>
        </p:nvSpPr>
        <p:spPr>
          <a:xfrm rot="5400000" flipH="1">
            <a:off x="6082317" y="-251449"/>
            <a:ext cx="271837" cy="12436477"/>
          </a:xfrm>
          <a:prstGeom prst="rect">
            <a:avLst/>
          </a:prstGeom>
          <a:solidFill>
            <a:srgbClr val="1C2B3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074" name="Shape 1074"/>
          <p:cNvGrpSpPr/>
          <p:nvPr/>
        </p:nvGrpSpPr>
        <p:grpSpPr>
          <a:xfrm>
            <a:off x="4847217" y="4913421"/>
            <a:ext cx="470164" cy="827689"/>
            <a:chOff x="4847217" y="4913421"/>
            <a:chExt cx="470164" cy="827689"/>
          </a:xfrm>
        </p:grpSpPr>
        <p:sp>
          <p:nvSpPr>
            <p:cNvPr id="1075" name="Shape 1075"/>
            <p:cNvSpPr/>
            <p:nvPr/>
          </p:nvSpPr>
          <p:spPr>
            <a:xfrm>
              <a:off x="4847217" y="5668896"/>
              <a:ext cx="470164" cy="72215"/>
            </a:xfrm>
            <a:prstGeom prst="rect">
              <a:avLst/>
            </a:prstGeom>
            <a:solidFill>
              <a:srgbClr val="B5B5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76" name="Shape 1076"/>
            <p:cNvSpPr/>
            <p:nvPr/>
          </p:nvSpPr>
          <p:spPr>
            <a:xfrm>
              <a:off x="4887587" y="4913421"/>
              <a:ext cx="379796" cy="758647"/>
            </a:xfrm>
            <a:custGeom>
              <a:avLst/>
              <a:gdLst/>
              <a:ahLst/>
              <a:cxnLst/>
              <a:rect l="0" t="0" r="0" b="0"/>
              <a:pathLst>
                <a:path w="120000" h="120000" extrusionOk="0">
                  <a:moveTo>
                    <a:pt x="59609" y="0"/>
                  </a:moveTo>
                  <a:cubicBezTo>
                    <a:pt x="88415" y="0"/>
                    <a:pt x="112449" y="4537"/>
                    <a:pt x="118007" y="10569"/>
                  </a:cubicBezTo>
                  <a:lnTo>
                    <a:pt x="118732" y="12165"/>
                  </a:lnTo>
                  <a:lnTo>
                    <a:pt x="120000" y="12165"/>
                  </a:lnTo>
                  <a:lnTo>
                    <a:pt x="120000" y="120000"/>
                  </a:lnTo>
                  <a:lnTo>
                    <a:pt x="0" y="120000"/>
                  </a:lnTo>
                  <a:lnTo>
                    <a:pt x="0" y="13236"/>
                  </a:lnTo>
                  <a:lnTo>
                    <a:pt x="0" y="12165"/>
                  </a:lnTo>
                  <a:lnTo>
                    <a:pt x="486" y="12165"/>
                  </a:lnTo>
                  <a:lnTo>
                    <a:pt x="1211" y="10569"/>
                  </a:lnTo>
                  <a:cubicBezTo>
                    <a:pt x="6769" y="4537"/>
                    <a:pt x="30803" y="0"/>
                    <a:pt x="59609" y="0"/>
                  </a:cubicBezTo>
                  <a:close/>
                </a:path>
              </a:pathLst>
            </a:custGeom>
            <a:solidFill>
              <a:srgbClr val="79797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77" name="Shape 1077"/>
            <p:cNvSpPr/>
            <p:nvPr/>
          </p:nvSpPr>
          <p:spPr>
            <a:xfrm>
              <a:off x="5032773" y="5472294"/>
              <a:ext cx="97946" cy="137529"/>
            </a:xfrm>
            <a:prstGeom prst="rect">
              <a:avLst/>
            </a:prstGeom>
            <a:solidFill>
              <a:srgbClr val="3C3C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1078" name="Shape 1078"/>
          <p:cNvGrpSpPr/>
          <p:nvPr/>
        </p:nvGrpSpPr>
        <p:grpSpPr>
          <a:xfrm>
            <a:off x="4685711" y="3370048"/>
            <a:ext cx="133384" cy="99871"/>
            <a:chOff x="4235611" y="3918835"/>
            <a:chExt cx="174914" cy="130967"/>
          </a:xfrm>
        </p:grpSpPr>
        <p:sp>
          <p:nvSpPr>
            <p:cNvPr id="1079" name="Shape 1079"/>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sp>
          <p:nvSpPr>
            <p:cNvPr id="1080" name="Shape 1080"/>
            <p:cNvSpPr/>
            <p:nvPr/>
          </p:nvSpPr>
          <p:spPr>
            <a:xfrm>
              <a:off x="4277489" y="4004083"/>
              <a:ext cx="133036" cy="45718"/>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1081" name="Shape 1081"/>
          <p:cNvGrpSpPr/>
          <p:nvPr/>
        </p:nvGrpSpPr>
        <p:grpSpPr>
          <a:xfrm>
            <a:off x="6866844" y="3370048"/>
            <a:ext cx="133384" cy="99871"/>
            <a:chOff x="4235611" y="3918835"/>
            <a:chExt cx="174914" cy="130967"/>
          </a:xfrm>
        </p:grpSpPr>
        <p:sp>
          <p:nvSpPr>
            <p:cNvPr id="1082" name="Shape 1082"/>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sp>
          <p:nvSpPr>
            <p:cNvPr id="1083" name="Shape 1083"/>
            <p:cNvSpPr/>
            <p:nvPr/>
          </p:nvSpPr>
          <p:spPr>
            <a:xfrm>
              <a:off x="4277489" y="4004083"/>
              <a:ext cx="133036" cy="45718"/>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1084" name="Shape 1084"/>
          <p:cNvGrpSpPr/>
          <p:nvPr/>
        </p:nvGrpSpPr>
        <p:grpSpPr>
          <a:xfrm>
            <a:off x="4685711" y="1883043"/>
            <a:ext cx="133384" cy="99871"/>
            <a:chOff x="4235611" y="3918835"/>
            <a:chExt cx="174914" cy="130967"/>
          </a:xfrm>
        </p:grpSpPr>
        <p:sp>
          <p:nvSpPr>
            <p:cNvPr id="1085" name="Shape 1085"/>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sp>
          <p:nvSpPr>
            <p:cNvPr id="1086" name="Shape 1086"/>
            <p:cNvSpPr/>
            <p:nvPr/>
          </p:nvSpPr>
          <p:spPr>
            <a:xfrm>
              <a:off x="4277489" y="4004083"/>
              <a:ext cx="133036" cy="45718"/>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1087" name="Shape 1087"/>
          <p:cNvGrpSpPr/>
          <p:nvPr/>
        </p:nvGrpSpPr>
        <p:grpSpPr>
          <a:xfrm>
            <a:off x="6866844" y="1883043"/>
            <a:ext cx="133384" cy="99871"/>
            <a:chOff x="4235611" y="3918835"/>
            <a:chExt cx="174914" cy="130967"/>
          </a:xfrm>
        </p:grpSpPr>
        <p:sp>
          <p:nvSpPr>
            <p:cNvPr id="1088" name="Shape 1088"/>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sp>
          <p:nvSpPr>
            <p:cNvPr id="1089" name="Shape 1089"/>
            <p:cNvSpPr/>
            <p:nvPr/>
          </p:nvSpPr>
          <p:spPr>
            <a:xfrm>
              <a:off x="4277489" y="4004083"/>
              <a:ext cx="133036" cy="45718"/>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1090" name="Shape 1090"/>
          <p:cNvGrpSpPr/>
          <p:nvPr/>
        </p:nvGrpSpPr>
        <p:grpSpPr>
          <a:xfrm>
            <a:off x="7708632" y="2483181"/>
            <a:ext cx="262672" cy="260034"/>
            <a:chOff x="7708632" y="2483181"/>
            <a:chExt cx="262672" cy="260034"/>
          </a:xfrm>
        </p:grpSpPr>
        <p:sp>
          <p:nvSpPr>
            <p:cNvPr id="1091" name="Shape 1091"/>
            <p:cNvSpPr/>
            <p:nvPr/>
          </p:nvSpPr>
          <p:spPr>
            <a:xfrm>
              <a:off x="7708632" y="2628143"/>
              <a:ext cx="262672" cy="115071"/>
            </a:xfrm>
            <a:prstGeom prst="trapezoid">
              <a:avLst>
                <a:gd name="adj" fmla="val 25000"/>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92" name="Shape 1092"/>
            <p:cNvSpPr/>
            <p:nvPr/>
          </p:nvSpPr>
          <p:spPr>
            <a:xfrm>
              <a:off x="7793453" y="2483181"/>
              <a:ext cx="101804" cy="154167"/>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1093" name="Shape 1093"/>
          <p:cNvGrpSpPr/>
          <p:nvPr/>
        </p:nvGrpSpPr>
        <p:grpSpPr>
          <a:xfrm>
            <a:off x="5521271" y="2483125"/>
            <a:ext cx="262672" cy="260035"/>
            <a:chOff x="5521271" y="2483125"/>
            <a:chExt cx="262672" cy="260035"/>
          </a:xfrm>
        </p:grpSpPr>
        <p:sp>
          <p:nvSpPr>
            <p:cNvPr id="1094" name="Shape 1094"/>
            <p:cNvSpPr/>
            <p:nvPr/>
          </p:nvSpPr>
          <p:spPr>
            <a:xfrm>
              <a:off x="5521271" y="2628088"/>
              <a:ext cx="262672" cy="115071"/>
            </a:xfrm>
            <a:prstGeom prst="trapezoid">
              <a:avLst>
                <a:gd name="adj" fmla="val 25000"/>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95" name="Shape 1095"/>
            <p:cNvSpPr/>
            <p:nvPr/>
          </p:nvSpPr>
          <p:spPr>
            <a:xfrm>
              <a:off x="5606092" y="2483125"/>
              <a:ext cx="101804" cy="154167"/>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1096" name="Shape 1096"/>
          <p:cNvGrpSpPr/>
          <p:nvPr/>
        </p:nvGrpSpPr>
        <p:grpSpPr>
          <a:xfrm>
            <a:off x="7708396" y="3968544"/>
            <a:ext cx="262672" cy="260034"/>
            <a:chOff x="7708396" y="3968544"/>
            <a:chExt cx="262672" cy="260034"/>
          </a:xfrm>
        </p:grpSpPr>
        <p:sp>
          <p:nvSpPr>
            <p:cNvPr id="1097" name="Shape 1097"/>
            <p:cNvSpPr/>
            <p:nvPr/>
          </p:nvSpPr>
          <p:spPr>
            <a:xfrm>
              <a:off x="7708396" y="4113507"/>
              <a:ext cx="262672" cy="115071"/>
            </a:xfrm>
            <a:prstGeom prst="trapezoid">
              <a:avLst>
                <a:gd name="adj" fmla="val 25000"/>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98" name="Shape 1098"/>
            <p:cNvSpPr/>
            <p:nvPr/>
          </p:nvSpPr>
          <p:spPr>
            <a:xfrm>
              <a:off x="7793217" y="3968544"/>
              <a:ext cx="101804" cy="154167"/>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1099" name="Shape 1099"/>
          <p:cNvGrpSpPr/>
          <p:nvPr/>
        </p:nvGrpSpPr>
        <p:grpSpPr>
          <a:xfrm>
            <a:off x="5521089" y="3981150"/>
            <a:ext cx="262672" cy="247839"/>
            <a:chOff x="5521089" y="3981150"/>
            <a:chExt cx="262672" cy="247839"/>
          </a:xfrm>
        </p:grpSpPr>
        <p:sp>
          <p:nvSpPr>
            <p:cNvPr id="1100" name="Shape 1100"/>
            <p:cNvSpPr/>
            <p:nvPr/>
          </p:nvSpPr>
          <p:spPr>
            <a:xfrm>
              <a:off x="5521089" y="4113917"/>
              <a:ext cx="262672" cy="115071"/>
            </a:xfrm>
            <a:prstGeom prst="trapezoid">
              <a:avLst>
                <a:gd name="adj" fmla="val 25000"/>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01" name="Shape 1101"/>
            <p:cNvSpPr/>
            <p:nvPr/>
          </p:nvSpPr>
          <p:spPr>
            <a:xfrm>
              <a:off x="5605910" y="3981150"/>
              <a:ext cx="101804" cy="141972"/>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1102" name="Shape 1102"/>
          <p:cNvGrpSpPr/>
          <p:nvPr/>
        </p:nvGrpSpPr>
        <p:grpSpPr>
          <a:xfrm>
            <a:off x="6479980" y="6208342"/>
            <a:ext cx="301201" cy="452707"/>
            <a:chOff x="6479980" y="6208342"/>
            <a:chExt cx="301201" cy="452707"/>
          </a:xfrm>
        </p:grpSpPr>
        <p:sp>
          <p:nvSpPr>
            <p:cNvPr id="1103" name="Shape 1103"/>
            <p:cNvSpPr/>
            <p:nvPr/>
          </p:nvSpPr>
          <p:spPr>
            <a:xfrm>
              <a:off x="6479980" y="6396137"/>
              <a:ext cx="228249" cy="264913"/>
            </a:xfrm>
            <a:prstGeom prst="rect">
              <a:avLst/>
            </a:prstGeom>
            <a:solidFill>
              <a:srgbClr val="FFBF0C"/>
            </a:solidFill>
            <a:ln w="25400" cap="flat" cmpd="sng">
              <a:solidFill>
                <a:srgbClr val="C7850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04" name="Shape 1104"/>
            <p:cNvSpPr/>
            <p:nvPr/>
          </p:nvSpPr>
          <p:spPr>
            <a:xfrm>
              <a:off x="6667732" y="6208342"/>
              <a:ext cx="113449" cy="156186"/>
            </a:xfrm>
            <a:custGeom>
              <a:avLst/>
              <a:gdLst/>
              <a:ahLst/>
              <a:cxnLst/>
              <a:rect l="0" t="0" r="0" b="0"/>
              <a:pathLst>
                <a:path w="120000" h="120000" extrusionOk="0">
                  <a:moveTo>
                    <a:pt x="119999" y="0"/>
                  </a:moveTo>
                  <a:lnTo>
                    <a:pt x="13150" y="59104"/>
                  </a:lnTo>
                  <a:lnTo>
                    <a:pt x="50136" y="68059"/>
                  </a:lnTo>
                  <a:lnTo>
                    <a:pt x="0" y="120000"/>
                  </a:lnTo>
                  <a:lnTo>
                    <a:pt x="101095" y="60895"/>
                  </a:lnTo>
                  <a:lnTo>
                    <a:pt x="69863" y="52537"/>
                  </a:lnTo>
                  <a:lnTo>
                    <a:pt x="119999" y="0"/>
                  </a:lnTo>
                  <a:close/>
                </a:path>
              </a:pathLst>
            </a:custGeom>
            <a:solidFill>
              <a:srgbClr val="FFC0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grpSp>
          <p:nvGrpSpPr>
            <p:cNvPr id="1105" name="Shape 1105"/>
            <p:cNvGrpSpPr/>
            <p:nvPr/>
          </p:nvGrpSpPr>
          <p:grpSpPr>
            <a:xfrm>
              <a:off x="6509055" y="6433708"/>
              <a:ext cx="165821" cy="198091"/>
              <a:chOff x="3749237" y="6382442"/>
              <a:chExt cx="165821" cy="198091"/>
            </a:xfrm>
          </p:grpSpPr>
          <p:pic>
            <p:nvPicPr>
              <p:cNvPr id="1106" name="Shape 1106"/>
              <p:cNvPicPr preferRelativeResize="0"/>
              <p:nvPr/>
            </p:nvPicPr>
            <p:blipFill rotWithShape="1">
              <a:blip r:embed="rId8">
                <a:alphaModFix/>
              </a:blip>
              <a:srcRect/>
              <a:stretch/>
            </p:blipFill>
            <p:spPr>
              <a:xfrm>
                <a:off x="3749237" y="6382442"/>
                <a:ext cx="79255" cy="60965"/>
              </a:xfrm>
              <a:prstGeom prst="rect">
                <a:avLst/>
              </a:prstGeom>
              <a:noFill/>
              <a:ln>
                <a:noFill/>
              </a:ln>
            </p:spPr>
          </p:pic>
          <p:pic>
            <p:nvPicPr>
              <p:cNvPr id="1107" name="Shape 1107"/>
              <p:cNvPicPr preferRelativeResize="0"/>
              <p:nvPr/>
            </p:nvPicPr>
            <p:blipFill rotWithShape="1">
              <a:blip r:embed="rId8">
                <a:alphaModFix/>
              </a:blip>
              <a:srcRect/>
              <a:stretch/>
            </p:blipFill>
            <p:spPr>
              <a:xfrm>
                <a:off x="3835803" y="6382442"/>
                <a:ext cx="79255" cy="60965"/>
              </a:xfrm>
              <a:prstGeom prst="rect">
                <a:avLst/>
              </a:prstGeom>
              <a:noFill/>
              <a:ln>
                <a:noFill/>
              </a:ln>
            </p:spPr>
          </p:pic>
          <p:pic>
            <p:nvPicPr>
              <p:cNvPr id="1108" name="Shape 1108"/>
              <p:cNvPicPr preferRelativeResize="0"/>
              <p:nvPr/>
            </p:nvPicPr>
            <p:blipFill rotWithShape="1">
              <a:blip r:embed="rId8">
                <a:alphaModFix/>
              </a:blip>
              <a:srcRect/>
              <a:stretch/>
            </p:blipFill>
            <p:spPr>
              <a:xfrm>
                <a:off x="3749237" y="6446371"/>
                <a:ext cx="79255" cy="60965"/>
              </a:xfrm>
              <a:prstGeom prst="rect">
                <a:avLst/>
              </a:prstGeom>
              <a:noFill/>
              <a:ln>
                <a:noFill/>
              </a:ln>
            </p:spPr>
          </p:pic>
          <p:pic>
            <p:nvPicPr>
              <p:cNvPr id="1109" name="Shape 1109"/>
              <p:cNvPicPr preferRelativeResize="0"/>
              <p:nvPr/>
            </p:nvPicPr>
            <p:blipFill rotWithShape="1">
              <a:blip r:embed="rId8">
                <a:alphaModFix/>
              </a:blip>
              <a:srcRect/>
              <a:stretch/>
            </p:blipFill>
            <p:spPr>
              <a:xfrm>
                <a:off x="3835803" y="6446371"/>
                <a:ext cx="79255" cy="60965"/>
              </a:xfrm>
              <a:prstGeom prst="rect">
                <a:avLst/>
              </a:prstGeom>
              <a:noFill/>
              <a:ln>
                <a:noFill/>
              </a:ln>
            </p:spPr>
          </p:pic>
          <p:pic>
            <p:nvPicPr>
              <p:cNvPr id="1110" name="Shape 1110"/>
              <p:cNvPicPr preferRelativeResize="0"/>
              <p:nvPr/>
            </p:nvPicPr>
            <p:blipFill rotWithShape="1">
              <a:blip r:embed="rId8">
                <a:alphaModFix/>
              </a:blip>
              <a:srcRect/>
              <a:stretch/>
            </p:blipFill>
            <p:spPr>
              <a:xfrm>
                <a:off x="3749237" y="6519569"/>
                <a:ext cx="79255" cy="60965"/>
              </a:xfrm>
              <a:prstGeom prst="rect">
                <a:avLst/>
              </a:prstGeom>
              <a:noFill/>
              <a:ln>
                <a:noFill/>
              </a:ln>
            </p:spPr>
          </p:pic>
          <p:pic>
            <p:nvPicPr>
              <p:cNvPr id="1111" name="Shape 1111"/>
              <p:cNvPicPr preferRelativeResize="0"/>
              <p:nvPr/>
            </p:nvPicPr>
            <p:blipFill rotWithShape="1">
              <a:blip r:embed="rId8">
                <a:alphaModFix/>
              </a:blip>
              <a:srcRect/>
              <a:stretch/>
            </p:blipFill>
            <p:spPr>
              <a:xfrm>
                <a:off x="3835803" y="6519569"/>
                <a:ext cx="79255" cy="60965"/>
              </a:xfrm>
              <a:prstGeom prst="rect">
                <a:avLst/>
              </a:prstGeom>
              <a:noFill/>
              <a:ln>
                <a:noFill/>
              </a:ln>
            </p:spPr>
          </p:pic>
        </p:grpSp>
      </p:grpSp>
      <p:cxnSp>
        <p:nvCxnSpPr>
          <p:cNvPr id="1112" name="Shape 1112"/>
          <p:cNvCxnSpPr/>
          <p:nvPr/>
        </p:nvCxnSpPr>
        <p:spPr>
          <a:xfrm>
            <a:off x="6595621" y="5792189"/>
            <a:ext cx="0" cy="612664"/>
          </a:xfrm>
          <a:prstGeom prst="straightConnector1">
            <a:avLst/>
          </a:prstGeom>
          <a:noFill/>
          <a:ln w="38100" cap="sq" cmpd="sng">
            <a:solidFill>
              <a:srgbClr val="FFBF0C"/>
            </a:solidFill>
            <a:prstDash val="solid"/>
            <a:miter/>
            <a:headEnd type="none" w="med" len="med"/>
            <a:tailEnd type="none" w="med" len="med"/>
          </a:ln>
        </p:spPr>
      </p:cxnSp>
      <p:cxnSp>
        <p:nvCxnSpPr>
          <p:cNvPr id="1113" name="Shape 1113"/>
          <p:cNvCxnSpPr/>
          <p:nvPr/>
        </p:nvCxnSpPr>
        <p:spPr>
          <a:xfrm>
            <a:off x="6606670" y="5792189"/>
            <a:ext cx="2237994" cy="0"/>
          </a:xfrm>
          <a:prstGeom prst="straightConnector1">
            <a:avLst/>
          </a:prstGeom>
          <a:noFill/>
          <a:ln w="38100" cap="sq" cmpd="sng">
            <a:solidFill>
              <a:srgbClr val="FFBF0C"/>
            </a:solidFill>
            <a:prstDash val="solid"/>
            <a:miter/>
            <a:headEnd type="none" w="med" len="med"/>
            <a:tailEnd type="none" w="med" len="med"/>
          </a:ln>
        </p:spPr>
      </p:cxnSp>
      <p:cxnSp>
        <p:nvCxnSpPr>
          <p:cNvPr id="1114" name="Shape 1114"/>
          <p:cNvCxnSpPr/>
          <p:nvPr/>
        </p:nvCxnSpPr>
        <p:spPr>
          <a:xfrm>
            <a:off x="8844664" y="2345566"/>
            <a:ext cx="0" cy="3446622"/>
          </a:xfrm>
          <a:prstGeom prst="straightConnector1">
            <a:avLst/>
          </a:prstGeom>
          <a:noFill/>
          <a:ln w="38100" cap="sq" cmpd="sng">
            <a:solidFill>
              <a:srgbClr val="FFBF0C"/>
            </a:solidFill>
            <a:prstDash val="solid"/>
            <a:miter/>
            <a:headEnd type="none" w="med" len="med"/>
            <a:tailEnd type="none" w="med" len="med"/>
          </a:ln>
        </p:spPr>
      </p:cxnSp>
      <p:cxnSp>
        <p:nvCxnSpPr>
          <p:cNvPr id="1115" name="Shape 1115"/>
          <p:cNvCxnSpPr/>
          <p:nvPr/>
        </p:nvCxnSpPr>
        <p:spPr>
          <a:xfrm>
            <a:off x="8793514" y="4570903"/>
            <a:ext cx="35718" cy="0"/>
          </a:xfrm>
          <a:prstGeom prst="straightConnector1">
            <a:avLst/>
          </a:prstGeom>
          <a:noFill/>
          <a:ln w="38100" cap="sq" cmpd="sng">
            <a:solidFill>
              <a:srgbClr val="FFBF0C"/>
            </a:solidFill>
            <a:prstDash val="solid"/>
            <a:miter/>
            <a:headEnd type="none" w="med" len="med"/>
            <a:tailEnd type="none" w="med" len="med"/>
          </a:ln>
        </p:spPr>
      </p:cxnSp>
      <p:cxnSp>
        <p:nvCxnSpPr>
          <p:cNvPr id="1116" name="Shape 1116"/>
          <p:cNvCxnSpPr/>
          <p:nvPr/>
        </p:nvCxnSpPr>
        <p:spPr>
          <a:xfrm>
            <a:off x="8778875" y="3838869"/>
            <a:ext cx="43655" cy="0"/>
          </a:xfrm>
          <a:prstGeom prst="straightConnector1">
            <a:avLst/>
          </a:prstGeom>
          <a:noFill/>
          <a:ln w="38100" cap="sq" cmpd="sng">
            <a:solidFill>
              <a:srgbClr val="FFBF0C"/>
            </a:solidFill>
            <a:prstDash val="solid"/>
            <a:miter/>
            <a:headEnd type="none" w="med" len="med"/>
            <a:tailEnd type="none" w="med" len="med"/>
          </a:ln>
        </p:spPr>
      </p:cxnSp>
      <p:cxnSp>
        <p:nvCxnSpPr>
          <p:cNvPr id="1117" name="Shape 1117"/>
          <p:cNvCxnSpPr/>
          <p:nvPr/>
        </p:nvCxnSpPr>
        <p:spPr>
          <a:xfrm>
            <a:off x="8793956" y="3086411"/>
            <a:ext cx="28575" cy="0"/>
          </a:xfrm>
          <a:prstGeom prst="straightConnector1">
            <a:avLst/>
          </a:prstGeom>
          <a:noFill/>
          <a:ln w="38100" cap="sq" cmpd="sng">
            <a:solidFill>
              <a:srgbClr val="FFBF0C"/>
            </a:solidFill>
            <a:prstDash val="solid"/>
            <a:miter/>
            <a:headEnd type="none" w="med" len="med"/>
            <a:tailEnd type="none" w="med" len="med"/>
          </a:ln>
        </p:spPr>
      </p:cxnSp>
      <p:cxnSp>
        <p:nvCxnSpPr>
          <p:cNvPr id="1118" name="Shape 1118"/>
          <p:cNvCxnSpPr/>
          <p:nvPr/>
        </p:nvCxnSpPr>
        <p:spPr>
          <a:xfrm>
            <a:off x="8778875" y="2345566"/>
            <a:ext cx="43655" cy="0"/>
          </a:xfrm>
          <a:prstGeom prst="straightConnector1">
            <a:avLst/>
          </a:prstGeom>
          <a:noFill/>
          <a:ln w="38100" cap="sq" cmpd="sng">
            <a:solidFill>
              <a:srgbClr val="FFBF0C"/>
            </a:solidFill>
            <a:prstDash val="solid"/>
            <a:miter/>
            <a:headEnd type="none" w="med" len="med"/>
            <a:tailEnd type="none" w="med" len="med"/>
          </a:ln>
        </p:spPr>
      </p:cxnSp>
      <p:cxnSp>
        <p:nvCxnSpPr>
          <p:cNvPr id="1119" name="Shape 1119"/>
          <p:cNvCxnSpPr/>
          <p:nvPr/>
        </p:nvCxnSpPr>
        <p:spPr>
          <a:xfrm>
            <a:off x="6644009" y="4689339"/>
            <a:ext cx="2176141" cy="0"/>
          </a:xfrm>
          <a:prstGeom prst="straightConnector1">
            <a:avLst/>
          </a:prstGeom>
          <a:noFill/>
          <a:ln w="38100" cap="sq" cmpd="sng">
            <a:solidFill>
              <a:srgbClr val="FFBF0C"/>
            </a:solidFill>
            <a:prstDash val="solid"/>
            <a:miter/>
            <a:headEnd type="none" w="med" len="med"/>
            <a:tailEnd type="none" w="med" len="med"/>
          </a:ln>
        </p:spPr>
      </p:cxnSp>
      <p:cxnSp>
        <p:nvCxnSpPr>
          <p:cNvPr id="1120" name="Shape 1120"/>
          <p:cNvCxnSpPr/>
          <p:nvPr/>
        </p:nvCxnSpPr>
        <p:spPr>
          <a:xfrm>
            <a:off x="6650710" y="2345566"/>
            <a:ext cx="0" cy="2343773"/>
          </a:xfrm>
          <a:prstGeom prst="straightConnector1">
            <a:avLst/>
          </a:prstGeom>
          <a:noFill/>
          <a:ln w="38100" cap="sq" cmpd="sng">
            <a:solidFill>
              <a:srgbClr val="FFBF0C"/>
            </a:solidFill>
            <a:prstDash val="solid"/>
            <a:miter/>
            <a:headEnd type="none" w="med" len="med"/>
            <a:tailEnd type="none" w="med" len="med"/>
          </a:ln>
        </p:spPr>
      </p:cxnSp>
      <p:cxnSp>
        <p:nvCxnSpPr>
          <p:cNvPr id="1121" name="Shape 1121"/>
          <p:cNvCxnSpPr/>
          <p:nvPr/>
        </p:nvCxnSpPr>
        <p:spPr>
          <a:xfrm>
            <a:off x="6614992" y="4570903"/>
            <a:ext cx="35718" cy="0"/>
          </a:xfrm>
          <a:prstGeom prst="straightConnector1">
            <a:avLst/>
          </a:prstGeom>
          <a:noFill/>
          <a:ln w="38100" cap="sq" cmpd="sng">
            <a:solidFill>
              <a:srgbClr val="FFBF0C"/>
            </a:solidFill>
            <a:prstDash val="solid"/>
            <a:miter/>
            <a:headEnd type="none" w="med" len="med"/>
            <a:tailEnd type="none" w="med" len="med"/>
          </a:ln>
        </p:spPr>
      </p:cxnSp>
      <p:cxnSp>
        <p:nvCxnSpPr>
          <p:cNvPr id="1122" name="Shape 1122"/>
          <p:cNvCxnSpPr/>
          <p:nvPr/>
        </p:nvCxnSpPr>
        <p:spPr>
          <a:xfrm>
            <a:off x="6600353" y="3838869"/>
            <a:ext cx="43655" cy="0"/>
          </a:xfrm>
          <a:prstGeom prst="straightConnector1">
            <a:avLst/>
          </a:prstGeom>
          <a:noFill/>
          <a:ln w="38100" cap="sq" cmpd="sng">
            <a:solidFill>
              <a:srgbClr val="FFBF0C"/>
            </a:solidFill>
            <a:prstDash val="solid"/>
            <a:miter/>
            <a:headEnd type="none" w="med" len="med"/>
            <a:tailEnd type="none" w="med" len="med"/>
          </a:ln>
        </p:spPr>
      </p:cxnSp>
      <p:cxnSp>
        <p:nvCxnSpPr>
          <p:cNvPr id="1123" name="Shape 1123"/>
          <p:cNvCxnSpPr/>
          <p:nvPr/>
        </p:nvCxnSpPr>
        <p:spPr>
          <a:xfrm>
            <a:off x="6615434" y="3086411"/>
            <a:ext cx="28575" cy="0"/>
          </a:xfrm>
          <a:prstGeom prst="straightConnector1">
            <a:avLst/>
          </a:prstGeom>
          <a:noFill/>
          <a:ln w="38100" cap="sq" cmpd="sng">
            <a:solidFill>
              <a:srgbClr val="FFBF0C"/>
            </a:solidFill>
            <a:prstDash val="solid"/>
            <a:miter/>
            <a:headEnd type="none" w="med" len="med"/>
            <a:tailEnd type="none" w="med" len="med"/>
          </a:ln>
        </p:spPr>
      </p:cxnSp>
      <p:cxnSp>
        <p:nvCxnSpPr>
          <p:cNvPr id="1124" name="Shape 1124"/>
          <p:cNvCxnSpPr/>
          <p:nvPr/>
        </p:nvCxnSpPr>
        <p:spPr>
          <a:xfrm>
            <a:off x="6600353" y="2345566"/>
            <a:ext cx="43655" cy="0"/>
          </a:xfrm>
          <a:prstGeom prst="straightConnector1">
            <a:avLst/>
          </a:prstGeom>
          <a:noFill/>
          <a:ln w="38100" cap="sq" cmpd="sng">
            <a:solidFill>
              <a:srgbClr val="FFBF0C"/>
            </a:solidFill>
            <a:prstDash val="solid"/>
            <a:miter/>
            <a:headEnd type="none" w="med" len="med"/>
            <a:tailEnd type="none" w="med" len="med"/>
          </a:ln>
        </p:spPr>
      </p:cxnSp>
      <p:cxnSp>
        <p:nvCxnSpPr>
          <p:cNvPr id="1125" name="Shape 1125"/>
          <p:cNvCxnSpPr/>
          <p:nvPr/>
        </p:nvCxnSpPr>
        <p:spPr>
          <a:xfrm rot="10800000" flipH="1">
            <a:off x="4633912" y="3386508"/>
            <a:ext cx="34246" cy="2011"/>
          </a:xfrm>
          <a:prstGeom prst="straightConnector1">
            <a:avLst/>
          </a:prstGeom>
          <a:noFill/>
          <a:ln w="38100" cap="sq" cmpd="sng">
            <a:solidFill>
              <a:srgbClr val="008EC0"/>
            </a:solidFill>
            <a:prstDash val="solid"/>
            <a:miter/>
            <a:headEnd type="none" w="med" len="med"/>
            <a:tailEnd type="none" w="med" len="med"/>
          </a:ln>
        </p:spPr>
      </p:cxnSp>
      <p:cxnSp>
        <p:nvCxnSpPr>
          <p:cNvPr id="1126" name="Shape 1126"/>
          <p:cNvCxnSpPr/>
          <p:nvPr/>
        </p:nvCxnSpPr>
        <p:spPr>
          <a:xfrm rot="10800000" flipH="1">
            <a:off x="4633912" y="1899503"/>
            <a:ext cx="34246" cy="2011"/>
          </a:xfrm>
          <a:prstGeom prst="straightConnector1">
            <a:avLst/>
          </a:prstGeom>
          <a:noFill/>
          <a:ln w="38100" cap="sq" cmpd="sng">
            <a:solidFill>
              <a:srgbClr val="008EC0"/>
            </a:solidFill>
            <a:prstDash val="solid"/>
            <a:miter/>
            <a:headEnd type="none" w="med" len="med"/>
            <a:tailEnd type="none" w="med" len="med"/>
          </a:ln>
        </p:spPr>
      </p:cxnSp>
      <p:cxnSp>
        <p:nvCxnSpPr>
          <p:cNvPr id="1127" name="Shape 1127"/>
          <p:cNvCxnSpPr/>
          <p:nvPr/>
        </p:nvCxnSpPr>
        <p:spPr>
          <a:xfrm rot="10800000" flipH="1">
            <a:off x="6813784" y="3386508"/>
            <a:ext cx="34246" cy="2011"/>
          </a:xfrm>
          <a:prstGeom prst="straightConnector1">
            <a:avLst/>
          </a:prstGeom>
          <a:noFill/>
          <a:ln w="38100" cap="sq" cmpd="sng">
            <a:solidFill>
              <a:srgbClr val="008EC0"/>
            </a:solidFill>
            <a:prstDash val="solid"/>
            <a:miter/>
            <a:headEnd type="none" w="med" len="med"/>
            <a:tailEnd type="none" w="med" len="med"/>
          </a:ln>
        </p:spPr>
      </p:cxnSp>
      <p:cxnSp>
        <p:nvCxnSpPr>
          <p:cNvPr id="1128" name="Shape 1128"/>
          <p:cNvCxnSpPr/>
          <p:nvPr/>
        </p:nvCxnSpPr>
        <p:spPr>
          <a:xfrm rot="10800000" flipH="1">
            <a:off x="6813784" y="1899503"/>
            <a:ext cx="34246" cy="2011"/>
          </a:xfrm>
          <a:prstGeom prst="straightConnector1">
            <a:avLst/>
          </a:prstGeom>
          <a:noFill/>
          <a:ln w="38100" cap="sq" cmpd="sng">
            <a:solidFill>
              <a:srgbClr val="008EC0"/>
            </a:solidFill>
            <a:prstDash val="solid"/>
            <a:miter/>
            <a:headEnd type="none" w="med" len="med"/>
            <a:tailEnd type="none" w="med" len="med"/>
          </a:ln>
        </p:spPr>
      </p:cxnSp>
      <p:cxnSp>
        <p:nvCxnSpPr>
          <p:cNvPr id="1129" name="Shape 1129"/>
          <p:cNvCxnSpPr/>
          <p:nvPr/>
        </p:nvCxnSpPr>
        <p:spPr>
          <a:xfrm>
            <a:off x="6781182" y="1899502"/>
            <a:ext cx="0" cy="2773531"/>
          </a:xfrm>
          <a:prstGeom prst="straightConnector1">
            <a:avLst/>
          </a:prstGeom>
          <a:noFill/>
          <a:ln w="38100" cap="sq" cmpd="sng">
            <a:solidFill>
              <a:srgbClr val="008EC0"/>
            </a:solidFill>
            <a:prstDash val="solid"/>
            <a:miter/>
            <a:headEnd type="none" w="med" len="med"/>
            <a:tailEnd type="none" w="med" len="med"/>
          </a:ln>
        </p:spPr>
      </p:cxnSp>
      <p:cxnSp>
        <p:nvCxnSpPr>
          <p:cNvPr id="1130" name="Shape 1130"/>
          <p:cNvCxnSpPr/>
          <p:nvPr/>
        </p:nvCxnSpPr>
        <p:spPr>
          <a:xfrm>
            <a:off x="4646271" y="4689339"/>
            <a:ext cx="2134909" cy="0"/>
          </a:xfrm>
          <a:prstGeom prst="straightConnector1">
            <a:avLst/>
          </a:prstGeom>
          <a:noFill/>
          <a:ln w="38100" cap="sq" cmpd="sng">
            <a:solidFill>
              <a:srgbClr val="008EC0"/>
            </a:solidFill>
            <a:prstDash val="solid"/>
            <a:miter/>
            <a:headEnd type="none" w="med" len="med"/>
            <a:tailEnd type="none" w="med" len="med"/>
          </a:ln>
        </p:spPr>
      </p:cxnSp>
      <p:cxnSp>
        <p:nvCxnSpPr>
          <p:cNvPr id="1131" name="Shape 1131"/>
          <p:cNvCxnSpPr/>
          <p:nvPr/>
        </p:nvCxnSpPr>
        <p:spPr>
          <a:xfrm>
            <a:off x="4612171" y="1899502"/>
            <a:ext cx="0" cy="3883759"/>
          </a:xfrm>
          <a:prstGeom prst="straightConnector1">
            <a:avLst/>
          </a:prstGeom>
          <a:noFill/>
          <a:ln w="38100" cap="sq" cmpd="sng">
            <a:solidFill>
              <a:srgbClr val="008EC0"/>
            </a:solidFill>
            <a:prstDash val="solid"/>
            <a:miter/>
            <a:headEnd type="none" w="med" len="med"/>
            <a:tailEnd type="none" w="med" len="med"/>
          </a:ln>
        </p:spPr>
      </p:cxnSp>
      <p:cxnSp>
        <p:nvCxnSpPr>
          <p:cNvPr id="1132" name="Shape 1132"/>
          <p:cNvCxnSpPr/>
          <p:nvPr/>
        </p:nvCxnSpPr>
        <p:spPr>
          <a:xfrm>
            <a:off x="4612171" y="5783262"/>
            <a:ext cx="1187256" cy="0"/>
          </a:xfrm>
          <a:prstGeom prst="straightConnector1">
            <a:avLst/>
          </a:prstGeom>
          <a:noFill/>
          <a:ln w="38100" cap="sq" cmpd="sng">
            <a:solidFill>
              <a:srgbClr val="008EC0"/>
            </a:solidFill>
            <a:prstDash val="solid"/>
            <a:miter/>
            <a:headEnd type="none" w="med" len="med"/>
            <a:tailEnd type="none" w="med" len="med"/>
          </a:ln>
        </p:spPr>
      </p:cxnSp>
      <p:cxnSp>
        <p:nvCxnSpPr>
          <p:cNvPr id="1133" name="Shape 1133"/>
          <p:cNvCxnSpPr/>
          <p:nvPr/>
        </p:nvCxnSpPr>
        <p:spPr>
          <a:xfrm>
            <a:off x="5799428" y="5792189"/>
            <a:ext cx="0" cy="599086"/>
          </a:xfrm>
          <a:prstGeom prst="straightConnector1">
            <a:avLst/>
          </a:prstGeom>
          <a:noFill/>
          <a:ln w="38100" cap="sq" cmpd="sng">
            <a:solidFill>
              <a:srgbClr val="008EC0"/>
            </a:solidFill>
            <a:prstDash val="solid"/>
            <a:miter/>
            <a:headEnd type="none" w="med" len="med"/>
            <a:tailEnd type="none" w="med" len="med"/>
          </a:ln>
        </p:spPr>
      </p:cxnSp>
      <p:grpSp>
        <p:nvGrpSpPr>
          <p:cNvPr id="1134" name="Shape 1134"/>
          <p:cNvGrpSpPr/>
          <p:nvPr/>
        </p:nvGrpSpPr>
        <p:grpSpPr>
          <a:xfrm>
            <a:off x="5658676" y="6232531"/>
            <a:ext cx="281156" cy="443442"/>
            <a:chOff x="5658676" y="6232531"/>
            <a:chExt cx="281156" cy="443442"/>
          </a:xfrm>
        </p:grpSpPr>
        <p:grpSp>
          <p:nvGrpSpPr>
            <p:cNvPr id="1135" name="Shape 1135"/>
            <p:cNvGrpSpPr/>
            <p:nvPr/>
          </p:nvGrpSpPr>
          <p:grpSpPr>
            <a:xfrm>
              <a:off x="5837579" y="6232531"/>
              <a:ext cx="91880" cy="121478"/>
              <a:chOff x="7708" y="496"/>
              <a:chExt cx="713" cy="943"/>
            </a:xfrm>
          </p:grpSpPr>
          <p:sp>
            <p:nvSpPr>
              <p:cNvPr id="1136" name="Shape 1136"/>
              <p:cNvSpPr/>
              <p:nvPr/>
            </p:nvSpPr>
            <p:spPr>
              <a:xfrm>
                <a:off x="8065" y="496"/>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dk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700" b="0" i="0" u="none" strike="noStrike" cap="none">
                  <a:solidFill>
                    <a:srgbClr val="FFFFFF"/>
                  </a:solidFill>
                  <a:latin typeface="Arial"/>
                  <a:ea typeface="Arial"/>
                  <a:cs typeface="Arial"/>
                  <a:sym typeface="Arial"/>
                </a:endParaRPr>
              </a:p>
            </p:txBody>
          </p:sp>
          <p:sp>
            <p:nvSpPr>
              <p:cNvPr id="1137" name="Shape 1137"/>
              <p:cNvSpPr/>
              <p:nvPr/>
            </p:nvSpPr>
            <p:spPr>
              <a:xfrm>
                <a:off x="7708" y="496"/>
                <a:ext cx="713" cy="943"/>
              </a:xfrm>
              <a:custGeom>
                <a:avLst/>
                <a:gdLst/>
                <a:ahLst/>
                <a:cxnLst/>
                <a:rect l="0" t="0" r="0" b="0"/>
                <a:pathLst>
                  <a:path w="120000" h="120000" extrusionOk="0">
                    <a:moveTo>
                      <a:pt x="60000" y="0"/>
                    </a:moveTo>
                    <a:cubicBezTo>
                      <a:pt x="70331" y="28500"/>
                      <a:pt x="84635" y="38700"/>
                      <a:pt x="102516" y="66300"/>
                    </a:cubicBezTo>
                    <a:cubicBezTo>
                      <a:pt x="120000" y="93000"/>
                      <a:pt x="94172" y="120000"/>
                      <a:pt x="60000" y="120000"/>
                    </a:cubicBezTo>
                    <a:cubicBezTo>
                      <a:pt x="25827" y="120000"/>
                      <a:pt x="0" y="93000"/>
                      <a:pt x="17483" y="66300"/>
                    </a:cubicBezTo>
                    <a:cubicBezTo>
                      <a:pt x="35364" y="38700"/>
                      <a:pt x="49668" y="28500"/>
                      <a:pt x="60000" y="0"/>
                    </a:cubicBezTo>
                    <a:close/>
                  </a:path>
                </a:pathLst>
              </a:custGeom>
              <a:solidFill>
                <a:schemeClr val="dk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700" b="0" i="0" u="none" strike="noStrike" cap="none">
                  <a:solidFill>
                    <a:srgbClr val="FFFFFF"/>
                  </a:solidFill>
                  <a:latin typeface="Arial"/>
                  <a:ea typeface="Arial"/>
                  <a:cs typeface="Arial"/>
                  <a:sym typeface="Arial"/>
                </a:endParaRPr>
              </a:p>
            </p:txBody>
          </p:sp>
        </p:grpSp>
        <p:grpSp>
          <p:nvGrpSpPr>
            <p:cNvPr id="1138" name="Shape 1138"/>
            <p:cNvGrpSpPr/>
            <p:nvPr/>
          </p:nvGrpSpPr>
          <p:grpSpPr>
            <a:xfrm>
              <a:off x="5658676" y="6394817"/>
              <a:ext cx="281156" cy="281156"/>
              <a:chOff x="5324817" y="3096500"/>
              <a:chExt cx="281156" cy="281156"/>
            </a:xfrm>
          </p:grpSpPr>
          <p:sp>
            <p:nvSpPr>
              <p:cNvPr id="1139" name="Shape 1139"/>
              <p:cNvSpPr/>
              <p:nvPr/>
            </p:nvSpPr>
            <p:spPr>
              <a:xfrm>
                <a:off x="5324817" y="3096500"/>
                <a:ext cx="281156" cy="281156"/>
              </a:xfrm>
              <a:prstGeom prst="ellipse">
                <a:avLst/>
              </a:prstGeom>
              <a:noFill/>
              <a:ln w="38100" cap="flat" cmpd="sng">
                <a:solidFill>
                  <a:srgbClr val="00B0F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1140" name="Shape 1140"/>
              <p:cNvCxnSpPr>
                <a:stCxn id="1139" idx="1"/>
                <a:endCxn id="1139" idx="5"/>
              </p:cNvCxnSpPr>
              <p:nvPr/>
            </p:nvCxnSpPr>
            <p:spPr>
              <a:xfrm>
                <a:off x="5365992" y="3137674"/>
                <a:ext cx="198900" cy="198900"/>
              </a:xfrm>
              <a:prstGeom prst="straightConnector1">
                <a:avLst/>
              </a:prstGeom>
              <a:noFill/>
              <a:ln w="19050" cap="flat" cmpd="sng">
                <a:solidFill>
                  <a:srgbClr val="00B0F0"/>
                </a:solidFill>
                <a:prstDash val="solid"/>
                <a:round/>
                <a:headEnd type="none" w="med" len="med"/>
                <a:tailEnd type="none" w="med" len="med"/>
              </a:ln>
            </p:spPr>
          </p:cxnSp>
          <p:cxnSp>
            <p:nvCxnSpPr>
              <p:cNvPr id="1141" name="Shape 1141"/>
              <p:cNvCxnSpPr>
                <a:stCxn id="1139" idx="3"/>
                <a:endCxn id="1139" idx="7"/>
              </p:cNvCxnSpPr>
              <p:nvPr/>
            </p:nvCxnSpPr>
            <p:spPr>
              <a:xfrm rot="10800000" flipH="1">
                <a:off x="5365992" y="3137581"/>
                <a:ext cx="198900" cy="198900"/>
              </a:xfrm>
              <a:prstGeom prst="straightConnector1">
                <a:avLst/>
              </a:prstGeom>
              <a:noFill/>
              <a:ln w="19050" cap="flat" cmpd="sng">
                <a:solidFill>
                  <a:srgbClr val="00B0F0"/>
                </a:solidFill>
                <a:prstDash val="solid"/>
                <a:round/>
                <a:headEnd type="none" w="med" len="med"/>
                <a:tailEnd type="none" w="med" len="med"/>
              </a:ln>
            </p:spPr>
          </p:cxnSp>
          <p:sp>
            <p:nvSpPr>
              <p:cNvPr id="1142" name="Shape 1142"/>
              <p:cNvSpPr/>
              <p:nvPr/>
            </p:nvSpPr>
            <p:spPr>
              <a:xfrm>
                <a:off x="5432960" y="3204642"/>
                <a:ext cx="64870" cy="64870"/>
              </a:xfrm>
              <a:prstGeom prst="ellipse">
                <a:avLst/>
              </a:prstGeom>
              <a:solidFill>
                <a:srgbClr val="3C3C3C"/>
              </a:solidFill>
              <a:ln w="25400" cap="flat" cmpd="sng">
                <a:solidFill>
                  <a:srgbClr val="00B0F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sp>
        <p:nvSpPr>
          <p:cNvPr id="1143" name="Shape 1143"/>
          <p:cNvSpPr/>
          <p:nvPr/>
        </p:nvSpPr>
        <p:spPr>
          <a:xfrm rot="-5400000">
            <a:off x="2811526" y="4168419"/>
            <a:ext cx="3734211" cy="288984"/>
          </a:xfrm>
          <a:prstGeom prst="bentArrow">
            <a:avLst>
              <a:gd name="adj1" fmla="val 12176"/>
              <a:gd name="adj2" fmla="val 11051"/>
              <a:gd name="adj3" fmla="val 0"/>
              <a:gd name="adj4" fmla="val 43750"/>
            </a:avLst>
          </a:prstGeom>
          <a:solidFill>
            <a:srgbClr val="C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cxnSp>
        <p:nvCxnSpPr>
          <p:cNvPr id="1144" name="Shape 1144"/>
          <p:cNvCxnSpPr/>
          <p:nvPr/>
        </p:nvCxnSpPr>
        <p:spPr>
          <a:xfrm rot="10800000" flipH="1">
            <a:off x="4572000" y="3931511"/>
            <a:ext cx="3252151" cy="1405"/>
          </a:xfrm>
          <a:prstGeom prst="straightConnector1">
            <a:avLst/>
          </a:prstGeom>
          <a:noFill/>
          <a:ln w="38100" cap="sq" cmpd="sng">
            <a:solidFill>
              <a:srgbClr val="C00000"/>
            </a:solidFill>
            <a:prstDash val="solid"/>
            <a:miter/>
            <a:headEnd type="none" w="med" len="med"/>
            <a:tailEnd type="none" w="med" len="med"/>
          </a:ln>
        </p:spPr>
      </p:cxnSp>
      <p:cxnSp>
        <p:nvCxnSpPr>
          <p:cNvPr id="1145" name="Shape 1145"/>
          <p:cNvCxnSpPr/>
          <p:nvPr/>
        </p:nvCxnSpPr>
        <p:spPr>
          <a:xfrm>
            <a:off x="5652078" y="3935289"/>
            <a:ext cx="0" cy="25693"/>
          </a:xfrm>
          <a:prstGeom prst="straightConnector1">
            <a:avLst/>
          </a:prstGeom>
          <a:noFill/>
          <a:ln w="38100" cap="sq" cmpd="sng">
            <a:solidFill>
              <a:srgbClr val="C00000"/>
            </a:solidFill>
            <a:prstDash val="solid"/>
            <a:miter/>
            <a:headEnd type="none" w="med" len="med"/>
            <a:tailEnd type="none" w="med" len="med"/>
          </a:ln>
        </p:spPr>
      </p:cxnSp>
      <p:cxnSp>
        <p:nvCxnSpPr>
          <p:cNvPr id="1146" name="Shape 1146"/>
          <p:cNvCxnSpPr>
            <a:stCxn id="1143" idx="3"/>
          </p:cNvCxnSpPr>
          <p:nvPr/>
        </p:nvCxnSpPr>
        <p:spPr>
          <a:xfrm rot="10800000" flipH="1">
            <a:off x="4566074" y="2444606"/>
            <a:ext cx="3258000" cy="1200"/>
          </a:xfrm>
          <a:prstGeom prst="straightConnector1">
            <a:avLst/>
          </a:prstGeom>
          <a:noFill/>
          <a:ln w="38100" cap="sq" cmpd="sng">
            <a:solidFill>
              <a:srgbClr val="C00000"/>
            </a:solidFill>
            <a:prstDash val="solid"/>
            <a:miter/>
            <a:headEnd type="none" w="med" len="med"/>
            <a:tailEnd type="none" w="med" len="med"/>
          </a:ln>
        </p:spPr>
      </p:cxnSp>
      <p:cxnSp>
        <p:nvCxnSpPr>
          <p:cNvPr id="1147" name="Shape 1147"/>
          <p:cNvCxnSpPr/>
          <p:nvPr/>
        </p:nvCxnSpPr>
        <p:spPr>
          <a:xfrm>
            <a:off x="5658676" y="2450432"/>
            <a:ext cx="0" cy="25693"/>
          </a:xfrm>
          <a:prstGeom prst="straightConnector1">
            <a:avLst/>
          </a:prstGeom>
          <a:noFill/>
          <a:ln w="38100" cap="sq" cmpd="sng">
            <a:solidFill>
              <a:srgbClr val="C00000"/>
            </a:solidFill>
            <a:prstDash val="solid"/>
            <a:miter/>
            <a:headEnd type="none" w="med" len="med"/>
            <a:tailEnd type="none" w="med" len="med"/>
          </a:ln>
        </p:spPr>
      </p:cxnSp>
      <p:cxnSp>
        <p:nvCxnSpPr>
          <p:cNvPr id="1148" name="Shape 1148"/>
          <p:cNvCxnSpPr/>
          <p:nvPr/>
        </p:nvCxnSpPr>
        <p:spPr>
          <a:xfrm>
            <a:off x="7844474" y="2450432"/>
            <a:ext cx="0" cy="25693"/>
          </a:xfrm>
          <a:prstGeom prst="straightConnector1">
            <a:avLst/>
          </a:prstGeom>
          <a:noFill/>
          <a:ln w="38100" cap="sq" cmpd="sng">
            <a:solidFill>
              <a:srgbClr val="C00000"/>
            </a:solidFill>
            <a:prstDash val="solid"/>
            <a:miter/>
            <a:headEnd type="none" w="med" len="med"/>
            <a:tailEnd type="none" w="med" len="med"/>
          </a:ln>
        </p:spPr>
      </p:cxnSp>
      <p:cxnSp>
        <p:nvCxnSpPr>
          <p:cNvPr id="1149" name="Shape 1149"/>
          <p:cNvCxnSpPr/>
          <p:nvPr/>
        </p:nvCxnSpPr>
        <p:spPr>
          <a:xfrm>
            <a:off x="7844474" y="3934553"/>
            <a:ext cx="0" cy="25693"/>
          </a:xfrm>
          <a:prstGeom prst="straightConnector1">
            <a:avLst/>
          </a:prstGeom>
          <a:noFill/>
          <a:ln w="38100" cap="sq" cmpd="sng">
            <a:solidFill>
              <a:srgbClr val="C00000"/>
            </a:solidFill>
            <a:prstDash val="solid"/>
            <a:miter/>
            <a:headEnd type="none" w="med" len="med"/>
            <a:tailEnd type="none" w="med" len="med"/>
          </a:ln>
        </p:spPr>
      </p:cxnSp>
      <p:sp>
        <p:nvSpPr>
          <p:cNvPr id="1150" name="Shape 1150"/>
          <p:cNvSpPr/>
          <p:nvPr/>
        </p:nvSpPr>
        <p:spPr>
          <a:xfrm rot="5400000">
            <a:off x="4675280" y="6250959"/>
            <a:ext cx="409930" cy="195261"/>
          </a:xfrm>
          <a:prstGeom prst="bentArrow">
            <a:avLst>
              <a:gd name="adj1" fmla="val 18340"/>
              <a:gd name="adj2" fmla="val 12997"/>
              <a:gd name="adj3" fmla="val 0"/>
              <a:gd name="adj4" fmla="val 43750"/>
            </a:avLst>
          </a:prstGeom>
          <a:solidFill>
            <a:srgbClr val="C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grpSp>
        <p:nvGrpSpPr>
          <p:cNvPr id="1151" name="Shape 1151"/>
          <p:cNvGrpSpPr/>
          <p:nvPr/>
        </p:nvGrpSpPr>
        <p:grpSpPr>
          <a:xfrm>
            <a:off x="4790225" y="6247848"/>
            <a:ext cx="345402" cy="447390"/>
            <a:chOff x="4790225" y="6247848"/>
            <a:chExt cx="345402" cy="447390"/>
          </a:xfrm>
        </p:grpSpPr>
        <p:pic>
          <p:nvPicPr>
            <p:cNvPr id="1152" name="Shape 1152"/>
            <p:cNvPicPr preferRelativeResize="0"/>
            <p:nvPr/>
          </p:nvPicPr>
          <p:blipFill rotWithShape="1">
            <a:blip r:embed="rId9">
              <a:alphaModFix/>
            </a:blip>
            <a:srcRect/>
            <a:stretch/>
          </p:blipFill>
          <p:spPr>
            <a:xfrm>
              <a:off x="4790225" y="6379391"/>
              <a:ext cx="315847" cy="315847"/>
            </a:xfrm>
            <a:prstGeom prst="rect">
              <a:avLst/>
            </a:prstGeom>
            <a:noFill/>
            <a:ln>
              <a:noFill/>
            </a:ln>
          </p:spPr>
        </p:pic>
        <p:pic>
          <p:nvPicPr>
            <p:cNvPr id="1153" name="Shape 1153"/>
            <p:cNvPicPr preferRelativeResize="0"/>
            <p:nvPr/>
          </p:nvPicPr>
          <p:blipFill rotWithShape="1">
            <a:blip r:embed="rId10">
              <a:alphaModFix/>
            </a:blip>
            <a:srcRect/>
            <a:stretch/>
          </p:blipFill>
          <p:spPr>
            <a:xfrm>
              <a:off x="5005385" y="6247848"/>
              <a:ext cx="130242" cy="130242"/>
            </a:xfrm>
            <a:prstGeom prst="rect">
              <a:avLst/>
            </a:prstGeom>
            <a:noFill/>
            <a:ln>
              <a:noFill/>
            </a:ln>
          </p:spPr>
        </p:pic>
      </p:grpSp>
    </p:spTree>
    <p:extLst>
      <p:ext uri="{BB962C8B-B14F-4D97-AF65-F5344CB8AC3E}">
        <p14:creationId xmlns:p14="http://schemas.microsoft.com/office/powerpoint/2010/main" val="22700151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51"/>
                                        </p:tgtEl>
                                        <p:attrNameLst>
                                          <p:attrName>style.visibility</p:attrName>
                                        </p:attrNameLst>
                                      </p:cBhvr>
                                      <p:to>
                                        <p:strVal val="visible"/>
                                      </p:to>
                                    </p:set>
                                    <p:anim calcmode="lin" valueType="num">
                                      <p:cBhvr additive="base">
                                        <p:cTn id="7" dur="500"/>
                                        <p:tgtEl>
                                          <p:spTgt spid="1151"/>
                                        </p:tgtEl>
                                        <p:attrNameLst>
                                          <p:attrName>ppt_w</p:attrName>
                                        </p:attrNameLst>
                                      </p:cBhvr>
                                      <p:tavLst>
                                        <p:tav tm="0">
                                          <p:val>
                                            <p:strVal val="0"/>
                                          </p:val>
                                        </p:tav>
                                        <p:tav tm="100000">
                                          <p:val>
                                            <p:strVal val="#ppt_w"/>
                                          </p:val>
                                        </p:tav>
                                      </p:tavLst>
                                    </p:anim>
                                    <p:anim calcmode="lin" valueType="num">
                                      <p:cBhvr additive="base">
                                        <p:cTn id="8" dur="500"/>
                                        <p:tgtEl>
                                          <p:spTgt spid="1151"/>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150"/>
                                        </p:tgtEl>
                                        <p:attrNameLst>
                                          <p:attrName>style.visibility</p:attrName>
                                        </p:attrNameLst>
                                      </p:cBhvr>
                                      <p:to>
                                        <p:strVal val="visible"/>
                                      </p:to>
                                    </p:set>
                                    <p:animEffect transition="in" filter="fade">
                                      <p:cBhvr>
                                        <p:cTn id="12" dur="500"/>
                                        <p:tgtEl>
                                          <p:spTgt spid="115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143"/>
                                        </p:tgtEl>
                                        <p:attrNameLst>
                                          <p:attrName>style.visibility</p:attrName>
                                        </p:attrNameLst>
                                      </p:cBhvr>
                                      <p:to>
                                        <p:strVal val="visible"/>
                                      </p:to>
                                    </p:set>
                                    <p:animEffect transition="in" filter="fade">
                                      <p:cBhvr>
                                        <p:cTn id="16" dur="750"/>
                                        <p:tgtEl>
                                          <p:spTgt spid="1143"/>
                                        </p:tgtEl>
                                      </p:cBhvr>
                                    </p:animEffect>
                                  </p:childTnLst>
                                </p:cTn>
                              </p:par>
                            </p:childTnLst>
                          </p:cTn>
                        </p:par>
                        <p:par>
                          <p:cTn id="17" fill="hold">
                            <p:stCondLst>
                              <p:cond delay="1750"/>
                            </p:stCondLst>
                            <p:childTnLst>
                              <p:par>
                                <p:cTn id="18" presetID="10" presetClass="entr" presetSubtype="0" fill="hold" nodeType="afterEffect">
                                  <p:stCondLst>
                                    <p:cond delay="0"/>
                                  </p:stCondLst>
                                  <p:childTnLst>
                                    <p:set>
                                      <p:cBhvr>
                                        <p:cTn id="19" dur="1" fill="hold">
                                          <p:stCondLst>
                                            <p:cond delay="0"/>
                                          </p:stCondLst>
                                        </p:cTn>
                                        <p:tgtEl>
                                          <p:spTgt spid="1144"/>
                                        </p:tgtEl>
                                        <p:attrNameLst>
                                          <p:attrName>style.visibility</p:attrName>
                                        </p:attrNameLst>
                                      </p:cBhvr>
                                      <p:to>
                                        <p:strVal val="visible"/>
                                      </p:to>
                                    </p:set>
                                    <p:animEffect transition="in" filter="fade">
                                      <p:cBhvr>
                                        <p:cTn id="20" dur="750"/>
                                        <p:tgtEl>
                                          <p:spTgt spid="1144"/>
                                        </p:tgtEl>
                                      </p:cBhvr>
                                    </p:animEffect>
                                  </p:childTnLst>
                                </p:cTn>
                              </p:par>
                              <p:par>
                                <p:cTn id="21" presetID="10" presetClass="entr" presetSubtype="0"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Effect transition="in" filter="fade">
                                      <p:cBhvr>
                                        <p:cTn id="23" dur="750"/>
                                        <p:tgtEl>
                                          <p:spTgt spid="114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45"/>
                                        </p:tgtEl>
                                        <p:attrNameLst>
                                          <p:attrName>style.visibility</p:attrName>
                                        </p:attrNameLst>
                                      </p:cBhvr>
                                      <p:to>
                                        <p:strVal val="visible"/>
                                      </p:to>
                                    </p:set>
                                    <p:animEffect transition="in" filter="fade">
                                      <p:cBhvr>
                                        <p:cTn id="27" dur="500"/>
                                        <p:tgtEl>
                                          <p:spTgt spid="1145"/>
                                        </p:tgtEl>
                                      </p:cBhvr>
                                    </p:animEffect>
                                  </p:childTnLst>
                                </p:cTn>
                              </p:par>
                              <p:par>
                                <p:cTn id="28" presetID="10" presetClass="entr" presetSubtype="0" fill="hold" nodeType="withEffect">
                                  <p:stCondLst>
                                    <p:cond delay="0"/>
                                  </p:stCondLst>
                                  <p:childTnLst>
                                    <p:set>
                                      <p:cBhvr>
                                        <p:cTn id="29" dur="1" fill="hold">
                                          <p:stCondLst>
                                            <p:cond delay="0"/>
                                          </p:stCondLst>
                                        </p:cTn>
                                        <p:tgtEl>
                                          <p:spTgt spid="1147"/>
                                        </p:tgtEl>
                                        <p:attrNameLst>
                                          <p:attrName>style.visibility</p:attrName>
                                        </p:attrNameLst>
                                      </p:cBhvr>
                                      <p:to>
                                        <p:strVal val="visible"/>
                                      </p:to>
                                    </p:set>
                                    <p:animEffect transition="in" filter="fade">
                                      <p:cBhvr>
                                        <p:cTn id="30" dur="500"/>
                                        <p:tgtEl>
                                          <p:spTgt spid="1147"/>
                                        </p:tgtEl>
                                      </p:cBhvr>
                                    </p:animEffect>
                                  </p:childTnLst>
                                </p:cTn>
                              </p:par>
                              <p:par>
                                <p:cTn id="31" presetID="10" presetClass="entr" presetSubtype="0" fill="hold" nodeType="withEffect">
                                  <p:stCondLst>
                                    <p:cond delay="0"/>
                                  </p:stCondLst>
                                  <p:childTnLst>
                                    <p:set>
                                      <p:cBhvr>
                                        <p:cTn id="32" dur="1" fill="hold">
                                          <p:stCondLst>
                                            <p:cond delay="0"/>
                                          </p:stCondLst>
                                        </p:cTn>
                                        <p:tgtEl>
                                          <p:spTgt spid="1148"/>
                                        </p:tgtEl>
                                        <p:attrNameLst>
                                          <p:attrName>style.visibility</p:attrName>
                                        </p:attrNameLst>
                                      </p:cBhvr>
                                      <p:to>
                                        <p:strVal val="visible"/>
                                      </p:to>
                                    </p:set>
                                    <p:animEffect transition="in" filter="fade">
                                      <p:cBhvr>
                                        <p:cTn id="33" dur="500"/>
                                        <p:tgtEl>
                                          <p:spTgt spid="1148"/>
                                        </p:tgtEl>
                                      </p:cBhvr>
                                    </p:animEffect>
                                  </p:childTnLst>
                                </p:cTn>
                              </p:par>
                              <p:par>
                                <p:cTn id="34" presetID="10" presetClass="entr" presetSubtype="0" fill="hold" nodeType="withEffect">
                                  <p:stCondLst>
                                    <p:cond delay="0"/>
                                  </p:stCondLst>
                                  <p:childTnLst>
                                    <p:set>
                                      <p:cBhvr>
                                        <p:cTn id="35" dur="1" fill="hold">
                                          <p:stCondLst>
                                            <p:cond delay="0"/>
                                          </p:stCondLst>
                                        </p:cTn>
                                        <p:tgtEl>
                                          <p:spTgt spid="1149"/>
                                        </p:tgtEl>
                                        <p:attrNameLst>
                                          <p:attrName>style.visibility</p:attrName>
                                        </p:attrNameLst>
                                      </p:cBhvr>
                                      <p:to>
                                        <p:strVal val="visible"/>
                                      </p:to>
                                    </p:set>
                                    <p:animEffect transition="in" filter="fade">
                                      <p:cBhvr>
                                        <p:cTn id="36" dur="500"/>
                                        <p:tgtEl>
                                          <p:spTgt spid="1149"/>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nodeType="clickEffect">
                                  <p:stCondLst>
                                    <p:cond delay="0"/>
                                  </p:stCondLst>
                                  <p:childTnLst>
                                    <p:set>
                                      <p:cBhvr>
                                        <p:cTn id="40" dur="1" fill="hold">
                                          <p:stCondLst>
                                            <p:cond delay="0"/>
                                          </p:stCondLst>
                                        </p:cTn>
                                        <p:tgtEl>
                                          <p:spTgt spid="1134"/>
                                        </p:tgtEl>
                                        <p:attrNameLst>
                                          <p:attrName>style.visibility</p:attrName>
                                        </p:attrNameLst>
                                      </p:cBhvr>
                                      <p:to>
                                        <p:strVal val="visible"/>
                                      </p:to>
                                    </p:set>
                                    <p:anim calcmode="lin" valueType="num">
                                      <p:cBhvr additive="base">
                                        <p:cTn id="41" dur="500"/>
                                        <p:tgtEl>
                                          <p:spTgt spid="1134"/>
                                        </p:tgtEl>
                                        <p:attrNameLst>
                                          <p:attrName>ppt_w</p:attrName>
                                        </p:attrNameLst>
                                      </p:cBhvr>
                                      <p:tavLst>
                                        <p:tav tm="0">
                                          <p:val>
                                            <p:strVal val="0"/>
                                          </p:val>
                                        </p:tav>
                                        <p:tav tm="100000">
                                          <p:val>
                                            <p:strVal val="#ppt_w"/>
                                          </p:val>
                                        </p:tav>
                                      </p:tavLst>
                                    </p:anim>
                                    <p:anim calcmode="lin" valueType="num">
                                      <p:cBhvr additive="base">
                                        <p:cTn id="42" dur="500"/>
                                        <p:tgtEl>
                                          <p:spTgt spid="1134"/>
                                        </p:tgtEl>
                                        <p:attrNameLst>
                                          <p:attrName>ppt_h</p:attrName>
                                        </p:attrNameLst>
                                      </p:cBhvr>
                                      <p:tavLst>
                                        <p:tav tm="0">
                                          <p:val>
                                            <p:strVal val="0"/>
                                          </p:val>
                                        </p:tav>
                                        <p:tav tm="100000">
                                          <p:val>
                                            <p:strVal val="#ppt_h"/>
                                          </p:val>
                                        </p:tav>
                                      </p:tavLst>
                                    </p:anim>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133"/>
                                        </p:tgtEl>
                                        <p:attrNameLst>
                                          <p:attrName>style.visibility</p:attrName>
                                        </p:attrNameLst>
                                      </p:cBhvr>
                                      <p:to>
                                        <p:strVal val="visible"/>
                                      </p:to>
                                    </p:set>
                                    <p:animEffect transition="in" filter="fade">
                                      <p:cBhvr>
                                        <p:cTn id="46" dur="500"/>
                                        <p:tgtEl>
                                          <p:spTgt spid="1133"/>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132"/>
                                        </p:tgtEl>
                                        <p:attrNameLst>
                                          <p:attrName>style.visibility</p:attrName>
                                        </p:attrNameLst>
                                      </p:cBhvr>
                                      <p:to>
                                        <p:strVal val="visible"/>
                                      </p:to>
                                    </p:set>
                                    <p:animEffect transition="in" filter="fade">
                                      <p:cBhvr>
                                        <p:cTn id="50" dur="500"/>
                                        <p:tgtEl>
                                          <p:spTgt spid="1132"/>
                                        </p:tgtEl>
                                      </p:cBhvr>
                                    </p:animEffect>
                                  </p:childTnLst>
                                </p:cTn>
                              </p:par>
                            </p:childTnLst>
                          </p:cTn>
                        </p:par>
                        <p:par>
                          <p:cTn id="51" fill="hold">
                            <p:stCondLst>
                              <p:cond delay="1500"/>
                            </p:stCondLst>
                            <p:childTnLst>
                              <p:par>
                                <p:cTn id="52" presetID="10" presetClass="entr" presetSubtype="0" fill="hold" nodeType="afterEffect">
                                  <p:stCondLst>
                                    <p:cond delay="0"/>
                                  </p:stCondLst>
                                  <p:childTnLst>
                                    <p:set>
                                      <p:cBhvr>
                                        <p:cTn id="53" dur="1" fill="hold">
                                          <p:stCondLst>
                                            <p:cond delay="0"/>
                                          </p:stCondLst>
                                        </p:cTn>
                                        <p:tgtEl>
                                          <p:spTgt spid="1131"/>
                                        </p:tgtEl>
                                        <p:attrNameLst>
                                          <p:attrName>style.visibility</p:attrName>
                                        </p:attrNameLst>
                                      </p:cBhvr>
                                      <p:to>
                                        <p:strVal val="visible"/>
                                      </p:to>
                                    </p:set>
                                    <p:animEffect transition="in" filter="fade">
                                      <p:cBhvr>
                                        <p:cTn id="54" dur="750"/>
                                        <p:tgtEl>
                                          <p:spTgt spid="1131"/>
                                        </p:tgtEl>
                                      </p:cBhvr>
                                    </p:animEffect>
                                  </p:childTnLst>
                                </p:cTn>
                              </p:par>
                              <p:par>
                                <p:cTn id="55" presetID="10" presetClass="entr" presetSubtype="0" fill="hold" nodeType="withEffect">
                                  <p:stCondLst>
                                    <p:cond delay="0"/>
                                  </p:stCondLst>
                                  <p:childTnLst>
                                    <p:set>
                                      <p:cBhvr>
                                        <p:cTn id="56" dur="1" fill="hold">
                                          <p:stCondLst>
                                            <p:cond delay="0"/>
                                          </p:stCondLst>
                                        </p:cTn>
                                        <p:tgtEl>
                                          <p:spTgt spid="1130"/>
                                        </p:tgtEl>
                                        <p:attrNameLst>
                                          <p:attrName>style.visibility</p:attrName>
                                        </p:attrNameLst>
                                      </p:cBhvr>
                                      <p:to>
                                        <p:strVal val="visible"/>
                                      </p:to>
                                    </p:set>
                                    <p:animEffect transition="in" filter="fade">
                                      <p:cBhvr>
                                        <p:cTn id="57" dur="500"/>
                                        <p:tgtEl>
                                          <p:spTgt spid="1130"/>
                                        </p:tgtEl>
                                      </p:cBhvr>
                                    </p:animEffect>
                                  </p:childTnLst>
                                </p:cTn>
                              </p:par>
                            </p:childTnLst>
                          </p:cTn>
                        </p:par>
                        <p:par>
                          <p:cTn id="58" fill="hold">
                            <p:stCondLst>
                              <p:cond delay="2250"/>
                            </p:stCondLst>
                            <p:childTnLst>
                              <p:par>
                                <p:cTn id="59" presetID="10" presetClass="entr" presetSubtype="0" fill="hold" nodeType="afterEffect">
                                  <p:stCondLst>
                                    <p:cond delay="0"/>
                                  </p:stCondLst>
                                  <p:childTnLst>
                                    <p:set>
                                      <p:cBhvr>
                                        <p:cTn id="60" dur="1" fill="hold">
                                          <p:stCondLst>
                                            <p:cond delay="0"/>
                                          </p:stCondLst>
                                        </p:cTn>
                                        <p:tgtEl>
                                          <p:spTgt spid="1129"/>
                                        </p:tgtEl>
                                        <p:attrNameLst>
                                          <p:attrName>style.visibility</p:attrName>
                                        </p:attrNameLst>
                                      </p:cBhvr>
                                      <p:to>
                                        <p:strVal val="visible"/>
                                      </p:to>
                                    </p:set>
                                    <p:animEffect transition="in" filter="fade">
                                      <p:cBhvr>
                                        <p:cTn id="61" dur="500"/>
                                        <p:tgtEl>
                                          <p:spTgt spid="1129"/>
                                        </p:tgtEl>
                                      </p:cBhvr>
                                    </p:animEffect>
                                  </p:childTnLst>
                                </p:cTn>
                              </p:par>
                              <p:par>
                                <p:cTn id="62" presetID="10" presetClass="entr" presetSubtype="0" fill="hold" nodeType="withEffect">
                                  <p:stCondLst>
                                    <p:cond delay="0"/>
                                  </p:stCondLst>
                                  <p:childTnLst>
                                    <p:set>
                                      <p:cBhvr>
                                        <p:cTn id="63" dur="1" fill="hold">
                                          <p:stCondLst>
                                            <p:cond delay="0"/>
                                          </p:stCondLst>
                                        </p:cTn>
                                        <p:tgtEl>
                                          <p:spTgt spid="1125"/>
                                        </p:tgtEl>
                                        <p:attrNameLst>
                                          <p:attrName>style.visibility</p:attrName>
                                        </p:attrNameLst>
                                      </p:cBhvr>
                                      <p:to>
                                        <p:strVal val="visible"/>
                                      </p:to>
                                    </p:set>
                                    <p:animEffect transition="in" filter="fade">
                                      <p:cBhvr>
                                        <p:cTn id="64" dur="500"/>
                                        <p:tgtEl>
                                          <p:spTgt spid="1125"/>
                                        </p:tgtEl>
                                      </p:cBhvr>
                                    </p:animEffect>
                                  </p:childTnLst>
                                </p:cTn>
                              </p:par>
                              <p:par>
                                <p:cTn id="65" presetID="10" presetClass="entr" presetSubtype="0" fill="hold" nodeType="withEffect">
                                  <p:stCondLst>
                                    <p:cond delay="0"/>
                                  </p:stCondLst>
                                  <p:childTnLst>
                                    <p:set>
                                      <p:cBhvr>
                                        <p:cTn id="66" dur="1" fill="hold">
                                          <p:stCondLst>
                                            <p:cond delay="0"/>
                                          </p:stCondLst>
                                        </p:cTn>
                                        <p:tgtEl>
                                          <p:spTgt spid="1126"/>
                                        </p:tgtEl>
                                        <p:attrNameLst>
                                          <p:attrName>style.visibility</p:attrName>
                                        </p:attrNameLst>
                                      </p:cBhvr>
                                      <p:to>
                                        <p:strVal val="visible"/>
                                      </p:to>
                                    </p:set>
                                    <p:animEffect transition="in" filter="fade">
                                      <p:cBhvr>
                                        <p:cTn id="67" dur="500"/>
                                        <p:tgtEl>
                                          <p:spTgt spid="1126"/>
                                        </p:tgtEl>
                                      </p:cBhvr>
                                    </p:animEffect>
                                  </p:childTnLst>
                                </p:cTn>
                              </p:par>
                              <p:par>
                                <p:cTn id="68" presetID="10" presetClass="entr" presetSubtype="0" fill="hold" nodeType="withEffect">
                                  <p:stCondLst>
                                    <p:cond delay="0"/>
                                  </p:stCondLst>
                                  <p:childTnLst>
                                    <p:set>
                                      <p:cBhvr>
                                        <p:cTn id="69" dur="1" fill="hold">
                                          <p:stCondLst>
                                            <p:cond delay="0"/>
                                          </p:stCondLst>
                                        </p:cTn>
                                        <p:tgtEl>
                                          <p:spTgt spid="1127"/>
                                        </p:tgtEl>
                                        <p:attrNameLst>
                                          <p:attrName>style.visibility</p:attrName>
                                        </p:attrNameLst>
                                      </p:cBhvr>
                                      <p:to>
                                        <p:strVal val="visible"/>
                                      </p:to>
                                    </p:set>
                                    <p:animEffect transition="in" filter="fade">
                                      <p:cBhvr>
                                        <p:cTn id="70" dur="500"/>
                                        <p:tgtEl>
                                          <p:spTgt spid="1127"/>
                                        </p:tgtEl>
                                      </p:cBhvr>
                                    </p:animEffect>
                                  </p:childTnLst>
                                </p:cTn>
                              </p:par>
                              <p:par>
                                <p:cTn id="71" presetID="10" presetClass="entr" presetSubtype="0" fill="hold" nodeType="withEffect">
                                  <p:stCondLst>
                                    <p:cond delay="0"/>
                                  </p:stCondLst>
                                  <p:childTnLst>
                                    <p:set>
                                      <p:cBhvr>
                                        <p:cTn id="72" dur="1" fill="hold">
                                          <p:stCondLst>
                                            <p:cond delay="0"/>
                                          </p:stCondLst>
                                        </p:cTn>
                                        <p:tgtEl>
                                          <p:spTgt spid="1128"/>
                                        </p:tgtEl>
                                        <p:attrNameLst>
                                          <p:attrName>style.visibility</p:attrName>
                                        </p:attrNameLst>
                                      </p:cBhvr>
                                      <p:to>
                                        <p:strVal val="visible"/>
                                      </p:to>
                                    </p:set>
                                    <p:animEffect transition="in" filter="fade">
                                      <p:cBhvr>
                                        <p:cTn id="73" dur="500"/>
                                        <p:tgtEl>
                                          <p:spTgt spid="1128"/>
                                        </p:tgtEl>
                                      </p:cBhvr>
                                    </p:animEffect>
                                  </p:childTnLst>
                                </p:cTn>
                              </p:par>
                            </p:childTnLst>
                          </p:cTn>
                        </p:par>
                      </p:childTnLst>
                    </p:cTn>
                  </p:par>
                  <p:par>
                    <p:cTn id="74" fill="hold">
                      <p:stCondLst>
                        <p:cond delay="indefinite"/>
                      </p:stCondLst>
                      <p:childTnLst>
                        <p:par>
                          <p:cTn id="75" fill="hold">
                            <p:stCondLst>
                              <p:cond delay="0"/>
                            </p:stCondLst>
                            <p:childTnLst>
                              <p:par>
                                <p:cTn id="76" presetID="23" presetClass="entr" presetSubtype="16" fill="hold" nodeType="clickEffect">
                                  <p:stCondLst>
                                    <p:cond delay="0"/>
                                  </p:stCondLst>
                                  <p:childTnLst>
                                    <p:set>
                                      <p:cBhvr>
                                        <p:cTn id="77" dur="1" fill="hold">
                                          <p:stCondLst>
                                            <p:cond delay="0"/>
                                          </p:stCondLst>
                                        </p:cTn>
                                        <p:tgtEl>
                                          <p:spTgt spid="1102"/>
                                        </p:tgtEl>
                                        <p:attrNameLst>
                                          <p:attrName>style.visibility</p:attrName>
                                        </p:attrNameLst>
                                      </p:cBhvr>
                                      <p:to>
                                        <p:strVal val="visible"/>
                                      </p:to>
                                    </p:set>
                                    <p:anim calcmode="lin" valueType="num">
                                      <p:cBhvr additive="base">
                                        <p:cTn id="78" dur="500"/>
                                        <p:tgtEl>
                                          <p:spTgt spid="1102"/>
                                        </p:tgtEl>
                                        <p:attrNameLst>
                                          <p:attrName>ppt_w</p:attrName>
                                        </p:attrNameLst>
                                      </p:cBhvr>
                                      <p:tavLst>
                                        <p:tav tm="0">
                                          <p:val>
                                            <p:strVal val="0"/>
                                          </p:val>
                                        </p:tav>
                                        <p:tav tm="100000">
                                          <p:val>
                                            <p:strVal val="#ppt_w"/>
                                          </p:val>
                                        </p:tav>
                                      </p:tavLst>
                                    </p:anim>
                                    <p:anim calcmode="lin" valueType="num">
                                      <p:cBhvr additive="base">
                                        <p:cTn id="79" dur="500"/>
                                        <p:tgtEl>
                                          <p:spTgt spid="1102"/>
                                        </p:tgtEl>
                                        <p:attrNameLst>
                                          <p:attrName>ppt_h</p:attrName>
                                        </p:attrNameLst>
                                      </p:cBhvr>
                                      <p:tavLst>
                                        <p:tav tm="0">
                                          <p:val>
                                            <p:strVal val="0"/>
                                          </p:val>
                                        </p:tav>
                                        <p:tav tm="100000">
                                          <p:val>
                                            <p:strVal val="#ppt_h"/>
                                          </p:val>
                                        </p:tav>
                                      </p:tavLst>
                                    </p:anim>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1112"/>
                                        </p:tgtEl>
                                        <p:attrNameLst>
                                          <p:attrName>style.visibility</p:attrName>
                                        </p:attrNameLst>
                                      </p:cBhvr>
                                      <p:to>
                                        <p:strVal val="visible"/>
                                      </p:to>
                                    </p:set>
                                    <p:animEffect transition="in" filter="fade">
                                      <p:cBhvr>
                                        <p:cTn id="83" dur="500"/>
                                        <p:tgtEl>
                                          <p:spTgt spid="1112"/>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113"/>
                                        </p:tgtEl>
                                        <p:attrNameLst>
                                          <p:attrName>style.visibility</p:attrName>
                                        </p:attrNameLst>
                                      </p:cBhvr>
                                      <p:to>
                                        <p:strVal val="visible"/>
                                      </p:to>
                                    </p:set>
                                    <p:animEffect transition="in" filter="fade">
                                      <p:cBhvr>
                                        <p:cTn id="87" dur="500"/>
                                        <p:tgtEl>
                                          <p:spTgt spid="1113"/>
                                        </p:tgtEl>
                                      </p:cBhvr>
                                    </p:animEffect>
                                  </p:childTnLst>
                                </p:cTn>
                              </p:par>
                            </p:childTnLst>
                          </p:cTn>
                        </p:par>
                        <p:par>
                          <p:cTn id="88" fill="hold">
                            <p:stCondLst>
                              <p:cond delay="1500"/>
                            </p:stCondLst>
                            <p:childTnLst>
                              <p:par>
                                <p:cTn id="89" presetID="10" presetClass="entr" presetSubtype="0" fill="hold" nodeType="afterEffect">
                                  <p:stCondLst>
                                    <p:cond delay="0"/>
                                  </p:stCondLst>
                                  <p:childTnLst>
                                    <p:set>
                                      <p:cBhvr>
                                        <p:cTn id="90" dur="1" fill="hold">
                                          <p:stCondLst>
                                            <p:cond delay="0"/>
                                          </p:stCondLst>
                                        </p:cTn>
                                        <p:tgtEl>
                                          <p:spTgt spid="1114"/>
                                        </p:tgtEl>
                                        <p:attrNameLst>
                                          <p:attrName>style.visibility</p:attrName>
                                        </p:attrNameLst>
                                      </p:cBhvr>
                                      <p:to>
                                        <p:strVal val="visible"/>
                                      </p:to>
                                    </p:set>
                                    <p:animEffect transition="in" filter="fade">
                                      <p:cBhvr>
                                        <p:cTn id="91" dur="750"/>
                                        <p:tgtEl>
                                          <p:spTgt spid="1114"/>
                                        </p:tgtEl>
                                      </p:cBhvr>
                                    </p:animEffect>
                                  </p:childTnLst>
                                </p:cTn>
                              </p:par>
                              <p:par>
                                <p:cTn id="92" presetID="10" presetClass="entr" presetSubtype="0" fill="hold" nodeType="withEffect">
                                  <p:stCondLst>
                                    <p:cond delay="0"/>
                                  </p:stCondLst>
                                  <p:childTnLst>
                                    <p:set>
                                      <p:cBhvr>
                                        <p:cTn id="93" dur="1" fill="hold">
                                          <p:stCondLst>
                                            <p:cond delay="0"/>
                                          </p:stCondLst>
                                        </p:cTn>
                                        <p:tgtEl>
                                          <p:spTgt spid="1119"/>
                                        </p:tgtEl>
                                        <p:attrNameLst>
                                          <p:attrName>style.visibility</p:attrName>
                                        </p:attrNameLst>
                                      </p:cBhvr>
                                      <p:to>
                                        <p:strVal val="visible"/>
                                      </p:to>
                                    </p:set>
                                    <p:animEffect transition="in" filter="fade">
                                      <p:cBhvr>
                                        <p:cTn id="94" dur="500"/>
                                        <p:tgtEl>
                                          <p:spTgt spid="1119"/>
                                        </p:tgtEl>
                                      </p:cBhvr>
                                    </p:animEffect>
                                  </p:childTnLst>
                                </p:cTn>
                              </p:par>
                            </p:childTnLst>
                          </p:cTn>
                        </p:par>
                        <p:par>
                          <p:cTn id="95" fill="hold">
                            <p:stCondLst>
                              <p:cond delay="2250"/>
                            </p:stCondLst>
                            <p:childTnLst>
                              <p:par>
                                <p:cTn id="96" presetID="10" presetClass="entr" presetSubtype="0" fill="hold" nodeType="afterEffect">
                                  <p:stCondLst>
                                    <p:cond delay="0"/>
                                  </p:stCondLst>
                                  <p:childTnLst>
                                    <p:set>
                                      <p:cBhvr>
                                        <p:cTn id="97" dur="1" fill="hold">
                                          <p:stCondLst>
                                            <p:cond delay="0"/>
                                          </p:stCondLst>
                                        </p:cTn>
                                        <p:tgtEl>
                                          <p:spTgt spid="1120"/>
                                        </p:tgtEl>
                                        <p:attrNameLst>
                                          <p:attrName>style.visibility</p:attrName>
                                        </p:attrNameLst>
                                      </p:cBhvr>
                                      <p:to>
                                        <p:strVal val="visible"/>
                                      </p:to>
                                    </p:set>
                                    <p:animEffect transition="in" filter="fade">
                                      <p:cBhvr>
                                        <p:cTn id="98" dur="500"/>
                                        <p:tgtEl>
                                          <p:spTgt spid="1120"/>
                                        </p:tgtEl>
                                      </p:cBhvr>
                                    </p:animEffect>
                                  </p:childTnLst>
                                </p:cTn>
                              </p:par>
                              <p:par>
                                <p:cTn id="99" presetID="10" presetClass="entr" presetSubtype="0" fill="hold" nodeType="withEffect">
                                  <p:stCondLst>
                                    <p:cond delay="0"/>
                                  </p:stCondLst>
                                  <p:childTnLst>
                                    <p:set>
                                      <p:cBhvr>
                                        <p:cTn id="100" dur="1" fill="hold">
                                          <p:stCondLst>
                                            <p:cond delay="0"/>
                                          </p:stCondLst>
                                        </p:cTn>
                                        <p:tgtEl>
                                          <p:spTgt spid="1115"/>
                                        </p:tgtEl>
                                        <p:attrNameLst>
                                          <p:attrName>style.visibility</p:attrName>
                                        </p:attrNameLst>
                                      </p:cBhvr>
                                      <p:to>
                                        <p:strVal val="visible"/>
                                      </p:to>
                                    </p:set>
                                    <p:animEffect transition="in" filter="fade">
                                      <p:cBhvr>
                                        <p:cTn id="101" dur="500"/>
                                        <p:tgtEl>
                                          <p:spTgt spid="1115"/>
                                        </p:tgtEl>
                                      </p:cBhvr>
                                    </p:animEffect>
                                  </p:childTnLst>
                                </p:cTn>
                              </p:par>
                              <p:par>
                                <p:cTn id="102" presetID="10" presetClass="entr" presetSubtype="0" fill="hold" nodeType="withEffect">
                                  <p:stCondLst>
                                    <p:cond delay="0"/>
                                  </p:stCondLst>
                                  <p:childTnLst>
                                    <p:set>
                                      <p:cBhvr>
                                        <p:cTn id="103" dur="1" fill="hold">
                                          <p:stCondLst>
                                            <p:cond delay="0"/>
                                          </p:stCondLst>
                                        </p:cTn>
                                        <p:tgtEl>
                                          <p:spTgt spid="1116"/>
                                        </p:tgtEl>
                                        <p:attrNameLst>
                                          <p:attrName>style.visibility</p:attrName>
                                        </p:attrNameLst>
                                      </p:cBhvr>
                                      <p:to>
                                        <p:strVal val="visible"/>
                                      </p:to>
                                    </p:set>
                                    <p:animEffect transition="in" filter="fade">
                                      <p:cBhvr>
                                        <p:cTn id="104" dur="500"/>
                                        <p:tgtEl>
                                          <p:spTgt spid="1116"/>
                                        </p:tgtEl>
                                      </p:cBhvr>
                                    </p:animEffect>
                                  </p:childTnLst>
                                </p:cTn>
                              </p:par>
                              <p:par>
                                <p:cTn id="105" presetID="10" presetClass="entr" presetSubtype="0" fill="hold" nodeType="withEffect">
                                  <p:stCondLst>
                                    <p:cond delay="0"/>
                                  </p:stCondLst>
                                  <p:childTnLst>
                                    <p:set>
                                      <p:cBhvr>
                                        <p:cTn id="106" dur="1" fill="hold">
                                          <p:stCondLst>
                                            <p:cond delay="0"/>
                                          </p:stCondLst>
                                        </p:cTn>
                                        <p:tgtEl>
                                          <p:spTgt spid="1117"/>
                                        </p:tgtEl>
                                        <p:attrNameLst>
                                          <p:attrName>style.visibility</p:attrName>
                                        </p:attrNameLst>
                                      </p:cBhvr>
                                      <p:to>
                                        <p:strVal val="visible"/>
                                      </p:to>
                                    </p:set>
                                    <p:animEffect transition="in" filter="fade">
                                      <p:cBhvr>
                                        <p:cTn id="107" dur="500"/>
                                        <p:tgtEl>
                                          <p:spTgt spid="1117"/>
                                        </p:tgtEl>
                                      </p:cBhvr>
                                    </p:animEffect>
                                  </p:childTnLst>
                                </p:cTn>
                              </p:par>
                              <p:par>
                                <p:cTn id="108" presetID="10" presetClass="entr" presetSubtype="0" fill="hold" nodeType="withEffect">
                                  <p:stCondLst>
                                    <p:cond delay="0"/>
                                  </p:stCondLst>
                                  <p:childTnLst>
                                    <p:set>
                                      <p:cBhvr>
                                        <p:cTn id="109" dur="1" fill="hold">
                                          <p:stCondLst>
                                            <p:cond delay="0"/>
                                          </p:stCondLst>
                                        </p:cTn>
                                        <p:tgtEl>
                                          <p:spTgt spid="1118"/>
                                        </p:tgtEl>
                                        <p:attrNameLst>
                                          <p:attrName>style.visibility</p:attrName>
                                        </p:attrNameLst>
                                      </p:cBhvr>
                                      <p:to>
                                        <p:strVal val="visible"/>
                                      </p:to>
                                    </p:set>
                                    <p:animEffect transition="in" filter="fade">
                                      <p:cBhvr>
                                        <p:cTn id="110" dur="500"/>
                                        <p:tgtEl>
                                          <p:spTgt spid="1118"/>
                                        </p:tgtEl>
                                      </p:cBhvr>
                                    </p:animEffect>
                                  </p:childTnLst>
                                </p:cTn>
                              </p:par>
                            </p:childTnLst>
                          </p:cTn>
                        </p:par>
                        <p:par>
                          <p:cTn id="111" fill="hold">
                            <p:stCondLst>
                              <p:cond delay="2750"/>
                            </p:stCondLst>
                            <p:childTnLst>
                              <p:par>
                                <p:cTn id="112" presetID="10" presetClass="entr" presetSubtype="0" fill="hold" nodeType="afterEffect">
                                  <p:stCondLst>
                                    <p:cond delay="0"/>
                                  </p:stCondLst>
                                  <p:childTnLst>
                                    <p:set>
                                      <p:cBhvr>
                                        <p:cTn id="113" dur="1" fill="hold">
                                          <p:stCondLst>
                                            <p:cond delay="0"/>
                                          </p:stCondLst>
                                        </p:cTn>
                                        <p:tgtEl>
                                          <p:spTgt spid="1121"/>
                                        </p:tgtEl>
                                        <p:attrNameLst>
                                          <p:attrName>style.visibility</p:attrName>
                                        </p:attrNameLst>
                                      </p:cBhvr>
                                      <p:to>
                                        <p:strVal val="visible"/>
                                      </p:to>
                                    </p:set>
                                    <p:animEffect transition="in" filter="fade">
                                      <p:cBhvr>
                                        <p:cTn id="114" dur="500"/>
                                        <p:tgtEl>
                                          <p:spTgt spid="1121"/>
                                        </p:tgtEl>
                                      </p:cBhvr>
                                    </p:animEffect>
                                  </p:childTnLst>
                                </p:cTn>
                              </p:par>
                              <p:par>
                                <p:cTn id="115" presetID="10" presetClass="entr" presetSubtype="0" fill="hold" nodeType="withEffect">
                                  <p:stCondLst>
                                    <p:cond delay="0"/>
                                  </p:stCondLst>
                                  <p:childTnLst>
                                    <p:set>
                                      <p:cBhvr>
                                        <p:cTn id="116" dur="1" fill="hold">
                                          <p:stCondLst>
                                            <p:cond delay="0"/>
                                          </p:stCondLst>
                                        </p:cTn>
                                        <p:tgtEl>
                                          <p:spTgt spid="1122"/>
                                        </p:tgtEl>
                                        <p:attrNameLst>
                                          <p:attrName>style.visibility</p:attrName>
                                        </p:attrNameLst>
                                      </p:cBhvr>
                                      <p:to>
                                        <p:strVal val="visible"/>
                                      </p:to>
                                    </p:set>
                                    <p:animEffect transition="in" filter="fade">
                                      <p:cBhvr>
                                        <p:cTn id="117" dur="500"/>
                                        <p:tgtEl>
                                          <p:spTgt spid="1122"/>
                                        </p:tgtEl>
                                      </p:cBhvr>
                                    </p:animEffect>
                                  </p:childTnLst>
                                </p:cTn>
                              </p:par>
                              <p:par>
                                <p:cTn id="118" presetID="10" presetClass="entr" presetSubtype="0" fill="hold" nodeType="withEffect">
                                  <p:stCondLst>
                                    <p:cond delay="0"/>
                                  </p:stCondLst>
                                  <p:childTnLst>
                                    <p:set>
                                      <p:cBhvr>
                                        <p:cTn id="119" dur="1" fill="hold">
                                          <p:stCondLst>
                                            <p:cond delay="0"/>
                                          </p:stCondLst>
                                        </p:cTn>
                                        <p:tgtEl>
                                          <p:spTgt spid="1123"/>
                                        </p:tgtEl>
                                        <p:attrNameLst>
                                          <p:attrName>style.visibility</p:attrName>
                                        </p:attrNameLst>
                                      </p:cBhvr>
                                      <p:to>
                                        <p:strVal val="visible"/>
                                      </p:to>
                                    </p:set>
                                    <p:animEffect transition="in" filter="fade">
                                      <p:cBhvr>
                                        <p:cTn id="120" dur="500"/>
                                        <p:tgtEl>
                                          <p:spTgt spid="1123"/>
                                        </p:tgtEl>
                                      </p:cBhvr>
                                    </p:animEffect>
                                  </p:childTnLst>
                                </p:cTn>
                              </p:par>
                              <p:par>
                                <p:cTn id="121" presetID="10" presetClass="entr" presetSubtype="0" fill="hold" nodeType="withEffect">
                                  <p:stCondLst>
                                    <p:cond delay="0"/>
                                  </p:stCondLst>
                                  <p:childTnLst>
                                    <p:set>
                                      <p:cBhvr>
                                        <p:cTn id="122" dur="1" fill="hold">
                                          <p:stCondLst>
                                            <p:cond delay="0"/>
                                          </p:stCondLst>
                                        </p:cTn>
                                        <p:tgtEl>
                                          <p:spTgt spid="1124"/>
                                        </p:tgtEl>
                                        <p:attrNameLst>
                                          <p:attrName>style.visibility</p:attrName>
                                        </p:attrNameLst>
                                      </p:cBhvr>
                                      <p:to>
                                        <p:strVal val="visible"/>
                                      </p:to>
                                    </p:set>
                                    <p:animEffect transition="in" filter="fade">
                                      <p:cBhvr>
                                        <p:cTn id="123" dur="500"/>
                                        <p:tgtEl>
                                          <p:spTgt spid="1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13" name="Shape 392"/>
          <p:cNvSpPr/>
          <p:nvPr/>
        </p:nvSpPr>
        <p:spPr>
          <a:xfrm rot="5400000" flipH="1">
            <a:off x="5920535" y="-89665"/>
            <a:ext cx="584381" cy="12425455"/>
          </a:xfrm>
          <a:prstGeom prst="rect">
            <a:avLst/>
          </a:prstGeom>
          <a:solidFill>
            <a:srgbClr val="1C2B3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81" name="Shape 681"/>
          <p:cNvSpPr/>
          <p:nvPr/>
        </p:nvSpPr>
        <p:spPr>
          <a:xfrm>
            <a:off x="0" y="0"/>
            <a:ext cx="12425455" cy="583087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682" name="Shape 682"/>
          <p:cNvSpPr txBox="1">
            <a:spLocks noGrp="1"/>
          </p:cNvSpPr>
          <p:nvPr>
            <p:ph type="title" idx="4294967295"/>
          </p:nvPr>
        </p:nvSpPr>
        <p:spPr>
          <a:xfrm>
            <a:off x="0" y="296863"/>
            <a:ext cx="11887200" cy="914400"/>
          </a:xfrm>
          <a:prstGeom prst="rect">
            <a:avLst/>
          </a:prstGeom>
          <a:noFill/>
          <a:ln>
            <a:noFill/>
          </a:ln>
        </p:spPr>
        <p:txBody>
          <a:bodyPr lIns="182875" tIns="91425" rIns="91425" bIns="91425" anchor="t" anchorCtr="0">
            <a:noAutofit/>
          </a:bodyPr>
          <a:lstStyle/>
          <a:p>
            <a:pPr lvl="0">
              <a:buSzPct val="25000"/>
            </a:pPr>
            <a:r>
              <a:rPr lang="en" dirty="0">
                <a:solidFill>
                  <a:srgbClr val="181818"/>
                </a:solidFill>
              </a:rPr>
              <a:t>V</a:t>
            </a:r>
            <a:r>
              <a:rPr lang="en-US" dirty="0" err="1">
                <a:solidFill>
                  <a:srgbClr val="181818"/>
                </a:solidFill>
              </a:rPr>
              <a:t>irtual</a:t>
            </a:r>
            <a:r>
              <a:rPr lang="en-US" dirty="0">
                <a:solidFill>
                  <a:srgbClr val="181818"/>
                </a:solidFill>
              </a:rPr>
              <a:t> Machine (VM)</a:t>
            </a:r>
            <a:r>
              <a:rPr lang="en" dirty="0">
                <a:solidFill>
                  <a:srgbClr val="181818"/>
                </a:solidFill>
              </a:rPr>
              <a:t> vs. Container</a:t>
            </a:r>
            <a:endParaRPr lang="en" sz="4000" b="0" i="0" u="none" strike="noStrike" cap="none" dirty="0">
              <a:solidFill>
                <a:srgbClr val="181818"/>
              </a:solidFill>
              <a:latin typeface="Quattrocento Sans"/>
              <a:ea typeface="Quattrocento Sans"/>
              <a:cs typeface="Quattrocento Sans"/>
              <a:sym typeface="Quattrocento Sans"/>
            </a:endParaRPr>
          </a:p>
        </p:txBody>
      </p:sp>
      <p:grpSp>
        <p:nvGrpSpPr>
          <p:cNvPr id="683" name="Shape 683"/>
          <p:cNvGrpSpPr/>
          <p:nvPr/>
        </p:nvGrpSpPr>
        <p:grpSpPr>
          <a:xfrm>
            <a:off x="1752258" y="3130710"/>
            <a:ext cx="1747099" cy="2701626"/>
            <a:chOff x="1752258" y="3130710"/>
            <a:chExt cx="1747099" cy="2701626"/>
          </a:xfrm>
        </p:grpSpPr>
        <p:grpSp>
          <p:nvGrpSpPr>
            <p:cNvPr id="684" name="Shape 684"/>
            <p:cNvGrpSpPr/>
            <p:nvPr/>
          </p:nvGrpSpPr>
          <p:grpSpPr>
            <a:xfrm>
              <a:off x="2306667" y="3130710"/>
              <a:ext cx="1192690" cy="2701626"/>
              <a:chOff x="86320" y="3813969"/>
              <a:chExt cx="822781" cy="1863725"/>
            </a:xfrm>
          </p:grpSpPr>
          <p:sp>
            <p:nvSpPr>
              <p:cNvPr id="685" name="Shape 685"/>
              <p:cNvSpPr/>
              <p:nvPr/>
            </p:nvSpPr>
            <p:spPr>
              <a:xfrm>
                <a:off x="426029" y="4166144"/>
                <a:ext cx="143362" cy="1511549"/>
              </a:xfrm>
              <a:custGeom>
                <a:avLst/>
                <a:gdLst/>
                <a:ahLst/>
                <a:cxnLst/>
                <a:rect l="0" t="0" r="0" b="0"/>
                <a:pathLst>
                  <a:path w="120000" h="120000" extrusionOk="0">
                    <a:moveTo>
                      <a:pt x="57391" y="0"/>
                    </a:moveTo>
                    <a:lnTo>
                      <a:pt x="0" y="120000"/>
                    </a:lnTo>
                    <a:lnTo>
                      <a:pt x="120000" y="120000"/>
                    </a:lnTo>
                    <a:lnTo>
                      <a:pt x="57391"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686" name="Shape 686"/>
              <p:cNvSpPr/>
              <p:nvPr/>
            </p:nvSpPr>
            <p:spPr>
              <a:xfrm>
                <a:off x="86320" y="3813969"/>
                <a:ext cx="822781" cy="1511549"/>
              </a:xfrm>
              <a:custGeom>
                <a:avLst/>
                <a:gdLst/>
                <a:ahLst/>
                <a:cxnLst/>
                <a:rect l="0" t="0" r="0" b="0"/>
                <a:pathLst>
                  <a:path w="120000" h="120000" extrusionOk="0">
                    <a:moveTo>
                      <a:pt x="59545" y="0"/>
                    </a:moveTo>
                    <a:lnTo>
                      <a:pt x="0" y="120000"/>
                    </a:lnTo>
                    <a:lnTo>
                      <a:pt x="120000" y="120000"/>
                    </a:lnTo>
                    <a:lnTo>
                      <a:pt x="59545" y="0"/>
                    </a:lnTo>
                    <a:close/>
                  </a:path>
                </a:pathLst>
              </a:custGeom>
              <a:solidFill>
                <a:srgbClr val="BAD80A"/>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687" name="Shape 687"/>
              <p:cNvSpPr/>
              <p:nvPr/>
            </p:nvSpPr>
            <p:spPr>
              <a:xfrm>
                <a:off x="438495" y="4166144"/>
                <a:ext cx="109081" cy="1165607"/>
              </a:xfrm>
              <a:custGeom>
                <a:avLst/>
                <a:gdLst/>
                <a:ahLst/>
                <a:cxnLst/>
                <a:rect l="0" t="0" r="0" b="0"/>
                <a:pathLst>
                  <a:path w="120000" h="120000" extrusionOk="0">
                    <a:moveTo>
                      <a:pt x="61714" y="0"/>
                    </a:moveTo>
                    <a:lnTo>
                      <a:pt x="0" y="120000"/>
                    </a:lnTo>
                    <a:lnTo>
                      <a:pt x="120000" y="120000"/>
                    </a:lnTo>
                    <a:lnTo>
                      <a:pt x="61714"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688" name="Shape 688"/>
              <p:cNvSpPr/>
              <p:nvPr/>
            </p:nvSpPr>
            <p:spPr>
              <a:xfrm>
                <a:off x="235916" y="4985808"/>
                <a:ext cx="258678" cy="255561"/>
              </a:xfrm>
              <a:custGeom>
                <a:avLst/>
                <a:gdLst/>
                <a:ahLst/>
                <a:cxnLst/>
                <a:rect l="0" t="0" r="0" b="0"/>
                <a:pathLst>
                  <a:path w="120000" h="120000" extrusionOk="0">
                    <a:moveTo>
                      <a:pt x="0" y="0"/>
                    </a:moveTo>
                    <a:lnTo>
                      <a:pt x="101204" y="120000"/>
                    </a:lnTo>
                    <a:lnTo>
                      <a:pt x="119999" y="100975"/>
                    </a:lnTo>
                    <a:lnTo>
                      <a:pt x="0"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689" name="Shape 689"/>
              <p:cNvSpPr/>
              <p:nvPr/>
            </p:nvSpPr>
            <p:spPr>
              <a:xfrm>
                <a:off x="282665" y="4680382"/>
                <a:ext cx="224394" cy="224394"/>
              </a:xfrm>
              <a:custGeom>
                <a:avLst/>
                <a:gdLst/>
                <a:ahLst/>
                <a:cxnLst/>
                <a:rect l="0" t="0" r="0" b="0"/>
                <a:pathLst>
                  <a:path w="120000" h="120000" extrusionOk="0">
                    <a:moveTo>
                      <a:pt x="0" y="0"/>
                    </a:moveTo>
                    <a:lnTo>
                      <a:pt x="98333" y="120000"/>
                    </a:lnTo>
                    <a:lnTo>
                      <a:pt x="120000" y="98333"/>
                    </a:lnTo>
                    <a:lnTo>
                      <a:pt x="0"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690" name="Shape 690"/>
              <p:cNvSpPr/>
              <p:nvPr/>
            </p:nvSpPr>
            <p:spPr>
              <a:xfrm>
                <a:off x="338764" y="4490271"/>
                <a:ext cx="168295" cy="190113"/>
              </a:xfrm>
              <a:custGeom>
                <a:avLst/>
                <a:gdLst/>
                <a:ahLst/>
                <a:cxnLst/>
                <a:rect l="0" t="0" r="0" b="0"/>
                <a:pathLst>
                  <a:path w="120000" h="120000" extrusionOk="0">
                    <a:moveTo>
                      <a:pt x="0" y="0"/>
                    </a:moveTo>
                    <a:lnTo>
                      <a:pt x="100000" y="120000"/>
                    </a:lnTo>
                    <a:lnTo>
                      <a:pt x="120000" y="86557"/>
                    </a:lnTo>
                    <a:lnTo>
                      <a:pt x="0"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691" name="Shape 691"/>
              <p:cNvSpPr/>
              <p:nvPr/>
            </p:nvSpPr>
            <p:spPr>
              <a:xfrm>
                <a:off x="494595" y="4889194"/>
                <a:ext cx="258678" cy="258678"/>
              </a:xfrm>
              <a:custGeom>
                <a:avLst/>
                <a:gdLst/>
                <a:ahLst/>
                <a:cxnLst/>
                <a:rect l="0" t="0" r="0" b="0"/>
                <a:pathLst>
                  <a:path w="120000" h="120000" extrusionOk="0">
                    <a:moveTo>
                      <a:pt x="119999" y="0"/>
                    </a:moveTo>
                    <a:lnTo>
                      <a:pt x="18795" y="119999"/>
                    </a:lnTo>
                    <a:lnTo>
                      <a:pt x="0" y="101204"/>
                    </a:lnTo>
                    <a:lnTo>
                      <a:pt x="119999"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692" name="Shape 692"/>
              <p:cNvSpPr/>
              <p:nvPr/>
            </p:nvSpPr>
            <p:spPr>
              <a:xfrm>
                <a:off x="479010" y="4733366"/>
                <a:ext cx="224394" cy="230627"/>
              </a:xfrm>
              <a:custGeom>
                <a:avLst/>
                <a:gdLst/>
                <a:ahLst/>
                <a:cxnLst/>
                <a:rect l="0" t="0" r="0" b="0"/>
                <a:pathLst>
                  <a:path w="120000" h="120000" extrusionOk="0">
                    <a:moveTo>
                      <a:pt x="120000" y="0"/>
                    </a:moveTo>
                    <a:lnTo>
                      <a:pt x="23333" y="120000"/>
                    </a:lnTo>
                    <a:lnTo>
                      <a:pt x="0" y="95675"/>
                    </a:lnTo>
                    <a:lnTo>
                      <a:pt x="120000"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693" name="Shape 693"/>
              <p:cNvSpPr/>
              <p:nvPr/>
            </p:nvSpPr>
            <p:spPr>
              <a:xfrm>
                <a:off x="494595" y="4409239"/>
                <a:ext cx="102849" cy="137130"/>
              </a:xfrm>
              <a:custGeom>
                <a:avLst/>
                <a:gdLst/>
                <a:ahLst/>
                <a:cxnLst/>
                <a:rect l="0" t="0" r="0" b="0"/>
                <a:pathLst>
                  <a:path w="120000" h="120000" extrusionOk="0">
                    <a:moveTo>
                      <a:pt x="120000" y="0"/>
                    </a:moveTo>
                    <a:lnTo>
                      <a:pt x="14545" y="120000"/>
                    </a:lnTo>
                    <a:lnTo>
                      <a:pt x="0" y="70909"/>
                    </a:lnTo>
                    <a:lnTo>
                      <a:pt x="120000" y="0"/>
                    </a:lnTo>
                    <a:close/>
                  </a:path>
                </a:pathLst>
              </a:custGeom>
              <a:solidFill>
                <a:srgbClr val="613D3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grpSp>
        <p:sp>
          <p:nvSpPr>
            <p:cNvPr id="694" name="Shape 694"/>
            <p:cNvSpPr/>
            <p:nvPr/>
          </p:nvSpPr>
          <p:spPr>
            <a:xfrm>
              <a:off x="1752258" y="4077748"/>
              <a:ext cx="959939" cy="1754587"/>
            </a:xfrm>
            <a:custGeom>
              <a:avLst/>
              <a:gdLst/>
              <a:ahLst/>
              <a:cxnLst/>
              <a:rect l="0" t="0" r="0" b="0"/>
              <a:pathLst>
                <a:path w="120000" h="120000" extrusionOk="0">
                  <a:moveTo>
                    <a:pt x="58807" y="0"/>
                  </a:moveTo>
                  <a:lnTo>
                    <a:pt x="0" y="120000"/>
                  </a:lnTo>
                  <a:lnTo>
                    <a:pt x="120000" y="120000"/>
                  </a:lnTo>
                  <a:lnTo>
                    <a:pt x="58807" y="0"/>
                  </a:lnTo>
                  <a:close/>
                </a:path>
              </a:pathLst>
            </a:custGeom>
            <a:solidFill>
              <a:srgbClr val="00702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grpSp>
      <p:grpSp>
        <p:nvGrpSpPr>
          <p:cNvPr id="695" name="Shape 695"/>
          <p:cNvGrpSpPr/>
          <p:nvPr/>
        </p:nvGrpSpPr>
        <p:grpSpPr>
          <a:xfrm>
            <a:off x="9549214" y="3384896"/>
            <a:ext cx="1203179" cy="2447439"/>
            <a:chOff x="4286250" y="4049712"/>
            <a:chExt cx="325438" cy="661987"/>
          </a:xfrm>
        </p:grpSpPr>
        <p:sp>
          <p:nvSpPr>
            <p:cNvPr id="696" name="Shape 696"/>
            <p:cNvSpPr/>
            <p:nvPr/>
          </p:nvSpPr>
          <p:spPr>
            <a:xfrm>
              <a:off x="4418012" y="4087812"/>
              <a:ext cx="61913" cy="623887"/>
            </a:xfrm>
            <a:custGeom>
              <a:avLst/>
              <a:gdLst/>
              <a:ahLst/>
              <a:cxnLst/>
              <a:rect l="0" t="0" r="0" b="0"/>
              <a:pathLst>
                <a:path w="120000" h="120000" extrusionOk="0">
                  <a:moveTo>
                    <a:pt x="0" y="120000"/>
                  </a:moveTo>
                  <a:lnTo>
                    <a:pt x="58461" y="0"/>
                  </a:lnTo>
                  <a:lnTo>
                    <a:pt x="120000" y="120000"/>
                  </a:lnTo>
                  <a:lnTo>
                    <a:pt x="0" y="12000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697" name="Shape 697"/>
            <p:cNvSpPr/>
            <p:nvPr/>
          </p:nvSpPr>
          <p:spPr>
            <a:xfrm>
              <a:off x="4418012" y="4087812"/>
              <a:ext cx="61913" cy="623887"/>
            </a:xfrm>
            <a:custGeom>
              <a:avLst/>
              <a:gdLst/>
              <a:ahLst/>
              <a:cxnLst/>
              <a:rect l="0" t="0" r="0" b="0"/>
              <a:pathLst>
                <a:path w="120000" h="120000" extrusionOk="0">
                  <a:moveTo>
                    <a:pt x="0" y="120000"/>
                  </a:moveTo>
                  <a:lnTo>
                    <a:pt x="58461" y="0"/>
                  </a:lnTo>
                  <a:lnTo>
                    <a:pt x="120000" y="120000"/>
                  </a:lnTo>
                  <a:lnTo>
                    <a:pt x="0" y="12000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698" name="Shape 698"/>
            <p:cNvSpPr/>
            <p:nvPr/>
          </p:nvSpPr>
          <p:spPr>
            <a:xfrm>
              <a:off x="4333875" y="4432300"/>
              <a:ext cx="114300" cy="131763"/>
            </a:xfrm>
            <a:custGeom>
              <a:avLst/>
              <a:gdLst/>
              <a:ahLst/>
              <a:cxnLst/>
              <a:rect l="0" t="0" r="0" b="0"/>
              <a:pathLst>
                <a:path w="120000" h="120000" extrusionOk="0">
                  <a:moveTo>
                    <a:pt x="120000" y="119999"/>
                  </a:moveTo>
                  <a:lnTo>
                    <a:pt x="0" y="0"/>
                  </a:lnTo>
                  <a:lnTo>
                    <a:pt x="120000" y="88192"/>
                  </a:lnTo>
                  <a:lnTo>
                    <a:pt x="120000" y="119999"/>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699" name="Shape 699"/>
            <p:cNvSpPr/>
            <p:nvPr/>
          </p:nvSpPr>
          <p:spPr>
            <a:xfrm>
              <a:off x="4333875" y="4432300"/>
              <a:ext cx="114300" cy="131763"/>
            </a:xfrm>
            <a:custGeom>
              <a:avLst/>
              <a:gdLst/>
              <a:ahLst/>
              <a:cxnLst/>
              <a:rect l="0" t="0" r="0" b="0"/>
              <a:pathLst>
                <a:path w="120000" h="120000" extrusionOk="0">
                  <a:moveTo>
                    <a:pt x="120000" y="119999"/>
                  </a:moveTo>
                  <a:lnTo>
                    <a:pt x="0" y="0"/>
                  </a:lnTo>
                  <a:lnTo>
                    <a:pt x="120000" y="88192"/>
                  </a:lnTo>
                  <a:lnTo>
                    <a:pt x="120000" y="119999"/>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00" name="Shape 700"/>
            <p:cNvSpPr/>
            <p:nvPr/>
          </p:nvSpPr>
          <p:spPr>
            <a:xfrm>
              <a:off x="4359275" y="4325937"/>
              <a:ext cx="93663" cy="106362"/>
            </a:xfrm>
            <a:custGeom>
              <a:avLst/>
              <a:gdLst/>
              <a:ahLst/>
              <a:cxnLst/>
              <a:rect l="0" t="0" r="0" b="0"/>
              <a:pathLst>
                <a:path w="120000" h="120000" extrusionOk="0">
                  <a:moveTo>
                    <a:pt x="113898" y="120000"/>
                  </a:moveTo>
                  <a:lnTo>
                    <a:pt x="0" y="0"/>
                  </a:lnTo>
                  <a:lnTo>
                    <a:pt x="120000" y="80597"/>
                  </a:lnTo>
                  <a:lnTo>
                    <a:pt x="113898" y="12000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01" name="Shape 701"/>
            <p:cNvSpPr/>
            <p:nvPr/>
          </p:nvSpPr>
          <p:spPr>
            <a:xfrm>
              <a:off x="4359275" y="4325937"/>
              <a:ext cx="93663" cy="106362"/>
            </a:xfrm>
            <a:custGeom>
              <a:avLst/>
              <a:gdLst/>
              <a:ahLst/>
              <a:cxnLst/>
              <a:rect l="0" t="0" r="0" b="0"/>
              <a:pathLst>
                <a:path w="120000" h="120000" extrusionOk="0">
                  <a:moveTo>
                    <a:pt x="113898" y="120000"/>
                  </a:moveTo>
                  <a:lnTo>
                    <a:pt x="0" y="0"/>
                  </a:lnTo>
                  <a:lnTo>
                    <a:pt x="120000" y="80597"/>
                  </a:lnTo>
                  <a:lnTo>
                    <a:pt x="113898" y="12000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02" name="Shape 702"/>
            <p:cNvSpPr/>
            <p:nvPr/>
          </p:nvSpPr>
          <p:spPr>
            <a:xfrm>
              <a:off x="4389437" y="4256087"/>
              <a:ext cx="66674" cy="76199"/>
            </a:xfrm>
            <a:custGeom>
              <a:avLst/>
              <a:gdLst/>
              <a:ahLst/>
              <a:cxnLst/>
              <a:rect l="0" t="0" r="0" b="0"/>
              <a:pathLst>
                <a:path w="120000" h="120000" extrusionOk="0">
                  <a:moveTo>
                    <a:pt x="105714" y="120000"/>
                  </a:moveTo>
                  <a:lnTo>
                    <a:pt x="0" y="0"/>
                  </a:lnTo>
                  <a:lnTo>
                    <a:pt x="120000" y="77500"/>
                  </a:lnTo>
                  <a:lnTo>
                    <a:pt x="105714" y="12000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03" name="Shape 703"/>
            <p:cNvSpPr/>
            <p:nvPr/>
          </p:nvSpPr>
          <p:spPr>
            <a:xfrm>
              <a:off x="4389437" y="4256087"/>
              <a:ext cx="66674" cy="76199"/>
            </a:xfrm>
            <a:custGeom>
              <a:avLst/>
              <a:gdLst/>
              <a:ahLst/>
              <a:cxnLst/>
              <a:rect l="0" t="0" r="0" b="0"/>
              <a:pathLst>
                <a:path w="120000" h="120000" extrusionOk="0">
                  <a:moveTo>
                    <a:pt x="105714" y="120000"/>
                  </a:moveTo>
                  <a:lnTo>
                    <a:pt x="0" y="0"/>
                  </a:lnTo>
                  <a:lnTo>
                    <a:pt x="120000" y="77500"/>
                  </a:lnTo>
                  <a:lnTo>
                    <a:pt x="105714" y="12000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04" name="Shape 704"/>
            <p:cNvSpPr/>
            <p:nvPr/>
          </p:nvSpPr>
          <p:spPr>
            <a:xfrm>
              <a:off x="4456112" y="4391025"/>
              <a:ext cx="117474" cy="131763"/>
            </a:xfrm>
            <a:custGeom>
              <a:avLst/>
              <a:gdLst/>
              <a:ahLst/>
              <a:cxnLst/>
              <a:rect l="0" t="0" r="0" b="0"/>
              <a:pathLst>
                <a:path w="120000" h="120000" extrusionOk="0">
                  <a:moveTo>
                    <a:pt x="0" y="119999"/>
                  </a:moveTo>
                  <a:lnTo>
                    <a:pt x="120000" y="0"/>
                  </a:lnTo>
                  <a:lnTo>
                    <a:pt x="0" y="88192"/>
                  </a:lnTo>
                  <a:lnTo>
                    <a:pt x="0" y="119999"/>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05" name="Shape 705"/>
            <p:cNvSpPr/>
            <p:nvPr/>
          </p:nvSpPr>
          <p:spPr>
            <a:xfrm>
              <a:off x="4456112" y="4391025"/>
              <a:ext cx="117474" cy="131763"/>
            </a:xfrm>
            <a:custGeom>
              <a:avLst/>
              <a:gdLst/>
              <a:ahLst/>
              <a:cxnLst/>
              <a:rect l="0" t="0" r="0" b="0"/>
              <a:pathLst>
                <a:path w="120000" h="120000" extrusionOk="0">
                  <a:moveTo>
                    <a:pt x="0" y="119999"/>
                  </a:moveTo>
                  <a:lnTo>
                    <a:pt x="120000" y="0"/>
                  </a:lnTo>
                  <a:lnTo>
                    <a:pt x="0" y="88192"/>
                  </a:lnTo>
                  <a:lnTo>
                    <a:pt x="0" y="119999"/>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06" name="Shape 706"/>
            <p:cNvSpPr/>
            <p:nvPr/>
          </p:nvSpPr>
          <p:spPr>
            <a:xfrm>
              <a:off x="4452937" y="4291012"/>
              <a:ext cx="96838" cy="103188"/>
            </a:xfrm>
            <a:custGeom>
              <a:avLst/>
              <a:gdLst/>
              <a:ahLst/>
              <a:cxnLst/>
              <a:rect l="0" t="0" r="0" b="0"/>
              <a:pathLst>
                <a:path w="120000" h="120000" extrusionOk="0">
                  <a:moveTo>
                    <a:pt x="3934" y="120000"/>
                  </a:moveTo>
                  <a:lnTo>
                    <a:pt x="120000" y="0"/>
                  </a:lnTo>
                  <a:lnTo>
                    <a:pt x="0" y="84923"/>
                  </a:lnTo>
                  <a:lnTo>
                    <a:pt x="3934" y="12000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07" name="Shape 707"/>
            <p:cNvSpPr/>
            <p:nvPr/>
          </p:nvSpPr>
          <p:spPr>
            <a:xfrm>
              <a:off x="4452937" y="4291012"/>
              <a:ext cx="96838" cy="103188"/>
            </a:xfrm>
            <a:custGeom>
              <a:avLst/>
              <a:gdLst/>
              <a:ahLst/>
              <a:cxnLst/>
              <a:rect l="0" t="0" r="0" b="0"/>
              <a:pathLst>
                <a:path w="120000" h="120000" extrusionOk="0">
                  <a:moveTo>
                    <a:pt x="3934" y="120000"/>
                  </a:moveTo>
                  <a:lnTo>
                    <a:pt x="120000" y="0"/>
                  </a:lnTo>
                  <a:lnTo>
                    <a:pt x="0" y="84923"/>
                  </a:lnTo>
                  <a:lnTo>
                    <a:pt x="3934" y="12000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08" name="Shape 708"/>
            <p:cNvSpPr/>
            <p:nvPr/>
          </p:nvSpPr>
          <p:spPr>
            <a:xfrm>
              <a:off x="4445000" y="4217987"/>
              <a:ext cx="49212" cy="52388"/>
            </a:xfrm>
            <a:custGeom>
              <a:avLst/>
              <a:gdLst/>
              <a:ahLst/>
              <a:cxnLst/>
              <a:rect l="0" t="0" r="0" b="0"/>
              <a:pathLst>
                <a:path w="120000" h="120000" extrusionOk="0">
                  <a:moveTo>
                    <a:pt x="27096" y="120000"/>
                  </a:moveTo>
                  <a:lnTo>
                    <a:pt x="120000" y="0"/>
                  </a:lnTo>
                  <a:lnTo>
                    <a:pt x="0" y="65454"/>
                  </a:lnTo>
                  <a:lnTo>
                    <a:pt x="27096" y="12000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09" name="Shape 709"/>
            <p:cNvSpPr/>
            <p:nvPr/>
          </p:nvSpPr>
          <p:spPr>
            <a:xfrm>
              <a:off x="4445000" y="4217987"/>
              <a:ext cx="49212" cy="52388"/>
            </a:xfrm>
            <a:custGeom>
              <a:avLst/>
              <a:gdLst/>
              <a:ahLst/>
              <a:cxnLst/>
              <a:rect l="0" t="0" r="0" b="0"/>
              <a:pathLst>
                <a:path w="120000" h="120000" extrusionOk="0">
                  <a:moveTo>
                    <a:pt x="27096" y="120000"/>
                  </a:moveTo>
                  <a:lnTo>
                    <a:pt x="120000" y="0"/>
                  </a:lnTo>
                  <a:lnTo>
                    <a:pt x="0" y="65454"/>
                  </a:lnTo>
                  <a:lnTo>
                    <a:pt x="27096" y="12000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10" name="Shape 710"/>
            <p:cNvSpPr/>
            <p:nvPr/>
          </p:nvSpPr>
          <p:spPr>
            <a:xfrm>
              <a:off x="4286250" y="4049712"/>
              <a:ext cx="325438" cy="531812"/>
            </a:xfrm>
            <a:custGeom>
              <a:avLst/>
              <a:gdLst/>
              <a:ahLst/>
              <a:cxnLst/>
              <a:rect l="0" t="0" r="0" b="0"/>
              <a:pathLst>
                <a:path w="120000" h="120000" extrusionOk="0">
                  <a:moveTo>
                    <a:pt x="60000" y="0"/>
                  </a:moveTo>
                  <a:cubicBezTo>
                    <a:pt x="60000" y="0"/>
                    <a:pt x="0" y="54545"/>
                    <a:pt x="0" y="83376"/>
                  </a:cubicBezTo>
                  <a:cubicBezTo>
                    <a:pt x="0" y="102077"/>
                    <a:pt x="22978" y="116883"/>
                    <a:pt x="51063" y="120000"/>
                  </a:cubicBezTo>
                  <a:cubicBezTo>
                    <a:pt x="52340" y="110649"/>
                    <a:pt x="52340" y="110649"/>
                    <a:pt x="52340" y="110649"/>
                  </a:cubicBezTo>
                  <a:cubicBezTo>
                    <a:pt x="17872" y="86493"/>
                    <a:pt x="17872" y="86493"/>
                    <a:pt x="17872" y="86493"/>
                  </a:cubicBezTo>
                  <a:cubicBezTo>
                    <a:pt x="52340" y="104415"/>
                    <a:pt x="52340" y="104415"/>
                    <a:pt x="52340" y="104415"/>
                  </a:cubicBezTo>
                  <a:cubicBezTo>
                    <a:pt x="54893" y="81818"/>
                    <a:pt x="54893" y="81818"/>
                    <a:pt x="54893" y="81818"/>
                  </a:cubicBezTo>
                  <a:cubicBezTo>
                    <a:pt x="26808" y="62337"/>
                    <a:pt x="26808" y="62337"/>
                    <a:pt x="26808" y="62337"/>
                  </a:cubicBezTo>
                  <a:cubicBezTo>
                    <a:pt x="54893" y="75584"/>
                    <a:pt x="54893" y="75584"/>
                    <a:pt x="54893" y="75584"/>
                  </a:cubicBezTo>
                  <a:cubicBezTo>
                    <a:pt x="56170" y="60779"/>
                    <a:pt x="56170" y="60779"/>
                    <a:pt x="56170" y="60779"/>
                  </a:cubicBezTo>
                  <a:cubicBezTo>
                    <a:pt x="38297" y="46753"/>
                    <a:pt x="38297" y="46753"/>
                    <a:pt x="38297" y="46753"/>
                  </a:cubicBezTo>
                  <a:cubicBezTo>
                    <a:pt x="56170" y="55324"/>
                    <a:pt x="56170" y="55324"/>
                    <a:pt x="56170" y="55324"/>
                  </a:cubicBezTo>
                  <a:cubicBezTo>
                    <a:pt x="60000" y="8571"/>
                    <a:pt x="60000" y="8571"/>
                    <a:pt x="60000" y="8571"/>
                  </a:cubicBezTo>
                  <a:cubicBezTo>
                    <a:pt x="62553" y="42857"/>
                    <a:pt x="62553" y="42857"/>
                    <a:pt x="62553" y="42857"/>
                  </a:cubicBezTo>
                  <a:cubicBezTo>
                    <a:pt x="76595" y="38181"/>
                    <a:pt x="76595" y="38181"/>
                    <a:pt x="76595" y="38181"/>
                  </a:cubicBezTo>
                  <a:cubicBezTo>
                    <a:pt x="63829" y="49870"/>
                    <a:pt x="63829" y="49870"/>
                    <a:pt x="63829" y="49870"/>
                  </a:cubicBezTo>
                  <a:cubicBezTo>
                    <a:pt x="65106" y="69350"/>
                    <a:pt x="65106" y="69350"/>
                    <a:pt x="65106" y="69350"/>
                  </a:cubicBezTo>
                  <a:cubicBezTo>
                    <a:pt x="97021" y="54545"/>
                    <a:pt x="97021" y="54545"/>
                    <a:pt x="97021" y="54545"/>
                  </a:cubicBezTo>
                  <a:cubicBezTo>
                    <a:pt x="65106" y="76363"/>
                    <a:pt x="65106" y="76363"/>
                    <a:pt x="65106" y="76363"/>
                  </a:cubicBezTo>
                  <a:cubicBezTo>
                    <a:pt x="67659" y="96623"/>
                    <a:pt x="67659" y="96623"/>
                    <a:pt x="67659" y="96623"/>
                  </a:cubicBezTo>
                  <a:cubicBezTo>
                    <a:pt x="105957" y="77142"/>
                    <a:pt x="105957" y="77142"/>
                    <a:pt x="105957" y="77142"/>
                  </a:cubicBezTo>
                  <a:cubicBezTo>
                    <a:pt x="67659" y="103636"/>
                    <a:pt x="67659" y="103636"/>
                    <a:pt x="67659" y="103636"/>
                  </a:cubicBezTo>
                  <a:cubicBezTo>
                    <a:pt x="68936" y="120000"/>
                    <a:pt x="68936" y="120000"/>
                    <a:pt x="68936" y="120000"/>
                  </a:cubicBezTo>
                  <a:cubicBezTo>
                    <a:pt x="98297" y="116883"/>
                    <a:pt x="120000" y="102077"/>
                    <a:pt x="120000" y="83376"/>
                  </a:cubicBezTo>
                  <a:cubicBezTo>
                    <a:pt x="120000" y="54545"/>
                    <a:pt x="60000" y="0"/>
                    <a:pt x="60000" y="0"/>
                  </a:cubicBezTo>
                </a:path>
              </a:pathLst>
            </a:custGeom>
            <a:solidFill>
              <a:srgbClr val="BAD80A"/>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11" name="Shape 711"/>
            <p:cNvSpPr/>
            <p:nvPr/>
          </p:nvSpPr>
          <p:spPr>
            <a:xfrm>
              <a:off x="4424362" y="4087812"/>
              <a:ext cx="49212" cy="493713"/>
            </a:xfrm>
            <a:custGeom>
              <a:avLst/>
              <a:gdLst/>
              <a:ahLst/>
              <a:cxnLst/>
              <a:rect l="0" t="0" r="0" b="0"/>
              <a:pathLst>
                <a:path w="120000" h="120000" extrusionOk="0">
                  <a:moveTo>
                    <a:pt x="59999" y="0"/>
                  </a:moveTo>
                  <a:cubicBezTo>
                    <a:pt x="34285" y="50349"/>
                    <a:pt x="34285" y="50349"/>
                    <a:pt x="34285" y="50349"/>
                  </a:cubicBezTo>
                  <a:cubicBezTo>
                    <a:pt x="77142" y="52867"/>
                    <a:pt x="77142" y="52867"/>
                    <a:pt x="77142" y="52867"/>
                  </a:cubicBezTo>
                  <a:cubicBezTo>
                    <a:pt x="59999" y="59580"/>
                    <a:pt x="59999" y="59580"/>
                    <a:pt x="59999" y="59580"/>
                  </a:cubicBezTo>
                  <a:cubicBezTo>
                    <a:pt x="34285" y="56223"/>
                    <a:pt x="34285" y="56223"/>
                    <a:pt x="34285" y="56223"/>
                  </a:cubicBezTo>
                  <a:cubicBezTo>
                    <a:pt x="25714" y="72167"/>
                    <a:pt x="25714" y="72167"/>
                    <a:pt x="25714" y="72167"/>
                  </a:cubicBezTo>
                  <a:cubicBezTo>
                    <a:pt x="68571" y="75524"/>
                    <a:pt x="68571" y="75524"/>
                    <a:pt x="68571" y="75524"/>
                  </a:cubicBezTo>
                  <a:cubicBezTo>
                    <a:pt x="59999" y="83916"/>
                    <a:pt x="59999" y="83916"/>
                    <a:pt x="59999" y="83916"/>
                  </a:cubicBezTo>
                  <a:cubicBezTo>
                    <a:pt x="25714" y="78881"/>
                    <a:pt x="25714" y="78881"/>
                    <a:pt x="25714" y="78881"/>
                  </a:cubicBezTo>
                  <a:cubicBezTo>
                    <a:pt x="8571" y="103216"/>
                    <a:pt x="8571" y="103216"/>
                    <a:pt x="8571" y="103216"/>
                  </a:cubicBezTo>
                  <a:cubicBezTo>
                    <a:pt x="59999" y="107412"/>
                    <a:pt x="59999" y="107412"/>
                    <a:pt x="59999" y="107412"/>
                  </a:cubicBezTo>
                  <a:cubicBezTo>
                    <a:pt x="59999" y="115804"/>
                    <a:pt x="59999" y="115804"/>
                    <a:pt x="59999" y="115804"/>
                  </a:cubicBezTo>
                  <a:cubicBezTo>
                    <a:pt x="8571" y="109930"/>
                    <a:pt x="8571" y="109930"/>
                    <a:pt x="8571" y="109930"/>
                  </a:cubicBezTo>
                  <a:cubicBezTo>
                    <a:pt x="0" y="120000"/>
                    <a:pt x="0" y="120000"/>
                    <a:pt x="0" y="120000"/>
                  </a:cubicBezTo>
                  <a:cubicBezTo>
                    <a:pt x="25714" y="120000"/>
                    <a:pt x="42857" y="120000"/>
                    <a:pt x="59999" y="120000"/>
                  </a:cubicBezTo>
                  <a:cubicBezTo>
                    <a:pt x="77142" y="120000"/>
                    <a:pt x="102857" y="120000"/>
                    <a:pt x="119999" y="120000"/>
                  </a:cubicBezTo>
                  <a:cubicBezTo>
                    <a:pt x="111428" y="102377"/>
                    <a:pt x="111428" y="102377"/>
                    <a:pt x="111428" y="102377"/>
                  </a:cubicBezTo>
                  <a:cubicBezTo>
                    <a:pt x="77142" y="105734"/>
                    <a:pt x="77142" y="105734"/>
                    <a:pt x="77142" y="105734"/>
                  </a:cubicBezTo>
                  <a:cubicBezTo>
                    <a:pt x="77142" y="97342"/>
                    <a:pt x="77142" y="97342"/>
                    <a:pt x="77142" y="97342"/>
                  </a:cubicBezTo>
                  <a:cubicBezTo>
                    <a:pt x="111428" y="94825"/>
                    <a:pt x="111428" y="94825"/>
                    <a:pt x="111428" y="94825"/>
                  </a:cubicBezTo>
                  <a:cubicBezTo>
                    <a:pt x="94285" y="73006"/>
                    <a:pt x="94285" y="73006"/>
                    <a:pt x="94285" y="73006"/>
                  </a:cubicBezTo>
                  <a:cubicBezTo>
                    <a:pt x="77142" y="74685"/>
                    <a:pt x="77142" y="74685"/>
                    <a:pt x="77142" y="74685"/>
                  </a:cubicBezTo>
                  <a:cubicBezTo>
                    <a:pt x="68571" y="67132"/>
                    <a:pt x="68571" y="67132"/>
                    <a:pt x="68571" y="67132"/>
                  </a:cubicBezTo>
                  <a:cubicBezTo>
                    <a:pt x="94285" y="65454"/>
                    <a:pt x="94285" y="65454"/>
                    <a:pt x="94285" y="65454"/>
                  </a:cubicBezTo>
                  <a:cubicBezTo>
                    <a:pt x="85714" y="44475"/>
                    <a:pt x="85714" y="44475"/>
                    <a:pt x="85714" y="44475"/>
                  </a:cubicBezTo>
                  <a:cubicBezTo>
                    <a:pt x="77142" y="44475"/>
                    <a:pt x="77142" y="44475"/>
                    <a:pt x="77142" y="44475"/>
                  </a:cubicBezTo>
                  <a:cubicBezTo>
                    <a:pt x="51428" y="38601"/>
                    <a:pt x="51428" y="38601"/>
                    <a:pt x="51428" y="38601"/>
                  </a:cubicBezTo>
                  <a:cubicBezTo>
                    <a:pt x="77142" y="36923"/>
                    <a:pt x="77142" y="36923"/>
                    <a:pt x="77142" y="36923"/>
                  </a:cubicBezTo>
                  <a:cubicBezTo>
                    <a:pt x="59999" y="0"/>
                    <a:pt x="59999" y="0"/>
                    <a:pt x="59999" y="0"/>
                  </a:cubicBezTo>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12" name="Shape 712"/>
            <p:cNvSpPr/>
            <p:nvPr/>
          </p:nvSpPr>
          <p:spPr>
            <a:xfrm>
              <a:off x="4333875" y="4432300"/>
              <a:ext cx="114300" cy="131763"/>
            </a:xfrm>
            <a:custGeom>
              <a:avLst/>
              <a:gdLst/>
              <a:ahLst/>
              <a:cxnLst/>
              <a:rect l="0" t="0" r="0" b="0"/>
              <a:pathLst>
                <a:path w="120000" h="120000" extrusionOk="0">
                  <a:moveTo>
                    <a:pt x="0" y="0"/>
                  </a:moveTo>
                  <a:lnTo>
                    <a:pt x="98333" y="98313"/>
                  </a:lnTo>
                  <a:lnTo>
                    <a:pt x="120000" y="119999"/>
                  </a:lnTo>
                  <a:lnTo>
                    <a:pt x="120000" y="88192"/>
                  </a:lnTo>
                  <a:lnTo>
                    <a:pt x="98333" y="72289"/>
                  </a:lnTo>
                  <a:lnTo>
                    <a:pt x="0" y="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13" name="Shape 713"/>
            <p:cNvSpPr/>
            <p:nvPr/>
          </p:nvSpPr>
          <p:spPr>
            <a:xfrm>
              <a:off x="4333875" y="4432300"/>
              <a:ext cx="114300" cy="131763"/>
            </a:xfrm>
            <a:custGeom>
              <a:avLst/>
              <a:gdLst/>
              <a:ahLst/>
              <a:cxnLst/>
              <a:rect l="0" t="0" r="0" b="0"/>
              <a:pathLst>
                <a:path w="120000" h="120000" extrusionOk="0">
                  <a:moveTo>
                    <a:pt x="0" y="0"/>
                  </a:moveTo>
                  <a:lnTo>
                    <a:pt x="98333" y="98313"/>
                  </a:lnTo>
                  <a:lnTo>
                    <a:pt x="120000" y="119999"/>
                  </a:lnTo>
                  <a:lnTo>
                    <a:pt x="120000" y="88192"/>
                  </a:lnTo>
                  <a:lnTo>
                    <a:pt x="98333" y="72289"/>
                  </a:lnTo>
                  <a:lnTo>
                    <a:pt x="0" y="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14" name="Shape 714"/>
            <p:cNvSpPr/>
            <p:nvPr/>
          </p:nvSpPr>
          <p:spPr>
            <a:xfrm>
              <a:off x="4359275" y="4325937"/>
              <a:ext cx="93663" cy="106362"/>
            </a:xfrm>
            <a:custGeom>
              <a:avLst/>
              <a:gdLst/>
              <a:ahLst/>
              <a:cxnLst/>
              <a:rect l="0" t="0" r="0" b="0"/>
              <a:pathLst>
                <a:path w="120000" h="120000" extrusionOk="0">
                  <a:moveTo>
                    <a:pt x="0" y="0"/>
                  </a:moveTo>
                  <a:lnTo>
                    <a:pt x="97627" y="96716"/>
                  </a:lnTo>
                  <a:lnTo>
                    <a:pt x="113898" y="120000"/>
                  </a:lnTo>
                  <a:lnTo>
                    <a:pt x="120000" y="80597"/>
                  </a:lnTo>
                  <a:lnTo>
                    <a:pt x="97627" y="66268"/>
                  </a:lnTo>
                  <a:lnTo>
                    <a:pt x="0" y="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15" name="Shape 715"/>
            <p:cNvSpPr/>
            <p:nvPr/>
          </p:nvSpPr>
          <p:spPr>
            <a:xfrm>
              <a:off x="4359275" y="4325937"/>
              <a:ext cx="93663" cy="106362"/>
            </a:xfrm>
            <a:custGeom>
              <a:avLst/>
              <a:gdLst/>
              <a:ahLst/>
              <a:cxnLst/>
              <a:rect l="0" t="0" r="0" b="0"/>
              <a:pathLst>
                <a:path w="120000" h="120000" extrusionOk="0">
                  <a:moveTo>
                    <a:pt x="0" y="0"/>
                  </a:moveTo>
                  <a:lnTo>
                    <a:pt x="97627" y="96716"/>
                  </a:lnTo>
                  <a:lnTo>
                    <a:pt x="113898" y="120000"/>
                  </a:lnTo>
                  <a:lnTo>
                    <a:pt x="120000" y="80597"/>
                  </a:lnTo>
                  <a:lnTo>
                    <a:pt x="97627" y="66268"/>
                  </a:lnTo>
                  <a:lnTo>
                    <a:pt x="0" y="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16" name="Shape 716"/>
            <p:cNvSpPr/>
            <p:nvPr/>
          </p:nvSpPr>
          <p:spPr>
            <a:xfrm>
              <a:off x="4389437" y="4256087"/>
              <a:ext cx="66674" cy="76199"/>
            </a:xfrm>
            <a:custGeom>
              <a:avLst/>
              <a:gdLst/>
              <a:ahLst/>
              <a:cxnLst/>
              <a:rect l="0" t="0" r="0" b="0"/>
              <a:pathLst>
                <a:path w="120000" h="120000" extrusionOk="0">
                  <a:moveTo>
                    <a:pt x="0" y="0"/>
                  </a:moveTo>
                  <a:lnTo>
                    <a:pt x="88571" y="97500"/>
                  </a:lnTo>
                  <a:lnTo>
                    <a:pt x="105714" y="120000"/>
                  </a:lnTo>
                  <a:lnTo>
                    <a:pt x="120000" y="77500"/>
                  </a:lnTo>
                  <a:lnTo>
                    <a:pt x="88571" y="60000"/>
                  </a:lnTo>
                  <a:lnTo>
                    <a:pt x="0" y="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17" name="Shape 717"/>
            <p:cNvSpPr/>
            <p:nvPr/>
          </p:nvSpPr>
          <p:spPr>
            <a:xfrm>
              <a:off x="4389437" y="4256087"/>
              <a:ext cx="66674" cy="76199"/>
            </a:xfrm>
            <a:custGeom>
              <a:avLst/>
              <a:gdLst/>
              <a:ahLst/>
              <a:cxnLst/>
              <a:rect l="0" t="0" r="0" b="0"/>
              <a:pathLst>
                <a:path w="120000" h="120000" extrusionOk="0">
                  <a:moveTo>
                    <a:pt x="0" y="0"/>
                  </a:moveTo>
                  <a:lnTo>
                    <a:pt x="88571" y="97500"/>
                  </a:lnTo>
                  <a:lnTo>
                    <a:pt x="105714" y="120000"/>
                  </a:lnTo>
                  <a:lnTo>
                    <a:pt x="120000" y="77500"/>
                  </a:lnTo>
                  <a:lnTo>
                    <a:pt x="88571" y="60000"/>
                  </a:lnTo>
                  <a:lnTo>
                    <a:pt x="0" y="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18" name="Shape 718"/>
            <p:cNvSpPr/>
            <p:nvPr/>
          </p:nvSpPr>
          <p:spPr>
            <a:xfrm>
              <a:off x="4456112" y="4391025"/>
              <a:ext cx="117474" cy="131763"/>
            </a:xfrm>
            <a:custGeom>
              <a:avLst/>
              <a:gdLst/>
              <a:ahLst/>
              <a:cxnLst/>
              <a:rect l="0" t="0" r="0" b="0"/>
              <a:pathLst>
                <a:path w="120000" h="120000" extrusionOk="0">
                  <a:moveTo>
                    <a:pt x="120000" y="0"/>
                  </a:moveTo>
                  <a:lnTo>
                    <a:pt x="12972" y="78072"/>
                  </a:lnTo>
                  <a:lnTo>
                    <a:pt x="0" y="88192"/>
                  </a:lnTo>
                  <a:lnTo>
                    <a:pt x="0" y="119999"/>
                  </a:lnTo>
                  <a:lnTo>
                    <a:pt x="12972" y="106987"/>
                  </a:lnTo>
                  <a:lnTo>
                    <a:pt x="120000" y="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19" name="Shape 719"/>
            <p:cNvSpPr/>
            <p:nvPr/>
          </p:nvSpPr>
          <p:spPr>
            <a:xfrm>
              <a:off x="4456112" y="4391025"/>
              <a:ext cx="117474" cy="131763"/>
            </a:xfrm>
            <a:custGeom>
              <a:avLst/>
              <a:gdLst/>
              <a:ahLst/>
              <a:cxnLst/>
              <a:rect l="0" t="0" r="0" b="0"/>
              <a:pathLst>
                <a:path w="120000" h="120000" extrusionOk="0">
                  <a:moveTo>
                    <a:pt x="120000" y="0"/>
                  </a:moveTo>
                  <a:lnTo>
                    <a:pt x="12972" y="78072"/>
                  </a:lnTo>
                  <a:lnTo>
                    <a:pt x="0" y="88192"/>
                  </a:lnTo>
                  <a:lnTo>
                    <a:pt x="0" y="119999"/>
                  </a:lnTo>
                  <a:lnTo>
                    <a:pt x="12972" y="106987"/>
                  </a:lnTo>
                  <a:lnTo>
                    <a:pt x="120000" y="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20" name="Shape 720"/>
            <p:cNvSpPr/>
            <p:nvPr/>
          </p:nvSpPr>
          <p:spPr>
            <a:xfrm>
              <a:off x="4452937" y="4291012"/>
              <a:ext cx="96838" cy="103188"/>
            </a:xfrm>
            <a:custGeom>
              <a:avLst/>
              <a:gdLst/>
              <a:ahLst/>
              <a:cxnLst/>
              <a:rect l="0" t="0" r="0" b="0"/>
              <a:pathLst>
                <a:path w="120000" h="120000" extrusionOk="0">
                  <a:moveTo>
                    <a:pt x="120000" y="0"/>
                  </a:moveTo>
                  <a:lnTo>
                    <a:pt x="11803" y="75692"/>
                  </a:lnTo>
                  <a:lnTo>
                    <a:pt x="0" y="84923"/>
                  </a:lnTo>
                  <a:lnTo>
                    <a:pt x="3934" y="120000"/>
                  </a:lnTo>
                  <a:lnTo>
                    <a:pt x="11803" y="112615"/>
                  </a:lnTo>
                  <a:lnTo>
                    <a:pt x="120000" y="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21" name="Shape 721"/>
            <p:cNvSpPr/>
            <p:nvPr/>
          </p:nvSpPr>
          <p:spPr>
            <a:xfrm>
              <a:off x="4452937" y="4291012"/>
              <a:ext cx="96838" cy="103188"/>
            </a:xfrm>
            <a:custGeom>
              <a:avLst/>
              <a:gdLst/>
              <a:ahLst/>
              <a:cxnLst/>
              <a:rect l="0" t="0" r="0" b="0"/>
              <a:pathLst>
                <a:path w="120000" h="120000" extrusionOk="0">
                  <a:moveTo>
                    <a:pt x="120000" y="0"/>
                  </a:moveTo>
                  <a:lnTo>
                    <a:pt x="11803" y="75692"/>
                  </a:lnTo>
                  <a:lnTo>
                    <a:pt x="0" y="84923"/>
                  </a:lnTo>
                  <a:lnTo>
                    <a:pt x="3934" y="120000"/>
                  </a:lnTo>
                  <a:lnTo>
                    <a:pt x="11803" y="112615"/>
                  </a:lnTo>
                  <a:lnTo>
                    <a:pt x="120000" y="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22" name="Shape 722"/>
            <p:cNvSpPr/>
            <p:nvPr/>
          </p:nvSpPr>
          <p:spPr>
            <a:xfrm>
              <a:off x="4445000" y="4217987"/>
              <a:ext cx="49212" cy="52388"/>
            </a:xfrm>
            <a:custGeom>
              <a:avLst/>
              <a:gdLst/>
              <a:ahLst/>
              <a:cxnLst/>
              <a:rect l="0" t="0" r="0" b="0"/>
              <a:pathLst>
                <a:path w="120000" h="120000" extrusionOk="0">
                  <a:moveTo>
                    <a:pt x="120000" y="0"/>
                  </a:moveTo>
                  <a:lnTo>
                    <a:pt x="27096" y="47272"/>
                  </a:lnTo>
                  <a:lnTo>
                    <a:pt x="0" y="65454"/>
                  </a:lnTo>
                  <a:lnTo>
                    <a:pt x="27096" y="120000"/>
                  </a:lnTo>
                  <a:lnTo>
                    <a:pt x="34838" y="120000"/>
                  </a:lnTo>
                  <a:lnTo>
                    <a:pt x="120000" y="0"/>
                  </a:lnTo>
                  <a:close/>
                </a:path>
              </a:pathLst>
            </a:custGeom>
            <a:solidFill>
              <a:srgbClr val="4D2F2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23" name="Shape 723"/>
            <p:cNvSpPr/>
            <p:nvPr/>
          </p:nvSpPr>
          <p:spPr>
            <a:xfrm>
              <a:off x="4445000" y="4217987"/>
              <a:ext cx="49212" cy="52388"/>
            </a:xfrm>
            <a:custGeom>
              <a:avLst/>
              <a:gdLst/>
              <a:ahLst/>
              <a:cxnLst/>
              <a:rect l="0" t="0" r="0" b="0"/>
              <a:pathLst>
                <a:path w="120000" h="120000" extrusionOk="0">
                  <a:moveTo>
                    <a:pt x="120000" y="0"/>
                  </a:moveTo>
                  <a:lnTo>
                    <a:pt x="27096" y="47272"/>
                  </a:lnTo>
                  <a:lnTo>
                    <a:pt x="0" y="65454"/>
                  </a:lnTo>
                  <a:lnTo>
                    <a:pt x="27096" y="120000"/>
                  </a:lnTo>
                  <a:lnTo>
                    <a:pt x="34838" y="120000"/>
                  </a:lnTo>
                  <a:lnTo>
                    <a:pt x="120000" y="0"/>
                  </a:lnTo>
                </a:path>
              </a:pathLst>
            </a:cu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grpSp>
      <p:sp>
        <p:nvSpPr>
          <p:cNvPr id="724" name="Shape 724"/>
          <p:cNvSpPr/>
          <p:nvPr/>
        </p:nvSpPr>
        <p:spPr>
          <a:xfrm>
            <a:off x="10344488" y="4398292"/>
            <a:ext cx="788175" cy="1434045"/>
          </a:xfrm>
          <a:custGeom>
            <a:avLst/>
            <a:gdLst/>
            <a:ahLst/>
            <a:cxnLst/>
            <a:rect l="0" t="0" r="0" b="0"/>
            <a:pathLst>
              <a:path w="120000" h="120000" extrusionOk="0">
                <a:moveTo>
                  <a:pt x="58333" y="0"/>
                </a:moveTo>
                <a:lnTo>
                  <a:pt x="0" y="120000"/>
                </a:lnTo>
                <a:lnTo>
                  <a:pt x="120000" y="120000"/>
                </a:lnTo>
                <a:lnTo>
                  <a:pt x="58333" y="0"/>
                </a:lnTo>
                <a:close/>
              </a:path>
            </a:pathLst>
          </a:custGeom>
          <a:solidFill>
            <a:srgbClr val="00702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25" name="Shape 725"/>
          <p:cNvSpPr/>
          <p:nvPr/>
        </p:nvSpPr>
        <p:spPr>
          <a:xfrm>
            <a:off x="9532200" y="5059210"/>
            <a:ext cx="424924" cy="773126"/>
          </a:xfrm>
          <a:custGeom>
            <a:avLst/>
            <a:gdLst/>
            <a:ahLst/>
            <a:cxnLst/>
            <a:rect l="0" t="0" r="0" b="0"/>
            <a:pathLst>
              <a:path w="120000" h="120000" extrusionOk="0">
                <a:moveTo>
                  <a:pt x="58333" y="0"/>
                </a:moveTo>
                <a:lnTo>
                  <a:pt x="0" y="120000"/>
                </a:lnTo>
                <a:lnTo>
                  <a:pt x="120000" y="120000"/>
                </a:lnTo>
                <a:lnTo>
                  <a:pt x="58333" y="0"/>
                </a:lnTo>
                <a:close/>
              </a:path>
            </a:pathLst>
          </a:custGeom>
          <a:solidFill>
            <a:srgbClr val="00702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26" name="Shape 726"/>
          <p:cNvSpPr/>
          <p:nvPr/>
        </p:nvSpPr>
        <p:spPr>
          <a:xfrm>
            <a:off x="11156749" y="3513382"/>
            <a:ext cx="1268705" cy="2318954"/>
          </a:xfrm>
          <a:custGeom>
            <a:avLst/>
            <a:gdLst/>
            <a:ahLst/>
            <a:cxnLst/>
            <a:rect l="0" t="0" r="0" b="0"/>
            <a:pathLst>
              <a:path w="120000" h="120000" extrusionOk="0">
                <a:moveTo>
                  <a:pt x="58807" y="0"/>
                </a:moveTo>
                <a:lnTo>
                  <a:pt x="0" y="120000"/>
                </a:lnTo>
                <a:lnTo>
                  <a:pt x="120000" y="120000"/>
                </a:lnTo>
                <a:lnTo>
                  <a:pt x="58807" y="0"/>
                </a:lnTo>
                <a:close/>
              </a:path>
            </a:pathLst>
          </a:custGeom>
          <a:solidFill>
            <a:srgbClr val="00702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27" name="Shape 727"/>
          <p:cNvSpPr/>
          <p:nvPr/>
        </p:nvSpPr>
        <p:spPr>
          <a:xfrm>
            <a:off x="3856037" y="4398292"/>
            <a:ext cx="788175" cy="1434045"/>
          </a:xfrm>
          <a:custGeom>
            <a:avLst/>
            <a:gdLst/>
            <a:ahLst/>
            <a:cxnLst/>
            <a:rect l="0" t="0" r="0" b="0"/>
            <a:pathLst>
              <a:path w="120000" h="120000" extrusionOk="0">
                <a:moveTo>
                  <a:pt x="58333" y="0"/>
                </a:moveTo>
                <a:lnTo>
                  <a:pt x="0" y="120000"/>
                </a:lnTo>
                <a:lnTo>
                  <a:pt x="120000" y="120000"/>
                </a:lnTo>
                <a:lnTo>
                  <a:pt x="58333" y="0"/>
                </a:lnTo>
                <a:close/>
              </a:path>
            </a:pathLst>
          </a:custGeom>
          <a:solidFill>
            <a:srgbClr val="BAD80A"/>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Quattrocento Sans"/>
              <a:buNone/>
            </a:pPr>
            <a:endParaRPr sz="1800" b="0" i="0" u="none" strike="noStrike" cap="none">
              <a:solidFill>
                <a:srgbClr val="008EC0"/>
              </a:solidFill>
              <a:latin typeface="Quattrocento Sans"/>
              <a:ea typeface="Quattrocento Sans"/>
              <a:cs typeface="Quattrocento Sans"/>
              <a:sym typeface="Quattrocento Sans"/>
            </a:endParaRPr>
          </a:p>
        </p:txBody>
      </p:sp>
      <p:sp>
        <p:nvSpPr>
          <p:cNvPr id="728" name="Shape 728"/>
          <p:cNvSpPr/>
          <p:nvPr/>
        </p:nvSpPr>
        <p:spPr>
          <a:xfrm>
            <a:off x="0" y="2692953"/>
            <a:ext cx="12436476" cy="3409754"/>
          </a:xfrm>
          <a:prstGeom prst="rect">
            <a:avLst/>
          </a:prstGeom>
          <a:solidFill>
            <a:schemeClr val="lt1">
              <a:alpha val="80000"/>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729" name="Shape 729"/>
          <p:cNvGrpSpPr/>
          <p:nvPr/>
        </p:nvGrpSpPr>
        <p:grpSpPr>
          <a:xfrm>
            <a:off x="6675437" y="979715"/>
            <a:ext cx="4724400" cy="5416422"/>
            <a:chOff x="4320539" y="979715"/>
            <a:chExt cx="4724400" cy="5416422"/>
          </a:xfrm>
        </p:grpSpPr>
        <p:sp>
          <p:nvSpPr>
            <p:cNvPr id="730" name="Shape 730"/>
            <p:cNvSpPr/>
            <p:nvPr/>
          </p:nvSpPr>
          <p:spPr>
            <a:xfrm>
              <a:off x="4320539" y="4625151"/>
              <a:ext cx="4724400" cy="118689"/>
            </a:xfrm>
            <a:prstGeom prst="rect">
              <a:avLst/>
            </a:prstGeom>
            <a:solidFill>
              <a:srgbClr val="18181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31" name="Shape 731"/>
            <p:cNvSpPr/>
            <p:nvPr/>
          </p:nvSpPr>
          <p:spPr>
            <a:xfrm>
              <a:off x="4320539" y="3855837"/>
              <a:ext cx="4724400" cy="118689"/>
            </a:xfrm>
            <a:prstGeom prst="rect">
              <a:avLst/>
            </a:prstGeom>
            <a:solidFill>
              <a:srgbClr val="18181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32" name="Shape 732"/>
            <p:cNvSpPr/>
            <p:nvPr/>
          </p:nvSpPr>
          <p:spPr>
            <a:xfrm>
              <a:off x="4320539" y="3124423"/>
              <a:ext cx="4724400" cy="118689"/>
            </a:xfrm>
            <a:prstGeom prst="rect">
              <a:avLst/>
            </a:prstGeom>
            <a:solidFill>
              <a:srgbClr val="18181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33" name="Shape 733"/>
            <p:cNvSpPr/>
            <p:nvPr/>
          </p:nvSpPr>
          <p:spPr>
            <a:xfrm>
              <a:off x="4320539" y="2377214"/>
              <a:ext cx="4724400" cy="118689"/>
            </a:xfrm>
            <a:prstGeom prst="rect">
              <a:avLst/>
            </a:prstGeom>
            <a:solidFill>
              <a:srgbClr val="18181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34" name="Shape 734"/>
            <p:cNvSpPr/>
            <p:nvPr/>
          </p:nvSpPr>
          <p:spPr>
            <a:xfrm>
              <a:off x="4320539" y="1592579"/>
              <a:ext cx="4724400" cy="118689"/>
            </a:xfrm>
            <a:prstGeom prst="rect">
              <a:avLst/>
            </a:prstGeom>
            <a:solidFill>
              <a:srgbClr val="18181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35" name="Shape 735"/>
            <p:cNvSpPr/>
            <p:nvPr/>
          </p:nvSpPr>
          <p:spPr>
            <a:xfrm>
              <a:off x="5143500" y="3978564"/>
              <a:ext cx="682744" cy="650838"/>
            </a:xfrm>
            <a:prstGeom prst="rect">
              <a:avLst/>
            </a:prstGeom>
            <a:solidFill>
              <a:srgbClr val="FDDC2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36" name="Shape 736"/>
            <p:cNvSpPr/>
            <p:nvPr/>
          </p:nvSpPr>
          <p:spPr>
            <a:xfrm>
              <a:off x="5541078" y="4382926"/>
              <a:ext cx="285839" cy="243224"/>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37" name="Shape 737"/>
            <p:cNvSpPr/>
            <p:nvPr/>
          </p:nvSpPr>
          <p:spPr>
            <a:xfrm>
              <a:off x="5179251" y="4194130"/>
              <a:ext cx="236911" cy="435082"/>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38" name="Shape 738"/>
            <p:cNvSpPr/>
            <p:nvPr/>
          </p:nvSpPr>
          <p:spPr>
            <a:xfrm>
              <a:off x="5203464" y="4226546"/>
              <a:ext cx="33754" cy="129941"/>
            </a:xfrm>
            <a:prstGeom prst="rect">
              <a:avLst/>
            </a:prstGeom>
            <a:solidFill>
              <a:srgbClr val="BFBFB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739" name="Shape 739"/>
            <p:cNvGrpSpPr/>
            <p:nvPr/>
          </p:nvGrpSpPr>
          <p:grpSpPr>
            <a:xfrm>
              <a:off x="5301684" y="4427462"/>
              <a:ext cx="90361" cy="186797"/>
              <a:chOff x="5241732" y="6172200"/>
              <a:chExt cx="122388" cy="256504"/>
            </a:xfrm>
          </p:grpSpPr>
          <p:cxnSp>
            <p:nvCxnSpPr>
              <p:cNvPr id="740" name="Shape 740"/>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741" name="Shape 741"/>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742" name="Shape 742"/>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743" name="Shape 743"/>
            <p:cNvGrpSpPr/>
            <p:nvPr/>
          </p:nvGrpSpPr>
          <p:grpSpPr>
            <a:xfrm flipH="1">
              <a:off x="5601197" y="4427462"/>
              <a:ext cx="90361" cy="186797"/>
              <a:chOff x="5241732" y="6172200"/>
              <a:chExt cx="122388" cy="256504"/>
            </a:xfrm>
          </p:grpSpPr>
          <p:cxnSp>
            <p:nvCxnSpPr>
              <p:cNvPr id="744" name="Shape 744"/>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745" name="Shape 745"/>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746" name="Shape 746"/>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747" name="Shape 747"/>
            <p:cNvSpPr/>
            <p:nvPr/>
          </p:nvSpPr>
          <p:spPr>
            <a:xfrm>
              <a:off x="5363535" y="4439442"/>
              <a:ext cx="262672" cy="33294"/>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48" name="Shape 748"/>
            <p:cNvSpPr/>
            <p:nvPr/>
          </p:nvSpPr>
          <p:spPr>
            <a:xfrm>
              <a:off x="5472012" y="4472735"/>
              <a:ext cx="45719" cy="153415"/>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749" name="Shape 749"/>
            <p:cNvGrpSpPr/>
            <p:nvPr/>
          </p:nvGrpSpPr>
          <p:grpSpPr>
            <a:xfrm>
              <a:off x="5594522" y="4283313"/>
              <a:ext cx="122497" cy="98608"/>
              <a:chOff x="5359222" y="6179960"/>
              <a:chExt cx="179412" cy="146421"/>
            </a:xfrm>
          </p:grpSpPr>
          <p:sp>
            <p:nvSpPr>
              <p:cNvPr id="750" name="Shape 750"/>
              <p:cNvSpPr/>
              <p:nvPr/>
            </p:nvSpPr>
            <p:spPr>
              <a:xfrm>
                <a:off x="5385019" y="6231175"/>
                <a:ext cx="128227" cy="95206"/>
              </a:xfrm>
              <a:prstGeom prst="rect">
                <a:avLst/>
              </a:prstGeom>
              <a:solidFill>
                <a:srgbClr val="B5B5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51" name="Shape 751"/>
              <p:cNvSpPr/>
              <p:nvPr/>
            </p:nvSpPr>
            <p:spPr>
              <a:xfrm>
                <a:off x="5385019" y="6205103"/>
                <a:ext cx="127817" cy="26069"/>
              </a:xfrm>
              <a:prstGeom prst="trapezoid">
                <a:avLst>
                  <a:gd name="adj" fmla="val 87295"/>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752" name="Shape 752"/>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753" name="Shape 753"/>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754" name="Shape 754"/>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755" name="Shape 755"/>
            <p:cNvSpPr/>
            <p:nvPr/>
          </p:nvSpPr>
          <p:spPr>
            <a:xfrm>
              <a:off x="4505633" y="1659951"/>
              <a:ext cx="106538" cy="4170917"/>
            </a:xfrm>
            <a:prstGeom prst="rect">
              <a:avLst/>
            </a:prstGeom>
            <a:solidFill>
              <a:srgbClr val="18181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56" name="Shape 756"/>
            <p:cNvSpPr/>
            <p:nvPr/>
          </p:nvSpPr>
          <p:spPr>
            <a:xfrm>
              <a:off x="8807992" y="1659951"/>
              <a:ext cx="106538" cy="4170917"/>
            </a:xfrm>
            <a:prstGeom prst="rect">
              <a:avLst/>
            </a:prstGeom>
            <a:solidFill>
              <a:srgbClr val="18181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57" name="Shape 757"/>
            <p:cNvSpPr/>
            <p:nvPr/>
          </p:nvSpPr>
          <p:spPr>
            <a:xfrm>
              <a:off x="6667732" y="1662113"/>
              <a:ext cx="128676" cy="3027226"/>
            </a:xfrm>
            <a:prstGeom prst="rect">
              <a:avLst/>
            </a:prstGeom>
            <a:solidFill>
              <a:srgbClr val="18181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58" name="Shape 758"/>
            <p:cNvSpPr/>
            <p:nvPr/>
          </p:nvSpPr>
          <p:spPr>
            <a:xfrm>
              <a:off x="5925855" y="4723123"/>
              <a:ext cx="2894293" cy="1066572"/>
            </a:xfrm>
            <a:prstGeom prst="rect">
              <a:avLst/>
            </a:prstGeom>
            <a:solidFill>
              <a:srgbClr val="F77D2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59" name="Shape 759"/>
            <p:cNvSpPr/>
            <p:nvPr/>
          </p:nvSpPr>
          <p:spPr>
            <a:xfrm>
              <a:off x="4646271" y="4738042"/>
              <a:ext cx="1243347" cy="1002775"/>
            </a:xfrm>
            <a:prstGeom prst="rect">
              <a:avLst/>
            </a:prstGeom>
            <a:solidFill>
              <a:srgbClr val="D8D8D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60" name="Shape 760"/>
            <p:cNvSpPr/>
            <p:nvPr/>
          </p:nvSpPr>
          <p:spPr>
            <a:xfrm>
              <a:off x="4630635" y="4698205"/>
              <a:ext cx="1254851" cy="1091490"/>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761" name="Shape 761"/>
            <p:cNvGrpSpPr/>
            <p:nvPr/>
          </p:nvGrpSpPr>
          <p:grpSpPr>
            <a:xfrm>
              <a:off x="4847217" y="4913421"/>
              <a:ext cx="470164" cy="827689"/>
              <a:chOff x="4847217" y="4913421"/>
              <a:chExt cx="470164" cy="827689"/>
            </a:xfrm>
          </p:grpSpPr>
          <p:sp>
            <p:nvSpPr>
              <p:cNvPr id="762" name="Shape 762"/>
              <p:cNvSpPr/>
              <p:nvPr/>
            </p:nvSpPr>
            <p:spPr>
              <a:xfrm>
                <a:off x="4847217" y="5668896"/>
                <a:ext cx="470164" cy="72215"/>
              </a:xfrm>
              <a:prstGeom prst="rect">
                <a:avLst/>
              </a:prstGeom>
              <a:solidFill>
                <a:srgbClr val="B5B5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63" name="Shape 763"/>
              <p:cNvSpPr/>
              <p:nvPr/>
            </p:nvSpPr>
            <p:spPr>
              <a:xfrm>
                <a:off x="4887587" y="4913421"/>
                <a:ext cx="379796" cy="758647"/>
              </a:xfrm>
              <a:custGeom>
                <a:avLst/>
                <a:gdLst/>
                <a:ahLst/>
                <a:cxnLst/>
                <a:rect l="0" t="0" r="0" b="0"/>
                <a:pathLst>
                  <a:path w="120000" h="120000" extrusionOk="0">
                    <a:moveTo>
                      <a:pt x="59609" y="0"/>
                    </a:moveTo>
                    <a:cubicBezTo>
                      <a:pt x="88415" y="0"/>
                      <a:pt x="112449" y="4537"/>
                      <a:pt x="118007" y="10569"/>
                    </a:cubicBezTo>
                    <a:lnTo>
                      <a:pt x="118732" y="12165"/>
                    </a:lnTo>
                    <a:lnTo>
                      <a:pt x="120000" y="12165"/>
                    </a:lnTo>
                    <a:lnTo>
                      <a:pt x="120000" y="120000"/>
                    </a:lnTo>
                    <a:lnTo>
                      <a:pt x="0" y="120000"/>
                    </a:lnTo>
                    <a:lnTo>
                      <a:pt x="0" y="13236"/>
                    </a:lnTo>
                    <a:lnTo>
                      <a:pt x="0" y="12165"/>
                    </a:lnTo>
                    <a:lnTo>
                      <a:pt x="486" y="12165"/>
                    </a:lnTo>
                    <a:lnTo>
                      <a:pt x="1211" y="10569"/>
                    </a:lnTo>
                    <a:cubicBezTo>
                      <a:pt x="6769" y="4537"/>
                      <a:pt x="30803" y="0"/>
                      <a:pt x="59609" y="0"/>
                    </a:cubicBezTo>
                    <a:close/>
                  </a:path>
                </a:pathLst>
              </a:custGeom>
              <a:solidFill>
                <a:srgbClr val="79797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64" name="Shape 764"/>
              <p:cNvSpPr/>
              <p:nvPr/>
            </p:nvSpPr>
            <p:spPr>
              <a:xfrm>
                <a:off x="5032773" y="5472294"/>
                <a:ext cx="97946" cy="137529"/>
              </a:xfrm>
              <a:prstGeom prst="rect">
                <a:avLst/>
              </a:prstGeom>
              <a:solidFill>
                <a:srgbClr val="3C3C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765" name="Shape 765"/>
            <p:cNvGrpSpPr/>
            <p:nvPr/>
          </p:nvGrpSpPr>
          <p:grpSpPr>
            <a:xfrm>
              <a:off x="7292078" y="5059210"/>
              <a:ext cx="927073" cy="681606"/>
              <a:chOff x="6079192" y="5059210"/>
              <a:chExt cx="927073" cy="681606"/>
            </a:xfrm>
          </p:grpSpPr>
          <p:sp>
            <p:nvSpPr>
              <p:cNvPr id="766" name="Shape 766"/>
              <p:cNvSpPr/>
              <p:nvPr/>
            </p:nvSpPr>
            <p:spPr>
              <a:xfrm>
                <a:off x="6079192" y="5059210"/>
                <a:ext cx="927073" cy="681606"/>
              </a:xfrm>
              <a:prstGeom prst="rect">
                <a:avLst/>
              </a:prstGeom>
              <a:solidFill>
                <a:srgbClr val="BFEEFF"/>
              </a:solidFill>
              <a:ln w="57150" cap="flat" cmpd="sng">
                <a:solidFill>
                  <a:schemeClr val="accent2"/>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767" name="Shape 767"/>
              <p:cNvCxnSpPr>
                <a:stCxn id="766" idx="0"/>
                <a:endCxn id="766" idx="2"/>
              </p:cNvCxnSpPr>
              <p:nvPr/>
            </p:nvCxnSpPr>
            <p:spPr>
              <a:xfrm>
                <a:off x="6542729" y="5059210"/>
                <a:ext cx="0" cy="681600"/>
              </a:xfrm>
              <a:prstGeom prst="straightConnector1">
                <a:avLst/>
              </a:prstGeom>
              <a:solidFill>
                <a:srgbClr val="BFEEFF"/>
              </a:solidFill>
              <a:ln w="38100" cap="flat" cmpd="sng">
                <a:solidFill>
                  <a:schemeClr val="accent2"/>
                </a:solidFill>
                <a:prstDash val="solid"/>
                <a:miter/>
                <a:headEnd type="none" w="med" len="med"/>
                <a:tailEnd type="none" w="med" len="med"/>
              </a:ln>
            </p:spPr>
          </p:cxnSp>
          <p:cxnSp>
            <p:nvCxnSpPr>
              <p:cNvPr id="768" name="Shape 768"/>
              <p:cNvCxnSpPr/>
              <p:nvPr/>
            </p:nvCxnSpPr>
            <p:spPr>
              <a:xfrm>
                <a:off x="6608321" y="5407025"/>
                <a:ext cx="73959" cy="0"/>
              </a:xfrm>
              <a:prstGeom prst="straightConnector1">
                <a:avLst/>
              </a:prstGeom>
              <a:solidFill>
                <a:srgbClr val="BFEEFF"/>
              </a:solidFill>
              <a:ln w="38100" cap="flat" cmpd="sng">
                <a:solidFill>
                  <a:schemeClr val="accent2"/>
                </a:solidFill>
                <a:prstDash val="solid"/>
                <a:miter/>
                <a:headEnd type="none" w="med" len="med"/>
                <a:tailEnd type="none" w="med" len="med"/>
              </a:ln>
            </p:spPr>
          </p:cxnSp>
          <p:cxnSp>
            <p:nvCxnSpPr>
              <p:cNvPr id="769" name="Shape 769"/>
              <p:cNvCxnSpPr/>
              <p:nvPr/>
            </p:nvCxnSpPr>
            <p:spPr>
              <a:xfrm>
                <a:off x="6400501" y="5407025"/>
                <a:ext cx="73959" cy="0"/>
              </a:xfrm>
              <a:prstGeom prst="straightConnector1">
                <a:avLst/>
              </a:prstGeom>
              <a:solidFill>
                <a:srgbClr val="BFEEFF"/>
              </a:solidFill>
              <a:ln w="38100" cap="flat" cmpd="sng">
                <a:solidFill>
                  <a:schemeClr val="accent2"/>
                </a:solidFill>
                <a:prstDash val="solid"/>
                <a:miter/>
                <a:headEnd type="none" w="med" len="med"/>
                <a:tailEnd type="none" w="med" len="med"/>
              </a:ln>
            </p:spPr>
          </p:cxnSp>
        </p:grpSp>
        <p:grpSp>
          <p:nvGrpSpPr>
            <p:cNvPr id="770" name="Shape 770"/>
            <p:cNvGrpSpPr/>
            <p:nvPr/>
          </p:nvGrpSpPr>
          <p:grpSpPr>
            <a:xfrm>
              <a:off x="8120253" y="5289549"/>
              <a:ext cx="279109" cy="473167"/>
              <a:chOff x="8120253" y="5111758"/>
              <a:chExt cx="383984" cy="650958"/>
            </a:xfrm>
          </p:grpSpPr>
          <p:sp>
            <p:nvSpPr>
              <p:cNvPr id="771" name="Shape 771"/>
              <p:cNvSpPr/>
              <p:nvPr/>
            </p:nvSpPr>
            <p:spPr>
              <a:xfrm>
                <a:off x="8120253" y="5111758"/>
                <a:ext cx="383984" cy="383984"/>
              </a:xfrm>
              <a:prstGeom prst="ellipse">
                <a:avLst/>
              </a:prstGeom>
              <a:solidFill>
                <a:srgbClr val="97C21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72" name="Shape 772"/>
              <p:cNvSpPr/>
              <p:nvPr/>
            </p:nvSpPr>
            <p:spPr>
              <a:xfrm rot="10800000">
                <a:off x="8153136" y="5439899"/>
                <a:ext cx="318385" cy="322818"/>
              </a:xfrm>
              <a:prstGeom prst="trapezoid">
                <a:avLst>
                  <a:gd name="adj" fmla="val 25000"/>
                </a:avLst>
              </a:prstGeom>
              <a:solidFill>
                <a:srgbClr val="3C3C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773" name="Shape 773"/>
            <p:cNvSpPr/>
            <p:nvPr/>
          </p:nvSpPr>
          <p:spPr>
            <a:xfrm>
              <a:off x="5887705" y="4698205"/>
              <a:ext cx="2941528" cy="1091490"/>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pic>
          <p:nvPicPr>
            <p:cNvPr id="774" name="Shape 774"/>
            <p:cNvPicPr preferRelativeResize="0"/>
            <p:nvPr/>
          </p:nvPicPr>
          <p:blipFill rotWithShape="1">
            <a:blip r:embed="rId3">
              <a:alphaModFix/>
            </a:blip>
            <a:srcRect/>
            <a:stretch/>
          </p:blipFill>
          <p:spPr>
            <a:xfrm>
              <a:off x="6532105" y="5163673"/>
              <a:ext cx="286666" cy="581113"/>
            </a:xfrm>
            <a:prstGeom prst="rect">
              <a:avLst/>
            </a:prstGeom>
            <a:noFill/>
            <a:ln>
              <a:noFill/>
            </a:ln>
          </p:spPr>
        </p:pic>
        <p:cxnSp>
          <p:nvCxnSpPr>
            <p:cNvPr id="775" name="Shape 775"/>
            <p:cNvCxnSpPr/>
            <p:nvPr/>
          </p:nvCxnSpPr>
          <p:spPr>
            <a:xfrm>
              <a:off x="6594104" y="6396137"/>
              <a:ext cx="0" cy="0"/>
            </a:xfrm>
            <a:prstGeom prst="straightConnector1">
              <a:avLst/>
            </a:prstGeom>
            <a:noFill/>
            <a:ln w="9525" cap="flat" cmpd="sng">
              <a:solidFill>
                <a:srgbClr val="008CBF"/>
              </a:solidFill>
              <a:prstDash val="solid"/>
              <a:round/>
              <a:headEnd type="none" w="med" len="med"/>
              <a:tailEnd type="none" w="med" len="med"/>
            </a:ln>
          </p:spPr>
        </p:cxnSp>
        <p:sp>
          <p:nvSpPr>
            <p:cNvPr id="776" name="Shape 776"/>
            <p:cNvSpPr/>
            <p:nvPr/>
          </p:nvSpPr>
          <p:spPr>
            <a:xfrm>
              <a:off x="5606242" y="4990585"/>
              <a:ext cx="231193" cy="751531"/>
            </a:xfrm>
            <a:prstGeom prst="rect">
              <a:avLst/>
            </a:prstGeom>
            <a:solidFill>
              <a:srgbClr val="B5B5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77" name="Shape 777"/>
            <p:cNvSpPr/>
            <p:nvPr/>
          </p:nvSpPr>
          <p:spPr>
            <a:xfrm>
              <a:off x="5483053" y="5303796"/>
              <a:ext cx="353737" cy="438319"/>
            </a:xfrm>
            <a:prstGeom prst="rect">
              <a:avLst/>
            </a:prstGeom>
            <a:solidFill>
              <a:srgbClr val="B5B5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78" name="Shape 778"/>
            <p:cNvSpPr/>
            <p:nvPr/>
          </p:nvSpPr>
          <p:spPr>
            <a:xfrm>
              <a:off x="4663905" y="3959342"/>
              <a:ext cx="423555" cy="699164"/>
            </a:xfrm>
            <a:prstGeom prst="rect">
              <a:avLst/>
            </a:prstGeom>
            <a:solidFill>
              <a:srgbClr val="F77D2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79" name="Shape 779"/>
            <p:cNvSpPr/>
            <p:nvPr/>
          </p:nvSpPr>
          <p:spPr>
            <a:xfrm>
              <a:off x="4663905" y="3191391"/>
              <a:ext cx="1955092" cy="727787"/>
            </a:xfrm>
            <a:prstGeom prst="rect">
              <a:avLst/>
            </a:prstGeom>
            <a:solidFill>
              <a:srgbClr val="97C21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80" name="Shape 780"/>
            <p:cNvSpPr/>
            <p:nvPr/>
          </p:nvSpPr>
          <p:spPr>
            <a:xfrm>
              <a:off x="5913826" y="3963407"/>
              <a:ext cx="705170" cy="691223"/>
            </a:xfrm>
            <a:prstGeom prst="rect">
              <a:avLst/>
            </a:prstGeom>
            <a:solidFill>
              <a:srgbClr val="4DCF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81" name="Shape 781"/>
            <p:cNvSpPr/>
            <p:nvPr/>
          </p:nvSpPr>
          <p:spPr>
            <a:xfrm>
              <a:off x="5951483" y="4405353"/>
              <a:ext cx="366805" cy="172506"/>
            </a:xfrm>
            <a:prstGeom prst="roundRect">
              <a:avLst>
                <a:gd name="adj" fmla="val 32457"/>
              </a:avLst>
            </a:prstGeom>
            <a:solidFill>
              <a:srgbClr val="F5F1F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82" name="Shape 782"/>
            <p:cNvSpPr/>
            <p:nvPr/>
          </p:nvSpPr>
          <p:spPr>
            <a:xfrm>
              <a:off x="5976905" y="4573121"/>
              <a:ext cx="301432" cy="82707"/>
            </a:xfrm>
            <a:prstGeom prst="rect">
              <a:avLst/>
            </a:prstGeom>
            <a:solidFill>
              <a:srgbClr val="E6E5E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83" name="Shape 783"/>
            <p:cNvSpPr/>
            <p:nvPr/>
          </p:nvSpPr>
          <p:spPr>
            <a:xfrm>
              <a:off x="5887705" y="4490882"/>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84" name="Shape 784"/>
            <p:cNvSpPr/>
            <p:nvPr/>
          </p:nvSpPr>
          <p:spPr>
            <a:xfrm>
              <a:off x="6241798" y="4490882"/>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85" name="Shape 785"/>
            <p:cNvSpPr/>
            <p:nvPr/>
          </p:nvSpPr>
          <p:spPr>
            <a:xfrm>
              <a:off x="6392737" y="4536998"/>
              <a:ext cx="156640" cy="118831"/>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786" name="Shape 786"/>
            <p:cNvGrpSpPr/>
            <p:nvPr/>
          </p:nvGrpSpPr>
          <p:grpSpPr>
            <a:xfrm>
              <a:off x="6403400" y="4405352"/>
              <a:ext cx="139600" cy="133970"/>
              <a:chOff x="7948903" y="2829961"/>
              <a:chExt cx="183066" cy="191771"/>
            </a:xfrm>
          </p:grpSpPr>
          <p:sp>
            <p:nvSpPr>
              <p:cNvPr id="787" name="Shape 787"/>
              <p:cNvSpPr/>
              <p:nvPr/>
            </p:nvSpPr>
            <p:spPr>
              <a:xfrm>
                <a:off x="7948903" y="2933566"/>
                <a:ext cx="167453" cy="45718"/>
              </a:xfrm>
              <a:prstGeom prst="rect">
                <a:avLst/>
              </a:prstGeom>
              <a:solidFill>
                <a:srgbClr val="FF5C5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88" name="Shape 788"/>
              <p:cNvSpPr/>
              <p:nvPr/>
            </p:nvSpPr>
            <p:spPr>
              <a:xfrm>
                <a:off x="7975097" y="2971826"/>
                <a:ext cx="153549" cy="49906"/>
              </a:xfrm>
              <a:prstGeom prst="rect">
                <a:avLst/>
              </a:prstGeom>
              <a:solidFill>
                <a:srgbClr val="DD505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89" name="Shape 789"/>
              <p:cNvSpPr/>
              <p:nvPr/>
            </p:nvSpPr>
            <p:spPr>
              <a:xfrm>
                <a:off x="7991767" y="2876550"/>
                <a:ext cx="140202" cy="60142"/>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90" name="Shape 790"/>
              <p:cNvSpPr/>
              <p:nvPr/>
            </p:nvSpPr>
            <p:spPr>
              <a:xfrm>
                <a:off x="7959103" y="2829961"/>
                <a:ext cx="140202" cy="45718"/>
              </a:xfrm>
              <a:prstGeom prst="rect">
                <a:avLst/>
              </a:prstGeom>
              <a:solidFill>
                <a:srgbClr val="FFCF2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cxnSp>
          <p:nvCxnSpPr>
            <p:cNvPr id="791" name="Shape 791"/>
            <p:cNvCxnSpPr/>
            <p:nvPr/>
          </p:nvCxnSpPr>
          <p:spPr>
            <a:xfrm>
              <a:off x="6439262" y="3711692"/>
              <a:ext cx="0" cy="90793"/>
            </a:xfrm>
            <a:prstGeom prst="straightConnector1">
              <a:avLst/>
            </a:prstGeom>
            <a:noFill/>
            <a:ln w="38100" cap="flat" cmpd="sng">
              <a:solidFill>
                <a:srgbClr val="D8D8D8"/>
              </a:solidFill>
              <a:prstDash val="solid"/>
              <a:round/>
              <a:headEnd type="none" w="med" len="med"/>
              <a:tailEnd type="none" w="med" len="med"/>
            </a:ln>
          </p:spPr>
        </p:cxnSp>
        <p:sp>
          <p:nvSpPr>
            <p:cNvPr id="792" name="Shape 792"/>
            <p:cNvSpPr/>
            <p:nvPr/>
          </p:nvSpPr>
          <p:spPr>
            <a:xfrm>
              <a:off x="6355955" y="3589991"/>
              <a:ext cx="163206" cy="121094"/>
            </a:xfrm>
            <a:prstGeom prst="trapezoid">
              <a:avLst>
                <a:gd name="adj" fmla="val 30999"/>
              </a:avLst>
            </a:prstGeom>
            <a:solidFill>
              <a:srgbClr val="FFCF2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93" name="Shape 793"/>
            <p:cNvSpPr/>
            <p:nvPr/>
          </p:nvSpPr>
          <p:spPr>
            <a:xfrm>
              <a:off x="6027900" y="4066871"/>
              <a:ext cx="203377" cy="132559"/>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pic>
          <p:nvPicPr>
            <p:cNvPr id="794" name="Shape 794"/>
            <p:cNvPicPr preferRelativeResize="0"/>
            <p:nvPr/>
          </p:nvPicPr>
          <p:blipFill rotWithShape="1">
            <a:blip r:embed="rId4">
              <a:alphaModFix/>
            </a:blip>
            <a:srcRect/>
            <a:stretch/>
          </p:blipFill>
          <p:spPr>
            <a:xfrm>
              <a:off x="6557975" y="4544926"/>
              <a:ext cx="34864" cy="58832"/>
            </a:xfrm>
            <a:prstGeom prst="rect">
              <a:avLst/>
            </a:prstGeom>
            <a:noFill/>
            <a:ln>
              <a:noFill/>
            </a:ln>
          </p:spPr>
        </p:pic>
        <p:cxnSp>
          <p:nvCxnSpPr>
            <p:cNvPr id="795" name="Shape 795"/>
            <p:cNvCxnSpPr/>
            <p:nvPr/>
          </p:nvCxnSpPr>
          <p:spPr>
            <a:xfrm rot="10800000">
              <a:off x="6398102" y="3789282"/>
              <a:ext cx="76759" cy="0"/>
            </a:xfrm>
            <a:prstGeom prst="straightConnector1">
              <a:avLst/>
            </a:prstGeom>
            <a:noFill/>
            <a:ln w="38100" cap="flat" cmpd="sng">
              <a:solidFill>
                <a:srgbClr val="797979"/>
              </a:solidFill>
              <a:prstDash val="solid"/>
              <a:round/>
              <a:headEnd type="none" w="med" len="med"/>
              <a:tailEnd type="none" w="med" len="med"/>
            </a:ln>
          </p:spPr>
        </p:cxnSp>
        <p:sp>
          <p:nvSpPr>
            <p:cNvPr id="796" name="Shape 796"/>
            <p:cNvSpPr/>
            <p:nvPr/>
          </p:nvSpPr>
          <p:spPr>
            <a:xfrm>
              <a:off x="6357753" y="3803455"/>
              <a:ext cx="156640" cy="78033"/>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797" name="Shape 797"/>
            <p:cNvGrpSpPr/>
            <p:nvPr/>
          </p:nvGrpSpPr>
          <p:grpSpPr>
            <a:xfrm>
              <a:off x="5754523" y="3537058"/>
              <a:ext cx="518135" cy="343018"/>
              <a:chOff x="7301299" y="1104407"/>
              <a:chExt cx="679460" cy="449819"/>
            </a:xfrm>
          </p:grpSpPr>
          <p:sp>
            <p:nvSpPr>
              <p:cNvPr id="798" name="Shape 798"/>
              <p:cNvSpPr/>
              <p:nvPr/>
            </p:nvSpPr>
            <p:spPr>
              <a:xfrm>
                <a:off x="7301299" y="1388269"/>
                <a:ext cx="679460" cy="165957"/>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799" name="Shape 799"/>
              <p:cNvSpPr/>
              <p:nvPr/>
            </p:nvSpPr>
            <p:spPr>
              <a:xfrm>
                <a:off x="7301299" y="1338262"/>
                <a:ext cx="679460" cy="51925"/>
              </a:xfrm>
              <a:prstGeom prst="rect">
                <a:avLst/>
              </a:prstGeom>
              <a:solidFill>
                <a:srgbClr val="EEEE8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00" name="Shape 800"/>
              <p:cNvSpPr/>
              <p:nvPr/>
            </p:nvSpPr>
            <p:spPr>
              <a:xfrm>
                <a:off x="7301299" y="1216066"/>
                <a:ext cx="679460" cy="122193"/>
              </a:xfrm>
              <a:prstGeom prst="rect">
                <a:avLst/>
              </a:prstGeom>
              <a:solidFill>
                <a:srgbClr val="FFDBA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01" name="Shape 801"/>
              <p:cNvSpPr/>
              <p:nvPr/>
            </p:nvSpPr>
            <p:spPr>
              <a:xfrm>
                <a:off x="7301300" y="1104407"/>
                <a:ext cx="679460" cy="111656"/>
              </a:xfrm>
              <a:prstGeom prst="triangle">
                <a:avLst>
                  <a:gd name="adj" fmla="val 50000"/>
                </a:avLst>
              </a:prstGeom>
              <a:solidFill>
                <a:srgbClr val="FFDBA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02" name="Shape 802"/>
              <p:cNvSpPr/>
              <p:nvPr/>
            </p:nvSpPr>
            <p:spPr>
              <a:xfrm>
                <a:off x="7351118"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03" name="Shape 803"/>
              <p:cNvSpPr/>
              <p:nvPr/>
            </p:nvSpPr>
            <p:spPr>
              <a:xfrm>
                <a:off x="7665939"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04" name="Shape 804"/>
              <p:cNvSpPr/>
              <p:nvPr/>
            </p:nvSpPr>
            <p:spPr>
              <a:xfrm>
                <a:off x="7597372" y="1172070"/>
                <a:ext cx="87311" cy="87311"/>
              </a:xfrm>
              <a:prstGeom prst="ellipse">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pic>
          <p:nvPicPr>
            <p:cNvPr id="805" name="Shape 805"/>
            <p:cNvPicPr preferRelativeResize="0"/>
            <p:nvPr/>
          </p:nvPicPr>
          <p:blipFill rotWithShape="1">
            <a:blip r:embed="rId4">
              <a:alphaModFix/>
            </a:blip>
            <a:srcRect/>
            <a:stretch/>
          </p:blipFill>
          <p:spPr>
            <a:xfrm>
              <a:off x="6540416" y="3807771"/>
              <a:ext cx="34864" cy="58832"/>
            </a:xfrm>
            <a:prstGeom prst="rect">
              <a:avLst/>
            </a:prstGeom>
            <a:noFill/>
            <a:ln>
              <a:noFill/>
            </a:ln>
          </p:spPr>
        </p:pic>
        <p:grpSp>
          <p:nvGrpSpPr>
            <p:cNvPr id="806" name="Shape 806"/>
            <p:cNvGrpSpPr/>
            <p:nvPr/>
          </p:nvGrpSpPr>
          <p:grpSpPr>
            <a:xfrm>
              <a:off x="5498444" y="3656350"/>
              <a:ext cx="164521" cy="129708"/>
              <a:chOff x="6294003" y="694775"/>
              <a:chExt cx="215746" cy="170093"/>
            </a:xfrm>
          </p:grpSpPr>
          <p:sp>
            <p:nvSpPr>
              <p:cNvPr id="807" name="Shape 807"/>
              <p:cNvSpPr/>
              <p:nvPr/>
            </p:nvSpPr>
            <p:spPr>
              <a:xfrm>
                <a:off x="6294003" y="819150"/>
                <a:ext cx="215746" cy="45718"/>
              </a:xfrm>
              <a:prstGeom prst="rect">
                <a:avLst/>
              </a:prstGeom>
              <a:solidFill>
                <a:srgbClr val="5D625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08" name="Shape 808"/>
              <p:cNvSpPr/>
              <p:nvPr/>
            </p:nvSpPr>
            <p:spPr>
              <a:xfrm>
                <a:off x="6297260" y="694775"/>
                <a:ext cx="209234" cy="120910"/>
              </a:xfrm>
              <a:prstGeom prst="rect">
                <a:avLst/>
              </a:prstGeom>
              <a:solidFill>
                <a:srgbClr val="5D625C"/>
              </a:solidFill>
              <a:ln w="28575" cap="flat" cmpd="sng">
                <a:solidFill>
                  <a:srgbClr val="7B8688"/>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809" name="Shape 809"/>
            <p:cNvSpPr/>
            <p:nvPr/>
          </p:nvSpPr>
          <p:spPr>
            <a:xfrm>
              <a:off x="5434389" y="3784389"/>
              <a:ext cx="292633" cy="97100"/>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10" name="Shape 810"/>
            <p:cNvSpPr/>
            <p:nvPr/>
          </p:nvSpPr>
          <p:spPr>
            <a:xfrm>
              <a:off x="5704437" y="3324117"/>
              <a:ext cx="141638" cy="141638"/>
            </a:xfrm>
            <a:prstGeom prst="ellipse">
              <a:avLst/>
            </a:prstGeom>
            <a:solidFill>
              <a:srgbClr val="D9D9D9"/>
            </a:solidFill>
            <a:ln w="25400" cap="flat" cmpd="sng">
              <a:solidFill>
                <a:srgbClr val="566F0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11" name="Shape 811"/>
            <p:cNvSpPr/>
            <p:nvPr/>
          </p:nvSpPr>
          <p:spPr>
            <a:xfrm>
              <a:off x="4679496" y="3234484"/>
              <a:ext cx="407965" cy="691223"/>
            </a:xfrm>
            <a:prstGeom prst="rect">
              <a:avLst/>
            </a:prstGeom>
            <a:solidFill>
              <a:srgbClr val="FF5C5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12" name="Shape 812"/>
            <p:cNvSpPr/>
            <p:nvPr/>
          </p:nvSpPr>
          <p:spPr>
            <a:xfrm>
              <a:off x="4929839" y="3234484"/>
              <a:ext cx="78083" cy="691223"/>
            </a:xfrm>
            <a:prstGeom prst="rect">
              <a:avLst/>
            </a:prstGeom>
            <a:solidFill>
              <a:srgbClr val="FE9B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13" name="Shape 813"/>
            <p:cNvSpPr/>
            <p:nvPr/>
          </p:nvSpPr>
          <p:spPr>
            <a:xfrm>
              <a:off x="5088428" y="3234484"/>
              <a:ext cx="75520" cy="691223"/>
            </a:xfrm>
            <a:prstGeom prst="rect">
              <a:avLst/>
            </a:prstGeom>
            <a:solidFill>
              <a:srgbClr val="FE9B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14" name="Shape 814"/>
            <p:cNvSpPr/>
            <p:nvPr/>
          </p:nvSpPr>
          <p:spPr>
            <a:xfrm>
              <a:off x="5005657" y="3234484"/>
              <a:ext cx="83990" cy="691223"/>
            </a:xfrm>
            <a:prstGeom prst="rect">
              <a:avLst/>
            </a:prstGeom>
            <a:solidFill>
              <a:srgbClr val="F96F9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15" name="Shape 815"/>
            <p:cNvSpPr/>
            <p:nvPr/>
          </p:nvSpPr>
          <p:spPr>
            <a:xfrm>
              <a:off x="5025910" y="3667800"/>
              <a:ext cx="138267" cy="34864"/>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16" name="Shape 816"/>
            <p:cNvSpPr/>
            <p:nvPr/>
          </p:nvSpPr>
          <p:spPr>
            <a:xfrm>
              <a:off x="5048714" y="3700773"/>
              <a:ext cx="115462" cy="7405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817" name="Shape 817"/>
            <p:cNvCxnSpPr/>
            <p:nvPr/>
          </p:nvCxnSpPr>
          <p:spPr>
            <a:xfrm>
              <a:off x="5089882" y="3587753"/>
              <a:ext cx="74302" cy="0"/>
            </a:xfrm>
            <a:prstGeom prst="straightConnector1">
              <a:avLst/>
            </a:prstGeom>
            <a:noFill/>
            <a:ln w="38100" cap="flat" cmpd="sng">
              <a:solidFill>
                <a:srgbClr val="E8EAE7"/>
              </a:solidFill>
              <a:prstDash val="solid"/>
              <a:round/>
              <a:headEnd type="none" w="med" len="med"/>
              <a:tailEnd type="none" w="med" len="med"/>
            </a:ln>
          </p:spPr>
        </p:cxnSp>
        <p:cxnSp>
          <p:nvCxnSpPr>
            <p:cNvPr id="818" name="Shape 818"/>
            <p:cNvCxnSpPr/>
            <p:nvPr/>
          </p:nvCxnSpPr>
          <p:spPr>
            <a:xfrm flipH="1">
              <a:off x="5103877" y="3583687"/>
              <a:ext cx="1648" cy="38780"/>
            </a:xfrm>
            <a:prstGeom prst="straightConnector1">
              <a:avLst/>
            </a:prstGeom>
            <a:noFill/>
            <a:ln w="38100" cap="flat" cmpd="sng">
              <a:solidFill>
                <a:srgbClr val="E8EAE7"/>
              </a:solidFill>
              <a:prstDash val="solid"/>
              <a:round/>
              <a:headEnd type="none" w="med" len="med"/>
              <a:tailEnd type="none" w="med" len="med"/>
            </a:ln>
          </p:spPr>
        </p:cxnSp>
        <p:sp>
          <p:nvSpPr>
            <p:cNvPr id="819" name="Shape 819"/>
            <p:cNvSpPr/>
            <p:nvPr/>
          </p:nvSpPr>
          <p:spPr>
            <a:xfrm rot="-5400000">
              <a:off x="4634730" y="3612291"/>
              <a:ext cx="363109" cy="263725"/>
            </a:xfrm>
            <a:prstGeom prst="chord">
              <a:avLst>
                <a:gd name="adj1" fmla="val 5518619"/>
                <a:gd name="adj2" fmla="val 16199986"/>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20" name="Shape 820"/>
            <p:cNvSpPr/>
            <p:nvPr/>
          </p:nvSpPr>
          <p:spPr>
            <a:xfrm>
              <a:off x="4650917" y="3748553"/>
              <a:ext cx="128553" cy="176979"/>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21" name="Shape 821"/>
            <p:cNvSpPr/>
            <p:nvPr/>
          </p:nvSpPr>
          <p:spPr>
            <a:xfrm>
              <a:off x="5128201" y="3764103"/>
              <a:ext cx="34864" cy="15820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822" name="Shape 822"/>
            <p:cNvCxnSpPr/>
            <p:nvPr/>
          </p:nvCxnSpPr>
          <p:spPr>
            <a:xfrm>
              <a:off x="5114221" y="3919178"/>
              <a:ext cx="91368" cy="0"/>
            </a:xfrm>
            <a:prstGeom prst="straightConnector1">
              <a:avLst/>
            </a:prstGeom>
            <a:noFill/>
            <a:ln w="38100" cap="sq" cmpd="sng">
              <a:solidFill>
                <a:srgbClr val="FFBF0C"/>
              </a:solidFill>
              <a:prstDash val="solid"/>
              <a:miter/>
              <a:headEnd type="none" w="med" len="med"/>
              <a:tailEnd type="none" w="med" len="med"/>
            </a:ln>
          </p:spPr>
        </p:cxnSp>
        <p:cxnSp>
          <p:nvCxnSpPr>
            <p:cNvPr id="823" name="Shape 823"/>
            <p:cNvCxnSpPr/>
            <p:nvPr/>
          </p:nvCxnSpPr>
          <p:spPr>
            <a:xfrm>
              <a:off x="5114221" y="3919178"/>
              <a:ext cx="0" cy="760058"/>
            </a:xfrm>
            <a:prstGeom prst="straightConnector1">
              <a:avLst/>
            </a:prstGeom>
            <a:noFill/>
            <a:ln w="38100" cap="sq" cmpd="sng">
              <a:solidFill>
                <a:srgbClr val="FFBF0C"/>
              </a:solidFill>
              <a:prstDash val="solid"/>
              <a:miter/>
              <a:headEnd type="none" w="med" len="med"/>
              <a:tailEnd type="none" w="med" len="med"/>
            </a:ln>
          </p:spPr>
        </p:cxnSp>
        <p:cxnSp>
          <p:nvCxnSpPr>
            <p:cNvPr id="824" name="Shape 824"/>
            <p:cNvCxnSpPr/>
            <p:nvPr/>
          </p:nvCxnSpPr>
          <p:spPr>
            <a:xfrm>
              <a:off x="5114221" y="4696369"/>
              <a:ext cx="1460569" cy="0"/>
            </a:xfrm>
            <a:prstGeom prst="straightConnector1">
              <a:avLst/>
            </a:prstGeom>
            <a:noFill/>
            <a:ln w="38100" cap="sq" cmpd="sng">
              <a:solidFill>
                <a:srgbClr val="FFBF0C"/>
              </a:solidFill>
              <a:prstDash val="solid"/>
              <a:miter/>
              <a:headEnd type="none" w="med" len="med"/>
              <a:tailEnd type="none" w="med" len="med"/>
            </a:ln>
          </p:spPr>
        </p:cxnSp>
        <p:cxnSp>
          <p:nvCxnSpPr>
            <p:cNvPr id="825" name="Shape 825"/>
            <p:cNvCxnSpPr/>
            <p:nvPr/>
          </p:nvCxnSpPr>
          <p:spPr>
            <a:xfrm>
              <a:off x="6574789" y="4661112"/>
              <a:ext cx="101" cy="11920"/>
            </a:xfrm>
            <a:prstGeom prst="straightConnector1">
              <a:avLst/>
            </a:prstGeom>
            <a:noFill/>
            <a:ln w="38100" cap="sq" cmpd="sng">
              <a:solidFill>
                <a:srgbClr val="FFBF0C"/>
              </a:solidFill>
              <a:prstDash val="solid"/>
              <a:miter/>
              <a:headEnd type="none" w="med" len="med"/>
              <a:tailEnd type="none" w="med" len="med"/>
            </a:ln>
          </p:spPr>
        </p:cxnSp>
        <p:sp>
          <p:nvSpPr>
            <p:cNvPr id="826" name="Shape 826"/>
            <p:cNvSpPr/>
            <p:nvPr/>
          </p:nvSpPr>
          <p:spPr>
            <a:xfrm>
              <a:off x="5101182" y="3932916"/>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27" name="Shape 827"/>
            <p:cNvSpPr/>
            <p:nvPr/>
          </p:nvSpPr>
          <p:spPr>
            <a:xfrm>
              <a:off x="5876407" y="3932916"/>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28" name="Shape 828"/>
            <p:cNvSpPr/>
            <p:nvPr/>
          </p:nvSpPr>
          <p:spPr>
            <a:xfrm>
              <a:off x="4635326" y="3191391"/>
              <a:ext cx="2015385"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29" name="Shape 829"/>
            <p:cNvSpPr/>
            <p:nvPr/>
          </p:nvSpPr>
          <p:spPr>
            <a:xfrm>
              <a:off x="4631389" y="3189082"/>
              <a:ext cx="578621" cy="744743"/>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830" name="Shape 830"/>
            <p:cNvGrpSpPr/>
            <p:nvPr/>
          </p:nvGrpSpPr>
          <p:grpSpPr>
            <a:xfrm>
              <a:off x="4740922" y="4126279"/>
              <a:ext cx="254985" cy="534834"/>
              <a:chOff x="5654103" y="5123951"/>
              <a:chExt cx="328230" cy="629148"/>
            </a:xfrm>
          </p:grpSpPr>
          <p:sp>
            <p:nvSpPr>
              <p:cNvPr id="831" name="Shape 831"/>
              <p:cNvSpPr/>
              <p:nvPr/>
            </p:nvSpPr>
            <p:spPr>
              <a:xfrm>
                <a:off x="5654103"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32" name="Shape 832"/>
              <p:cNvSpPr/>
              <p:nvPr/>
            </p:nvSpPr>
            <p:spPr>
              <a:xfrm>
                <a:off x="5878982" y="5393941"/>
                <a:ext cx="57582" cy="57582"/>
              </a:xfrm>
              <a:prstGeom prst="ellipse">
                <a:avLst/>
              </a:prstGeom>
              <a:solidFill>
                <a:srgbClr val="C5731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833" name="Shape 833"/>
            <p:cNvSpPr/>
            <p:nvPr/>
          </p:nvSpPr>
          <p:spPr>
            <a:xfrm>
              <a:off x="4631389" y="3932916"/>
              <a:ext cx="47074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34" name="Shape 834"/>
            <p:cNvSpPr/>
            <p:nvPr/>
          </p:nvSpPr>
          <p:spPr>
            <a:xfrm>
              <a:off x="6845039" y="3959342"/>
              <a:ext cx="423555" cy="699164"/>
            </a:xfrm>
            <a:prstGeom prst="rect">
              <a:avLst/>
            </a:prstGeom>
            <a:solidFill>
              <a:srgbClr val="F77D2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35" name="Shape 835"/>
            <p:cNvSpPr/>
            <p:nvPr/>
          </p:nvSpPr>
          <p:spPr>
            <a:xfrm>
              <a:off x="6845039" y="3191391"/>
              <a:ext cx="1955092" cy="727787"/>
            </a:xfrm>
            <a:prstGeom prst="rect">
              <a:avLst/>
            </a:prstGeom>
            <a:solidFill>
              <a:srgbClr val="97C21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36" name="Shape 836"/>
            <p:cNvSpPr/>
            <p:nvPr/>
          </p:nvSpPr>
          <p:spPr>
            <a:xfrm>
              <a:off x="8094960" y="3963407"/>
              <a:ext cx="705170" cy="691223"/>
            </a:xfrm>
            <a:prstGeom prst="rect">
              <a:avLst/>
            </a:prstGeom>
            <a:solidFill>
              <a:srgbClr val="4DCF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837" name="Shape 837"/>
            <p:cNvCxnSpPr/>
            <p:nvPr/>
          </p:nvCxnSpPr>
          <p:spPr>
            <a:xfrm>
              <a:off x="8844975" y="4559141"/>
              <a:ext cx="0" cy="79653"/>
            </a:xfrm>
            <a:prstGeom prst="straightConnector1">
              <a:avLst/>
            </a:prstGeom>
            <a:noFill/>
            <a:ln w="38100" cap="sq" cmpd="sng">
              <a:solidFill>
                <a:srgbClr val="FFB50C"/>
              </a:solidFill>
              <a:prstDash val="solid"/>
              <a:round/>
              <a:headEnd type="none" w="med" len="med"/>
              <a:tailEnd type="none" w="med" len="med"/>
            </a:ln>
          </p:spPr>
        </p:cxnSp>
        <p:sp>
          <p:nvSpPr>
            <p:cNvPr id="838" name="Shape 838"/>
            <p:cNvSpPr/>
            <p:nvPr/>
          </p:nvSpPr>
          <p:spPr>
            <a:xfrm>
              <a:off x="8132617" y="4405353"/>
              <a:ext cx="366805" cy="172506"/>
            </a:xfrm>
            <a:prstGeom prst="roundRect">
              <a:avLst>
                <a:gd name="adj" fmla="val 32457"/>
              </a:avLst>
            </a:prstGeom>
            <a:solidFill>
              <a:srgbClr val="F5F1F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39" name="Shape 839"/>
            <p:cNvSpPr/>
            <p:nvPr/>
          </p:nvSpPr>
          <p:spPr>
            <a:xfrm>
              <a:off x="8158039" y="4573121"/>
              <a:ext cx="301432" cy="82707"/>
            </a:xfrm>
            <a:prstGeom prst="rect">
              <a:avLst/>
            </a:prstGeom>
            <a:solidFill>
              <a:srgbClr val="E6E5E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40" name="Shape 840"/>
            <p:cNvSpPr/>
            <p:nvPr/>
          </p:nvSpPr>
          <p:spPr>
            <a:xfrm>
              <a:off x="8068839" y="4490882"/>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41" name="Shape 841"/>
            <p:cNvSpPr/>
            <p:nvPr/>
          </p:nvSpPr>
          <p:spPr>
            <a:xfrm>
              <a:off x="8422932" y="4490882"/>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42" name="Shape 842"/>
            <p:cNvSpPr/>
            <p:nvPr/>
          </p:nvSpPr>
          <p:spPr>
            <a:xfrm>
              <a:off x="8573871" y="4536998"/>
              <a:ext cx="156640" cy="118831"/>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843" name="Shape 843"/>
            <p:cNvGrpSpPr/>
            <p:nvPr/>
          </p:nvGrpSpPr>
          <p:grpSpPr>
            <a:xfrm>
              <a:off x="8584533" y="4405352"/>
              <a:ext cx="139600" cy="133970"/>
              <a:chOff x="7948903" y="2829961"/>
              <a:chExt cx="183066" cy="191771"/>
            </a:xfrm>
          </p:grpSpPr>
          <p:sp>
            <p:nvSpPr>
              <p:cNvPr id="844" name="Shape 844"/>
              <p:cNvSpPr/>
              <p:nvPr/>
            </p:nvSpPr>
            <p:spPr>
              <a:xfrm>
                <a:off x="7948903" y="2933566"/>
                <a:ext cx="167453" cy="45718"/>
              </a:xfrm>
              <a:prstGeom prst="rect">
                <a:avLst/>
              </a:prstGeom>
              <a:solidFill>
                <a:srgbClr val="FF5C5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45" name="Shape 845"/>
              <p:cNvSpPr/>
              <p:nvPr/>
            </p:nvSpPr>
            <p:spPr>
              <a:xfrm>
                <a:off x="7975097" y="2971826"/>
                <a:ext cx="153549" cy="49906"/>
              </a:xfrm>
              <a:prstGeom prst="rect">
                <a:avLst/>
              </a:prstGeom>
              <a:solidFill>
                <a:srgbClr val="DD505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46" name="Shape 846"/>
              <p:cNvSpPr/>
              <p:nvPr/>
            </p:nvSpPr>
            <p:spPr>
              <a:xfrm>
                <a:off x="7991767" y="2876550"/>
                <a:ext cx="140202" cy="60142"/>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47" name="Shape 847"/>
              <p:cNvSpPr/>
              <p:nvPr/>
            </p:nvSpPr>
            <p:spPr>
              <a:xfrm>
                <a:off x="7959103" y="2829961"/>
                <a:ext cx="140202" cy="45718"/>
              </a:xfrm>
              <a:prstGeom prst="rect">
                <a:avLst/>
              </a:prstGeom>
              <a:solidFill>
                <a:srgbClr val="FFCF2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cxnSp>
          <p:nvCxnSpPr>
            <p:cNvPr id="848" name="Shape 848"/>
            <p:cNvCxnSpPr/>
            <p:nvPr/>
          </p:nvCxnSpPr>
          <p:spPr>
            <a:xfrm>
              <a:off x="8620396" y="3711692"/>
              <a:ext cx="0" cy="90793"/>
            </a:xfrm>
            <a:prstGeom prst="straightConnector1">
              <a:avLst/>
            </a:prstGeom>
            <a:noFill/>
            <a:ln w="38100" cap="flat" cmpd="sng">
              <a:solidFill>
                <a:srgbClr val="D8D8D8"/>
              </a:solidFill>
              <a:prstDash val="solid"/>
              <a:round/>
              <a:headEnd type="none" w="med" len="med"/>
              <a:tailEnd type="none" w="med" len="med"/>
            </a:ln>
          </p:spPr>
        </p:cxnSp>
        <p:sp>
          <p:nvSpPr>
            <p:cNvPr id="849" name="Shape 849"/>
            <p:cNvSpPr/>
            <p:nvPr/>
          </p:nvSpPr>
          <p:spPr>
            <a:xfrm>
              <a:off x="8537088" y="3589991"/>
              <a:ext cx="163206" cy="121094"/>
            </a:xfrm>
            <a:prstGeom prst="trapezoid">
              <a:avLst>
                <a:gd name="adj" fmla="val 30999"/>
              </a:avLst>
            </a:prstGeom>
            <a:solidFill>
              <a:srgbClr val="FFCF2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50" name="Shape 850"/>
            <p:cNvSpPr/>
            <p:nvPr/>
          </p:nvSpPr>
          <p:spPr>
            <a:xfrm>
              <a:off x="8209032" y="4066871"/>
              <a:ext cx="203377" cy="132559"/>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pic>
          <p:nvPicPr>
            <p:cNvPr id="851" name="Shape 851"/>
            <p:cNvPicPr preferRelativeResize="0"/>
            <p:nvPr/>
          </p:nvPicPr>
          <p:blipFill rotWithShape="1">
            <a:blip r:embed="rId4">
              <a:alphaModFix/>
            </a:blip>
            <a:srcRect/>
            <a:stretch/>
          </p:blipFill>
          <p:spPr>
            <a:xfrm>
              <a:off x="8739107" y="4542419"/>
              <a:ext cx="34864" cy="58832"/>
            </a:xfrm>
            <a:prstGeom prst="rect">
              <a:avLst/>
            </a:prstGeom>
            <a:noFill/>
            <a:ln>
              <a:noFill/>
            </a:ln>
          </p:spPr>
        </p:pic>
        <p:cxnSp>
          <p:nvCxnSpPr>
            <p:cNvPr id="852" name="Shape 852"/>
            <p:cNvCxnSpPr/>
            <p:nvPr/>
          </p:nvCxnSpPr>
          <p:spPr>
            <a:xfrm rot="10800000">
              <a:off x="8579236" y="3789282"/>
              <a:ext cx="76759" cy="0"/>
            </a:xfrm>
            <a:prstGeom prst="straightConnector1">
              <a:avLst/>
            </a:prstGeom>
            <a:noFill/>
            <a:ln w="38100" cap="flat" cmpd="sng">
              <a:solidFill>
                <a:srgbClr val="797979"/>
              </a:solidFill>
              <a:prstDash val="solid"/>
              <a:round/>
              <a:headEnd type="none" w="med" len="med"/>
              <a:tailEnd type="none" w="med" len="med"/>
            </a:ln>
          </p:spPr>
        </p:cxnSp>
        <p:sp>
          <p:nvSpPr>
            <p:cNvPr id="853" name="Shape 853"/>
            <p:cNvSpPr/>
            <p:nvPr/>
          </p:nvSpPr>
          <p:spPr>
            <a:xfrm>
              <a:off x="8538885" y="3803455"/>
              <a:ext cx="156640" cy="78033"/>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854" name="Shape 854"/>
            <p:cNvGrpSpPr/>
            <p:nvPr/>
          </p:nvGrpSpPr>
          <p:grpSpPr>
            <a:xfrm>
              <a:off x="7935656" y="3537058"/>
              <a:ext cx="518135" cy="343018"/>
              <a:chOff x="7301299" y="1104407"/>
              <a:chExt cx="679460" cy="449819"/>
            </a:xfrm>
          </p:grpSpPr>
          <p:sp>
            <p:nvSpPr>
              <p:cNvPr id="855" name="Shape 855"/>
              <p:cNvSpPr/>
              <p:nvPr/>
            </p:nvSpPr>
            <p:spPr>
              <a:xfrm>
                <a:off x="7301299" y="1388269"/>
                <a:ext cx="679460" cy="165957"/>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56" name="Shape 856"/>
              <p:cNvSpPr/>
              <p:nvPr/>
            </p:nvSpPr>
            <p:spPr>
              <a:xfrm>
                <a:off x="7301299" y="1338262"/>
                <a:ext cx="679460" cy="51925"/>
              </a:xfrm>
              <a:prstGeom prst="rect">
                <a:avLst/>
              </a:prstGeom>
              <a:solidFill>
                <a:srgbClr val="EEEE8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57" name="Shape 857"/>
              <p:cNvSpPr/>
              <p:nvPr/>
            </p:nvSpPr>
            <p:spPr>
              <a:xfrm>
                <a:off x="7301299" y="1216066"/>
                <a:ext cx="679460" cy="122193"/>
              </a:xfrm>
              <a:prstGeom prst="rect">
                <a:avLst/>
              </a:prstGeom>
              <a:solidFill>
                <a:srgbClr val="FFDBA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58" name="Shape 858"/>
              <p:cNvSpPr/>
              <p:nvPr/>
            </p:nvSpPr>
            <p:spPr>
              <a:xfrm>
                <a:off x="7301300" y="1104407"/>
                <a:ext cx="679460" cy="111656"/>
              </a:xfrm>
              <a:prstGeom prst="triangle">
                <a:avLst>
                  <a:gd name="adj" fmla="val 50000"/>
                </a:avLst>
              </a:prstGeom>
              <a:solidFill>
                <a:srgbClr val="FFDBA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59" name="Shape 859"/>
              <p:cNvSpPr/>
              <p:nvPr/>
            </p:nvSpPr>
            <p:spPr>
              <a:xfrm>
                <a:off x="7351118"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60" name="Shape 860"/>
              <p:cNvSpPr/>
              <p:nvPr/>
            </p:nvSpPr>
            <p:spPr>
              <a:xfrm>
                <a:off x="7665939"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61" name="Shape 861"/>
              <p:cNvSpPr/>
              <p:nvPr/>
            </p:nvSpPr>
            <p:spPr>
              <a:xfrm>
                <a:off x="7597372" y="1172070"/>
                <a:ext cx="87311" cy="87311"/>
              </a:xfrm>
              <a:prstGeom prst="ellipse">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862" name="Shape 862"/>
            <p:cNvGrpSpPr/>
            <p:nvPr/>
          </p:nvGrpSpPr>
          <p:grpSpPr>
            <a:xfrm>
              <a:off x="7679577" y="3656350"/>
              <a:ext cx="164521" cy="129708"/>
              <a:chOff x="6294003" y="694775"/>
              <a:chExt cx="215746" cy="170093"/>
            </a:xfrm>
          </p:grpSpPr>
          <p:sp>
            <p:nvSpPr>
              <p:cNvPr id="863" name="Shape 863"/>
              <p:cNvSpPr/>
              <p:nvPr/>
            </p:nvSpPr>
            <p:spPr>
              <a:xfrm>
                <a:off x="6294003" y="819150"/>
                <a:ext cx="215746" cy="45718"/>
              </a:xfrm>
              <a:prstGeom prst="rect">
                <a:avLst/>
              </a:prstGeom>
              <a:solidFill>
                <a:srgbClr val="5D625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64" name="Shape 864"/>
              <p:cNvSpPr/>
              <p:nvPr/>
            </p:nvSpPr>
            <p:spPr>
              <a:xfrm>
                <a:off x="6297260" y="694775"/>
                <a:ext cx="209234" cy="120910"/>
              </a:xfrm>
              <a:prstGeom prst="rect">
                <a:avLst/>
              </a:prstGeom>
              <a:solidFill>
                <a:srgbClr val="5D625C"/>
              </a:solidFill>
              <a:ln w="28575" cap="flat" cmpd="sng">
                <a:solidFill>
                  <a:srgbClr val="7B8688"/>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865" name="Shape 865"/>
            <p:cNvSpPr/>
            <p:nvPr/>
          </p:nvSpPr>
          <p:spPr>
            <a:xfrm>
              <a:off x="7615522" y="3784389"/>
              <a:ext cx="292633" cy="97100"/>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66" name="Shape 866"/>
            <p:cNvSpPr/>
            <p:nvPr/>
          </p:nvSpPr>
          <p:spPr>
            <a:xfrm>
              <a:off x="7885571" y="3324117"/>
              <a:ext cx="141638" cy="141638"/>
            </a:xfrm>
            <a:prstGeom prst="ellipse">
              <a:avLst/>
            </a:prstGeom>
            <a:solidFill>
              <a:srgbClr val="D9D9D9"/>
            </a:solidFill>
            <a:ln w="25400" cap="flat" cmpd="sng">
              <a:solidFill>
                <a:srgbClr val="566F0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67" name="Shape 867"/>
            <p:cNvSpPr/>
            <p:nvPr/>
          </p:nvSpPr>
          <p:spPr>
            <a:xfrm>
              <a:off x="6860629" y="3234484"/>
              <a:ext cx="407965" cy="691223"/>
            </a:xfrm>
            <a:prstGeom prst="rect">
              <a:avLst/>
            </a:prstGeom>
            <a:solidFill>
              <a:srgbClr val="FF5C5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68" name="Shape 868"/>
            <p:cNvSpPr/>
            <p:nvPr/>
          </p:nvSpPr>
          <p:spPr>
            <a:xfrm>
              <a:off x="7110972" y="3234484"/>
              <a:ext cx="78083" cy="691223"/>
            </a:xfrm>
            <a:prstGeom prst="rect">
              <a:avLst/>
            </a:prstGeom>
            <a:solidFill>
              <a:srgbClr val="FE9B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69" name="Shape 869"/>
            <p:cNvSpPr/>
            <p:nvPr/>
          </p:nvSpPr>
          <p:spPr>
            <a:xfrm>
              <a:off x="7269561" y="3234484"/>
              <a:ext cx="75520" cy="691223"/>
            </a:xfrm>
            <a:prstGeom prst="rect">
              <a:avLst/>
            </a:prstGeom>
            <a:solidFill>
              <a:srgbClr val="FE9B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70" name="Shape 870"/>
            <p:cNvSpPr/>
            <p:nvPr/>
          </p:nvSpPr>
          <p:spPr>
            <a:xfrm>
              <a:off x="7186790" y="3234484"/>
              <a:ext cx="83990" cy="691223"/>
            </a:xfrm>
            <a:prstGeom prst="rect">
              <a:avLst/>
            </a:prstGeom>
            <a:solidFill>
              <a:srgbClr val="F96F9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71" name="Shape 871"/>
            <p:cNvSpPr/>
            <p:nvPr/>
          </p:nvSpPr>
          <p:spPr>
            <a:xfrm>
              <a:off x="7207042" y="3667800"/>
              <a:ext cx="138267" cy="34864"/>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72" name="Shape 872"/>
            <p:cNvSpPr/>
            <p:nvPr/>
          </p:nvSpPr>
          <p:spPr>
            <a:xfrm>
              <a:off x="7229847" y="3700773"/>
              <a:ext cx="115462" cy="7405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873" name="Shape 873"/>
            <p:cNvCxnSpPr/>
            <p:nvPr/>
          </p:nvCxnSpPr>
          <p:spPr>
            <a:xfrm>
              <a:off x="7271014" y="3587753"/>
              <a:ext cx="74302" cy="0"/>
            </a:xfrm>
            <a:prstGeom prst="straightConnector1">
              <a:avLst/>
            </a:prstGeom>
            <a:noFill/>
            <a:ln w="38100" cap="flat" cmpd="sng">
              <a:solidFill>
                <a:srgbClr val="E8EAE7"/>
              </a:solidFill>
              <a:prstDash val="solid"/>
              <a:round/>
              <a:headEnd type="none" w="med" len="med"/>
              <a:tailEnd type="none" w="med" len="med"/>
            </a:ln>
          </p:spPr>
        </p:cxnSp>
        <p:cxnSp>
          <p:nvCxnSpPr>
            <p:cNvPr id="874" name="Shape 874"/>
            <p:cNvCxnSpPr/>
            <p:nvPr/>
          </p:nvCxnSpPr>
          <p:spPr>
            <a:xfrm flipH="1">
              <a:off x="7285010" y="3583687"/>
              <a:ext cx="1648" cy="38780"/>
            </a:xfrm>
            <a:prstGeom prst="straightConnector1">
              <a:avLst/>
            </a:prstGeom>
            <a:noFill/>
            <a:ln w="38100" cap="flat" cmpd="sng">
              <a:solidFill>
                <a:srgbClr val="E8EAE7"/>
              </a:solidFill>
              <a:prstDash val="solid"/>
              <a:round/>
              <a:headEnd type="none" w="med" len="med"/>
              <a:tailEnd type="none" w="med" len="med"/>
            </a:ln>
          </p:spPr>
        </p:cxnSp>
        <p:sp>
          <p:nvSpPr>
            <p:cNvPr id="875" name="Shape 875"/>
            <p:cNvSpPr/>
            <p:nvPr/>
          </p:nvSpPr>
          <p:spPr>
            <a:xfrm rot="-5400000">
              <a:off x="6815863" y="3612291"/>
              <a:ext cx="363109" cy="263725"/>
            </a:xfrm>
            <a:prstGeom prst="chord">
              <a:avLst>
                <a:gd name="adj1" fmla="val 5518619"/>
                <a:gd name="adj2" fmla="val 16199986"/>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76" name="Shape 876"/>
            <p:cNvSpPr/>
            <p:nvPr/>
          </p:nvSpPr>
          <p:spPr>
            <a:xfrm>
              <a:off x="6832050" y="3748553"/>
              <a:ext cx="128553" cy="176979"/>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77" name="Shape 877"/>
            <p:cNvSpPr/>
            <p:nvPr/>
          </p:nvSpPr>
          <p:spPr>
            <a:xfrm>
              <a:off x="7309334" y="3764103"/>
              <a:ext cx="34864" cy="15820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878" name="Shape 878"/>
            <p:cNvCxnSpPr/>
            <p:nvPr/>
          </p:nvCxnSpPr>
          <p:spPr>
            <a:xfrm>
              <a:off x="7295353" y="3919178"/>
              <a:ext cx="91368" cy="0"/>
            </a:xfrm>
            <a:prstGeom prst="straightConnector1">
              <a:avLst/>
            </a:prstGeom>
            <a:noFill/>
            <a:ln w="38100" cap="sq" cmpd="sng">
              <a:solidFill>
                <a:srgbClr val="FFBF0C"/>
              </a:solidFill>
              <a:prstDash val="solid"/>
              <a:miter/>
              <a:headEnd type="none" w="med" len="med"/>
              <a:tailEnd type="none" w="med" len="med"/>
            </a:ln>
          </p:spPr>
        </p:cxnSp>
        <p:cxnSp>
          <p:nvCxnSpPr>
            <p:cNvPr id="879" name="Shape 879"/>
            <p:cNvCxnSpPr/>
            <p:nvPr/>
          </p:nvCxnSpPr>
          <p:spPr>
            <a:xfrm>
              <a:off x="7295353" y="3919178"/>
              <a:ext cx="0" cy="760058"/>
            </a:xfrm>
            <a:prstGeom prst="straightConnector1">
              <a:avLst/>
            </a:prstGeom>
            <a:noFill/>
            <a:ln w="38100" cap="sq" cmpd="sng">
              <a:solidFill>
                <a:srgbClr val="FFBF0C"/>
              </a:solidFill>
              <a:prstDash val="solid"/>
              <a:miter/>
              <a:headEnd type="none" w="med" len="med"/>
              <a:tailEnd type="none" w="med" len="med"/>
            </a:ln>
          </p:spPr>
        </p:cxnSp>
        <p:cxnSp>
          <p:nvCxnSpPr>
            <p:cNvPr id="880" name="Shape 880"/>
            <p:cNvCxnSpPr/>
            <p:nvPr/>
          </p:nvCxnSpPr>
          <p:spPr>
            <a:xfrm>
              <a:off x="7295353" y="4696369"/>
              <a:ext cx="1460569" cy="0"/>
            </a:xfrm>
            <a:prstGeom prst="straightConnector1">
              <a:avLst/>
            </a:prstGeom>
            <a:noFill/>
            <a:ln w="38100" cap="sq" cmpd="sng">
              <a:solidFill>
                <a:srgbClr val="FFBF0C"/>
              </a:solidFill>
              <a:prstDash val="solid"/>
              <a:miter/>
              <a:headEnd type="none" w="med" len="med"/>
              <a:tailEnd type="none" w="med" len="med"/>
            </a:ln>
          </p:spPr>
        </p:cxnSp>
        <p:cxnSp>
          <p:nvCxnSpPr>
            <p:cNvPr id="881" name="Shape 881"/>
            <p:cNvCxnSpPr/>
            <p:nvPr/>
          </p:nvCxnSpPr>
          <p:spPr>
            <a:xfrm>
              <a:off x="8755922" y="4661112"/>
              <a:ext cx="101" cy="11920"/>
            </a:xfrm>
            <a:prstGeom prst="straightConnector1">
              <a:avLst/>
            </a:prstGeom>
            <a:noFill/>
            <a:ln w="38100" cap="sq" cmpd="sng">
              <a:solidFill>
                <a:srgbClr val="FFBF0C"/>
              </a:solidFill>
              <a:prstDash val="solid"/>
              <a:miter/>
              <a:headEnd type="none" w="med" len="med"/>
              <a:tailEnd type="none" w="med" len="med"/>
            </a:ln>
          </p:spPr>
        </p:cxnSp>
        <p:sp>
          <p:nvSpPr>
            <p:cNvPr id="882" name="Shape 882"/>
            <p:cNvSpPr/>
            <p:nvPr/>
          </p:nvSpPr>
          <p:spPr>
            <a:xfrm>
              <a:off x="7282315" y="3932916"/>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83" name="Shape 883"/>
            <p:cNvSpPr/>
            <p:nvPr/>
          </p:nvSpPr>
          <p:spPr>
            <a:xfrm>
              <a:off x="8057539" y="3932916"/>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84" name="Shape 884"/>
            <p:cNvSpPr/>
            <p:nvPr/>
          </p:nvSpPr>
          <p:spPr>
            <a:xfrm>
              <a:off x="6816459" y="3191391"/>
              <a:ext cx="2015385"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85" name="Shape 885"/>
            <p:cNvSpPr/>
            <p:nvPr/>
          </p:nvSpPr>
          <p:spPr>
            <a:xfrm>
              <a:off x="6812521" y="3189081"/>
              <a:ext cx="578621" cy="746494"/>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886" name="Shape 886"/>
            <p:cNvGrpSpPr/>
            <p:nvPr/>
          </p:nvGrpSpPr>
          <p:grpSpPr>
            <a:xfrm>
              <a:off x="6922055" y="4126279"/>
              <a:ext cx="254985" cy="534834"/>
              <a:chOff x="5654103" y="5123951"/>
              <a:chExt cx="328230" cy="629148"/>
            </a:xfrm>
          </p:grpSpPr>
          <p:sp>
            <p:nvSpPr>
              <p:cNvPr id="887" name="Shape 887"/>
              <p:cNvSpPr/>
              <p:nvPr/>
            </p:nvSpPr>
            <p:spPr>
              <a:xfrm>
                <a:off x="5654103"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88" name="Shape 888"/>
              <p:cNvSpPr/>
              <p:nvPr/>
            </p:nvSpPr>
            <p:spPr>
              <a:xfrm>
                <a:off x="5878982" y="5393941"/>
                <a:ext cx="57582" cy="57582"/>
              </a:xfrm>
              <a:prstGeom prst="ellipse">
                <a:avLst/>
              </a:prstGeom>
              <a:solidFill>
                <a:srgbClr val="C5731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889" name="Shape 889"/>
            <p:cNvSpPr/>
            <p:nvPr/>
          </p:nvSpPr>
          <p:spPr>
            <a:xfrm>
              <a:off x="6812521" y="3932916"/>
              <a:ext cx="47074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pic>
          <p:nvPicPr>
            <p:cNvPr id="890" name="Shape 890"/>
            <p:cNvPicPr preferRelativeResize="0"/>
            <p:nvPr/>
          </p:nvPicPr>
          <p:blipFill rotWithShape="1">
            <a:blip r:embed="rId4">
              <a:alphaModFix/>
            </a:blip>
            <a:srcRect/>
            <a:stretch/>
          </p:blipFill>
          <p:spPr>
            <a:xfrm>
              <a:off x="8721549" y="3807771"/>
              <a:ext cx="34864" cy="58832"/>
            </a:xfrm>
            <a:prstGeom prst="rect">
              <a:avLst/>
            </a:prstGeom>
            <a:noFill/>
            <a:ln>
              <a:noFill/>
            </a:ln>
          </p:spPr>
        </p:pic>
        <p:sp>
          <p:nvSpPr>
            <p:cNvPr id="891" name="Shape 891"/>
            <p:cNvSpPr/>
            <p:nvPr/>
          </p:nvSpPr>
          <p:spPr>
            <a:xfrm>
              <a:off x="4663905" y="2472336"/>
              <a:ext cx="423555" cy="699164"/>
            </a:xfrm>
            <a:prstGeom prst="rect">
              <a:avLst/>
            </a:prstGeom>
            <a:solidFill>
              <a:srgbClr val="F77D2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92" name="Shape 892"/>
            <p:cNvSpPr/>
            <p:nvPr/>
          </p:nvSpPr>
          <p:spPr>
            <a:xfrm>
              <a:off x="4663905" y="1704386"/>
              <a:ext cx="1955092" cy="727787"/>
            </a:xfrm>
            <a:prstGeom prst="rect">
              <a:avLst/>
            </a:prstGeom>
            <a:solidFill>
              <a:srgbClr val="97C21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93" name="Shape 893"/>
            <p:cNvSpPr/>
            <p:nvPr/>
          </p:nvSpPr>
          <p:spPr>
            <a:xfrm>
              <a:off x="5913826" y="2476402"/>
              <a:ext cx="705170" cy="691223"/>
            </a:xfrm>
            <a:prstGeom prst="rect">
              <a:avLst/>
            </a:prstGeom>
            <a:solidFill>
              <a:srgbClr val="4DCF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94" name="Shape 894"/>
            <p:cNvSpPr/>
            <p:nvPr/>
          </p:nvSpPr>
          <p:spPr>
            <a:xfrm>
              <a:off x="5951483" y="2918348"/>
              <a:ext cx="366805" cy="172506"/>
            </a:xfrm>
            <a:prstGeom prst="roundRect">
              <a:avLst>
                <a:gd name="adj" fmla="val 32457"/>
              </a:avLst>
            </a:prstGeom>
            <a:solidFill>
              <a:srgbClr val="F5F1F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95" name="Shape 895"/>
            <p:cNvSpPr/>
            <p:nvPr/>
          </p:nvSpPr>
          <p:spPr>
            <a:xfrm>
              <a:off x="5976905" y="3086116"/>
              <a:ext cx="301432" cy="82707"/>
            </a:xfrm>
            <a:prstGeom prst="rect">
              <a:avLst/>
            </a:prstGeom>
            <a:solidFill>
              <a:srgbClr val="E6E5E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96" name="Shape 896"/>
            <p:cNvSpPr/>
            <p:nvPr/>
          </p:nvSpPr>
          <p:spPr>
            <a:xfrm>
              <a:off x="5887705" y="3003877"/>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97" name="Shape 897"/>
            <p:cNvSpPr/>
            <p:nvPr/>
          </p:nvSpPr>
          <p:spPr>
            <a:xfrm>
              <a:off x="6241798" y="3003877"/>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898" name="Shape 898"/>
            <p:cNvSpPr/>
            <p:nvPr/>
          </p:nvSpPr>
          <p:spPr>
            <a:xfrm>
              <a:off x="6392737" y="3049993"/>
              <a:ext cx="156640" cy="118831"/>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899" name="Shape 899"/>
            <p:cNvGrpSpPr/>
            <p:nvPr/>
          </p:nvGrpSpPr>
          <p:grpSpPr>
            <a:xfrm>
              <a:off x="6403400" y="2918347"/>
              <a:ext cx="139600" cy="133970"/>
              <a:chOff x="7948903" y="2829961"/>
              <a:chExt cx="183066" cy="191771"/>
            </a:xfrm>
          </p:grpSpPr>
          <p:sp>
            <p:nvSpPr>
              <p:cNvPr id="900" name="Shape 900"/>
              <p:cNvSpPr/>
              <p:nvPr/>
            </p:nvSpPr>
            <p:spPr>
              <a:xfrm>
                <a:off x="7948903" y="2933566"/>
                <a:ext cx="167453" cy="45718"/>
              </a:xfrm>
              <a:prstGeom prst="rect">
                <a:avLst/>
              </a:prstGeom>
              <a:solidFill>
                <a:srgbClr val="FF5C5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01" name="Shape 901"/>
              <p:cNvSpPr/>
              <p:nvPr/>
            </p:nvSpPr>
            <p:spPr>
              <a:xfrm>
                <a:off x="7975097" y="2971826"/>
                <a:ext cx="153549" cy="49906"/>
              </a:xfrm>
              <a:prstGeom prst="rect">
                <a:avLst/>
              </a:prstGeom>
              <a:solidFill>
                <a:srgbClr val="DD505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02" name="Shape 902"/>
              <p:cNvSpPr/>
              <p:nvPr/>
            </p:nvSpPr>
            <p:spPr>
              <a:xfrm>
                <a:off x="7991767" y="2876550"/>
                <a:ext cx="140202" cy="60142"/>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03" name="Shape 903"/>
              <p:cNvSpPr/>
              <p:nvPr/>
            </p:nvSpPr>
            <p:spPr>
              <a:xfrm>
                <a:off x="7959103" y="2829961"/>
                <a:ext cx="140202" cy="45718"/>
              </a:xfrm>
              <a:prstGeom prst="rect">
                <a:avLst/>
              </a:prstGeom>
              <a:solidFill>
                <a:srgbClr val="FFCF2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cxnSp>
          <p:nvCxnSpPr>
            <p:cNvPr id="904" name="Shape 904"/>
            <p:cNvCxnSpPr/>
            <p:nvPr/>
          </p:nvCxnSpPr>
          <p:spPr>
            <a:xfrm>
              <a:off x="6439262" y="2224686"/>
              <a:ext cx="0" cy="90793"/>
            </a:xfrm>
            <a:prstGeom prst="straightConnector1">
              <a:avLst/>
            </a:prstGeom>
            <a:noFill/>
            <a:ln w="38100" cap="flat" cmpd="sng">
              <a:solidFill>
                <a:srgbClr val="D8D8D8"/>
              </a:solidFill>
              <a:prstDash val="solid"/>
              <a:round/>
              <a:headEnd type="none" w="med" len="med"/>
              <a:tailEnd type="none" w="med" len="med"/>
            </a:ln>
          </p:spPr>
        </p:cxnSp>
        <p:sp>
          <p:nvSpPr>
            <p:cNvPr id="905" name="Shape 905"/>
            <p:cNvSpPr/>
            <p:nvPr/>
          </p:nvSpPr>
          <p:spPr>
            <a:xfrm>
              <a:off x="6355955" y="2102985"/>
              <a:ext cx="163206" cy="121094"/>
            </a:xfrm>
            <a:prstGeom prst="trapezoid">
              <a:avLst>
                <a:gd name="adj" fmla="val 30999"/>
              </a:avLst>
            </a:prstGeom>
            <a:solidFill>
              <a:srgbClr val="FFCF2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06" name="Shape 906"/>
            <p:cNvSpPr/>
            <p:nvPr/>
          </p:nvSpPr>
          <p:spPr>
            <a:xfrm>
              <a:off x="6027900" y="2579866"/>
              <a:ext cx="203377" cy="132559"/>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pic>
          <p:nvPicPr>
            <p:cNvPr id="907" name="Shape 907"/>
            <p:cNvPicPr preferRelativeResize="0"/>
            <p:nvPr/>
          </p:nvPicPr>
          <p:blipFill rotWithShape="1">
            <a:blip r:embed="rId4">
              <a:alphaModFix/>
            </a:blip>
            <a:srcRect/>
            <a:stretch/>
          </p:blipFill>
          <p:spPr>
            <a:xfrm>
              <a:off x="6557975" y="3055540"/>
              <a:ext cx="34864" cy="58832"/>
            </a:xfrm>
            <a:prstGeom prst="rect">
              <a:avLst/>
            </a:prstGeom>
            <a:noFill/>
            <a:ln>
              <a:noFill/>
            </a:ln>
          </p:spPr>
        </p:pic>
        <p:cxnSp>
          <p:nvCxnSpPr>
            <p:cNvPr id="908" name="Shape 908"/>
            <p:cNvCxnSpPr/>
            <p:nvPr/>
          </p:nvCxnSpPr>
          <p:spPr>
            <a:xfrm rot="10800000">
              <a:off x="6398102" y="2302277"/>
              <a:ext cx="76759" cy="0"/>
            </a:xfrm>
            <a:prstGeom prst="straightConnector1">
              <a:avLst/>
            </a:prstGeom>
            <a:noFill/>
            <a:ln w="38100" cap="flat" cmpd="sng">
              <a:solidFill>
                <a:srgbClr val="797979"/>
              </a:solidFill>
              <a:prstDash val="solid"/>
              <a:round/>
              <a:headEnd type="none" w="med" len="med"/>
              <a:tailEnd type="none" w="med" len="med"/>
            </a:ln>
          </p:spPr>
        </p:cxnSp>
        <p:sp>
          <p:nvSpPr>
            <p:cNvPr id="909" name="Shape 909"/>
            <p:cNvSpPr/>
            <p:nvPr/>
          </p:nvSpPr>
          <p:spPr>
            <a:xfrm>
              <a:off x="6357753" y="2316450"/>
              <a:ext cx="156640" cy="78033"/>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910" name="Shape 910"/>
            <p:cNvGrpSpPr/>
            <p:nvPr/>
          </p:nvGrpSpPr>
          <p:grpSpPr>
            <a:xfrm>
              <a:off x="5754523" y="2050053"/>
              <a:ext cx="518135" cy="343018"/>
              <a:chOff x="7301299" y="1104407"/>
              <a:chExt cx="679460" cy="449819"/>
            </a:xfrm>
          </p:grpSpPr>
          <p:sp>
            <p:nvSpPr>
              <p:cNvPr id="911" name="Shape 911"/>
              <p:cNvSpPr/>
              <p:nvPr/>
            </p:nvSpPr>
            <p:spPr>
              <a:xfrm>
                <a:off x="7301299" y="1388269"/>
                <a:ext cx="679460" cy="165957"/>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12" name="Shape 912"/>
              <p:cNvSpPr/>
              <p:nvPr/>
            </p:nvSpPr>
            <p:spPr>
              <a:xfrm>
                <a:off x="7301299" y="1338262"/>
                <a:ext cx="679460" cy="51925"/>
              </a:xfrm>
              <a:prstGeom prst="rect">
                <a:avLst/>
              </a:prstGeom>
              <a:solidFill>
                <a:srgbClr val="EEEE8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13" name="Shape 913"/>
              <p:cNvSpPr/>
              <p:nvPr/>
            </p:nvSpPr>
            <p:spPr>
              <a:xfrm>
                <a:off x="7301299" y="1216066"/>
                <a:ext cx="679460" cy="122193"/>
              </a:xfrm>
              <a:prstGeom prst="rect">
                <a:avLst/>
              </a:prstGeom>
              <a:solidFill>
                <a:srgbClr val="FFDBA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14" name="Shape 914"/>
              <p:cNvSpPr/>
              <p:nvPr/>
            </p:nvSpPr>
            <p:spPr>
              <a:xfrm>
                <a:off x="7301300" y="1104407"/>
                <a:ext cx="679460" cy="111656"/>
              </a:xfrm>
              <a:prstGeom prst="triangle">
                <a:avLst>
                  <a:gd name="adj" fmla="val 50000"/>
                </a:avLst>
              </a:prstGeom>
              <a:solidFill>
                <a:srgbClr val="FFDBA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15" name="Shape 915"/>
              <p:cNvSpPr/>
              <p:nvPr/>
            </p:nvSpPr>
            <p:spPr>
              <a:xfrm>
                <a:off x="7351118"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16" name="Shape 916"/>
              <p:cNvSpPr/>
              <p:nvPr/>
            </p:nvSpPr>
            <p:spPr>
              <a:xfrm>
                <a:off x="7665939"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17" name="Shape 917"/>
              <p:cNvSpPr/>
              <p:nvPr/>
            </p:nvSpPr>
            <p:spPr>
              <a:xfrm>
                <a:off x="7597372" y="1172070"/>
                <a:ext cx="87311" cy="87311"/>
              </a:xfrm>
              <a:prstGeom prst="ellipse">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pic>
          <p:nvPicPr>
            <p:cNvPr id="918" name="Shape 918"/>
            <p:cNvPicPr preferRelativeResize="0"/>
            <p:nvPr/>
          </p:nvPicPr>
          <p:blipFill rotWithShape="1">
            <a:blip r:embed="rId4">
              <a:alphaModFix/>
            </a:blip>
            <a:srcRect/>
            <a:stretch/>
          </p:blipFill>
          <p:spPr>
            <a:xfrm>
              <a:off x="6540416" y="2320766"/>
              <a:ext cx="34864" cy="58832"/>
            </a:xfrm>
            <a:prstGeom prst="rect">
              <a:avLst/>
            </a:prstGeom>
            <a:noFill/>
            <a:ln>
              <a:noFill/>
            </a:ln>
          </p:spPr>
        </p:pic>
        <p:grpSp>
          <p:nvGrpSpPr>
            <p:cNvPr id="919" name="Shape 919"/>
            <p:cNvGrpSpPr/>
            <p:nvPr/>
          </p:nvGrpSpPr>
          <p:grpSpPr>
            <a:xfrm>
              <a:off x="5498444" y="2169344"/>
              <a:ext cx="164521" cy="129708"/>
              <a:chOff x="6294003" y="694775"/>
              <a:chExt cx="215746" cy="170093"/>
            </a:xfrm>
          </p:grpSpPr>
          <p:sp>
            <p:nvSpPr>
              <p:cNvPr id="920" name="Shape 920"/>
              <p:cNvSpPr/>
              <p:nvPr/>
            </p:nvSpPr>
            <p:spPr>
              <a:xfrm>
                <a:off x="6294003" y="819150"/>
                <a:ext cx="215746" cy="45718"/>
              </a:xfrm>
              <a:prstGeom prst="rect">
                <a:avLst/>
              </a:prstGeom>
              <a:solidFill>
                <a:srgbClr val="5D625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21" name="Shape 921"/>
              <p:cNvSpPr/>
              <p:nvPr/>
            </p:nvSpPr>
            <p:spPr>
              <a:xfrm>
                <a:off x="6297260" y="694775"/>
                <a:ext cx="209234" cy="120910"/>
              </a:xfrm>
              <a:prstGeom prst="rect">
                <a:avLst/>
              </a:prstGeom>
              <a:solidFill>
                <a:srgbClr val="5D625C"/>
              </a:solidFill>
              <a:ln w="28575" cap="flat" cmpd="sng">
                <a:solidFill>
                  <a:srgbClr val="7B8688"/>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922" name="Shape 922"/>
            <p:cNvSpPr/>
            <p:nvPr/>
          </p:nvSpPr>
          <p:spPr>
            <a:xfrm>
              <a:off x="5434389" y="2297383"/>
              <a:ext cx="292633" cy="97100"/>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23" name="Shape 923"/>
            <p:cNvSpPr/>
            <p:nvPr/>
          </p:nvSpPr>
          <p:spPr>
            <a:xfrm>
              <a:off x="5704437" y="1837113"/>
              <a:ext cx="141638" cy="141638"/>
            </a:xfrm>
            <a:prstGeom prst="ellipse">
              <a:avLst/>
            </a:prstGeom>
            <a:solidFill>
              <a:srgbClr val="D9D9D9"/>
            </a:solidFill>
            <a:ln w="25400" cap="flat" cmpd="sng">
              <a:solidFill>
                <a:srgbClr val="566F0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24" name="Shape 924"/>
            <p:cNvSpPr/>
            <p:nvPr/>
          </p:nvSpPr>
          <p:spPr>
            <a:xfrm>
              <a:off x="4679496" y="1747480"/>
              <a:ext cx="407965" cy="691223"/>
            </a:xfrm>
            <a:prstGeom prst="rect">
              <a:avLst/>
            </a:prstGeom>
            <a:solidFill>
              <a:srgbClr val="FF5C5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25" name="Shape 925"/>
            <p:cNvSpPr/>
            <p:nvPr/>
          </p:nvSpPr>
          <p:spPr>
            <a:xfrm>
              <a:off x="4929839" y="1747480"/>
              <a:ext cx="78083" cy="691223"/>
            </a:xfrm>
            <a:prstGeom prst="rect">
              <a:avLst/>
            </a:prstGeom>
            <a:solidFill>
              <a:srgbClr val="FE9B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26" name="Shape 926"/>
            <p:cNvSpPr/>
            <p:nvPr/>
          </p:nvSpPr>
          <p:spPr>
            <a:xfrm>
              <a:off x="5088428" y="1747480"/>
              <a:ext cx="75520" cy="691223"/>
            </a:xfrm>
            <a:prstGeom prst="rect">
              <a:avLst/>
            </a:prstGeom>
            <a:solidFill>
              <a:srgbClr val="FE9B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27" name="Shape 927"/>
            <p:cNvSpPr/>
            <p:nvPr/>
          </p:nvSpPr>
          <p:spPr>
            <a:xfrm>
              <a:off x="5005657" y="1747480"/>
              <a:ext cx="83990" cy="691223"/>
            </a:xfrm>
            <a:prstGeom prst="rect">
              <a:avLst/>
            </a:prstGeom>
            <a:solidFill>
              <a:srgbClr val="F96F9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28" name="Shape 928"/>
            <p:cNvSpPr/>
            <p:nvPr/>
          </p:nvSpPr>
          <p:spPr>
            <a:xfrm>
              <a:off x="5025910" y="2180794"/>
              <a:ext cx="138267" cy="34864"/>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29" name="Shape 929"/>
            <p:cNvSpPr/>
            <p:nvPr/>
          </p:nvSpPr>
          <p:spPr>
            <a:xfrm>
              <a:off x="5048714" y="2213768"/>
              <a:ext cx="115462" cy="7405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930" name="Shape 930"/>
            <p:cNvCxnSpPr/>
            <p:nvPr/>
          </p:nvCxnSpPr>
          <p:spPr>
            <a:xfrm>
              <a:off x="5089882" y="2100749"/>
              <a:ext cx="74302" cy="0"/>
            </a:xfrm>
            <a:prstGeom prst="straightConnector1">
              <a:avLst/>
            </a:prstGeom>
            <a:noFill/>
            <a:ln w="38100" cap="flat" cmpd="sng">
              <a:solidFill>
                <a:srgbClr val="E8EAE7"/>
              </a:solidFill>
              <a:prstDash val="solid"/>
              <a:round/>
              <a:headEnd type="none" w="med" len="med"/>
              <a:tailEnd type="none" w="med" len="med"/>
            </a:ln>
          </p:spPr>
        </p:cxnSp>
        <p:cxnSp>
          <p:nvCxnSpPr>
            <p:cNvPr id="931" name="Shape 931"/>
            <p:cNvCxnSpPr/>
            <p:nvPr/>
          </p:nvCxnSpPr>
          <p:spPr>
            <a:xfrm flipH="1">
              <a:off x="5103877" y="2096683"/>
              <a:ext cx="1648" cy="38780"/>
            </a:xfrm>
            <a:prstGeom prst="straightConnector1">
              <a:avLst/>
            </a:prstGeom>
            <a:noFill/>
            <a:ln w="38100" cap="flat" cmpd="sng">
              <a:solidFill>
                <a:srgbClr val="E8EAE7"/>
              </a:solidFill>
              <a:prstDash val="solid"/>
              <a:round/>
              <a:headEnd type="none" w="med" len="med"/>
              <a:tailEnd type="none" w="med" len="med"/>
            </a:ln>
          </p:spPr>
        </p:cxnSp>
        <p:sp>
          <p:nvSpPr>
            <p:cNvPr id="932" name="Shape 932"/>
            <p:cNvSpPr/>
            <p:nvPr/>
          </p:nvSpPr>
          <p:spPr>
            <a:xfrm rot="-5400000">
              <a:off x="4634730" y="2125286"/>
              <a:ext cx="363109" cy="263725"/>
            </a:xfrm>
            <a:prstGeom prst="chord">
              <a:avLst>
                <a:gd name="adj1" fmla="val 5518619"/>
                <a:gd name="adj2" fmla="val 16199986"/>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33" name="Shape 933"/>
            <p:cNvSpPr/>
            <p:nvPr/>
          </p:nvSpPr>
          <p:spPr>
            <a:xfrm>
              <a:off x="4650917" y="2261548"/>
              <a:ext cx="128553" cy="176979"/>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34" name="Shape 934"/>
            <p:cNvSpPr/>
            <p:nvPr/>
          </p:nvSpPr>
          <p:spPr>
            <a:xfrm>
              <a:off x="5128201" y="2277098"/>
              <a:ext cx="34864" cy="15820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935" name="Shape 935"/>
            <p:cNvCxnSpPr/>
            <p:nvPr/>
          </p:nvCxnSpPr>
          <p:spPr>
            <a:xfrm>
              <a:off x="5114221" y="2432174"/>
              <a:ext cx="91368" cy="0"/>
            </a:xfrm>
            <a:prstGeom prst="straightConnector1">
              <a:avLst/>
            </a:prstGeom>
            <a:noFill/>
            <a:ln w="38100" cap="sq" cmpd="sng">
              <a:solidFill>
                <a:srgbClr val="FFBF0C"/>
              </a:solidFill>
              <a:prstDash val="solid"/>
              <a:miter/>
              <a:headEnd type="none" w="med" len="med"/>
              <a:tailEnd type="none" w="med" len="med"/>
            </a:ln>
          </p:spPr>
        </p:cxnSp>
        <p:cxnSp>
          <p:nvCxnSpPr>
            <p:cNvPr id="936" name="Shape 936"/>
            <p:cNvCxnSpPr/>
            <p:nvPr/>
          </p:nvCxnSpPr>
          <p:spPr>
            <a:xfrm>
              <a:off x="5114221" y="2432174"/>
              <a:ext cx="0" cy="760058"/>
            </a:xfrm>
            <a:prstGeom prst="straightConnector1">
              <a:avLst/>
            </a:prstGeom>
            <a:noFill/>
            <a:ln w="38100" cap="sq" cmpd="sng">
              <a:solidFill>
                <a:srgbClr val="FFBF0C"/>
              </a:solidFill>
              <a:prstDash val="solid"/>
              <a:miter/>
              <a:headEnd type="none" w="med" len="med"/>
              <a:tailEnd type="none" w="med" len="med"/>
            </a:ln>
          </p:spPr>
        </p:cxnSp>
        <p:cxnSp>
          <p:nvCxnSpPr>
            <p:cNvPr id="937" name="Shape 937"/>
            <p:cNvCxnSpPr/>
            <p:nvPr/>
          </p:nvCxnSpPr>
          <p:spPr>
            <a:xfrm>
              <a:off x="5114221" y="3209365"/>
              <a:ext cx="1460569" cy="0"/>
            </a:xfrm>
            <a:prstGeom prst="straightConnector1">
              <a:avLst/>
            </a:prstGeom>
            <a:noFill/>
            <a:ln w="38100" cap="sq" cmpd="sng">
              <a:solidFill>
                <a:srgbClr val="FFBF0C"/>
              </a:solidFill>
              <a:prstDash val="solid"/>
              <a:miter/>
              <a:headEnd type="none" w="med" len="med"/>
              <a:tailEnd type="none" w="med" len="med"/>
            </a:ln>
          </p:spPr>
        </p:cxnSp>
        <p:cxnSp>
          <p:nvCxnSpPr>
            <p:cNvPr id="938" name="Shape 938"/>
            <p:cNvCxnSpPr/>
            <p:nvPr/>
          </p:nvCxnSpPr>
          <p:spPr>
            <a:xfrm>
              <a:off x="6574789" y="3174108"/>
              <a:ext cx="101" cy="11920"/>
            </a:xfrm>
            <a:prstGeom prst="straightConnector1">
              <a:avLst/>
            </a:prstGeom>
            <a:noFill/>
            <a:ln w="38100" cap="sq" cmpd="sng">
              <a:solidFill>
                <a:srgbClr val="FFBF0C"/>
              </a:solidFill>
              <a:prstDash val="solid"/>
              <a:miter/>
              <a:headEnd type="none" w="med" len="med"/>
              <a:tailEnd type="none" w="med" len="med"/>
            </a:ln>
          </p:spPr>
        </p:cxnSp>
        <p:sp>
          <p:nvSpPr>
            <p:cNvPr id="939" name="Shape 939"/>
            <p:cNvSpPr/>
            <p:nvPr/>
          </p:nvSpPr>
          <p:spPr>
            <a:xfrm>
              <a:off x="5101182" y="2445910"/>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40" name="Shape 940"/>
            <p:cNvSpPr/>
            <p:nvPr/>
          </p:nvSpPr>
          <p:spPr>
            <a:xfrm>
              <a:off x="5876407" y="2445910"/>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41" name="Shape 941"/>
            <p:cNvSpPr/>
            <p:nvPr/>
          </p:nvSpPr>
          <p:spPr>
            <a:xfrm>
              <a:off x="4635326" y="1704386"/>
              <a:ext cx="2015385"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42" name="Shape 942"/>
            <p:cNvSpPr/>
            <p:nvPr/>
          </p:nvSpPr>
          <p:spPr>
            <a:xfrm>
              <a:off x="4631389" y="1711268"/>
              <a:ext cx="578621" cy="737302"/>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943" name="Shape 943"/>
            <p:cNvGrpSpPr/>
            <p:nvPr/>
          </p:nvGrpSpPr>
          <p:grpSpPr>
            <a:xfrm>
              <a:off x="4740922" y="2639274"/>
              <a:ext cx="254985" cy="534834"/>
              <a:chOff x="5654103" y="5123951"/>
              <a:chExt cx="328230" cy="629148"/>
            </a:xfrm>
          </p:grpSpPr>
          <p:sp>
            <p:nvSpPr>
              <p:cNvPr id="944" name="Shape 944"/>
              <p:cNvSpPr/>
              <p:nvPr/>
            </p:nvSpPr>
            <p:spPr>
              <a:xfrm>
                <a:off x="5654103"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45" name="Shape 945"/>
              <p:cNvSpPr/>
              <p:nvPr/>
            </p:nvSpPr>
            <p:spPr>
              <a:xfrm>
                <a:off x="5878982" y="5393941"/>
                <a:ext cx="57582" cy="57582"/>
              </a:xfrm>
              <a:prstGeom prst="ellipse">
                <a:avLst/>
              </a:prstGeom>
              <a:solidFill>
                <a:srgbClr val="C5731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946" name="Shape 946"/>
            <p:cNvSpPr/>
            <p:nvPr/>
          </p:nvSpPr>
          <p:spPr>
            <a:xfrm>
              <a:off x="4631389" y="2445910"/>
              <a:ext cx="47074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47" name="Shape 947"/>
            <p:cNvSpPr/>
            <p:nvPr/>
          </p:nvSpPr>
          <p:spPr>
            <a:xfrm>
              <a:off x="6845039" y="2472336"/>
              <a:ext cx="423555" cy="699164"/>
            </a:xfrm>
            <a:prstGeom prst="rect">
              <a:avLst/>
            </a:prstGeom>
            <a:solidFill>
              <a:srgbClr val="F77D2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48" name="Shape 948"/>
            <p:cNvSpPr/>
            <p:nvPr/>
          </p:nvSpPr>
          <p:spPr>
            <a:xfrm>
              <a:off x="6845039" y="1704386"/>
              <a:ext cx="1955092" cy="727787"/>
            </a:xfrm>
            <a:prstGeom prst="rect">
              <a:avLst/>
            </a:prstGeom>
            <a:solidFill>
              <a:srgbClr val="97C21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49" name="Shape 949"/>
            <p:cNvSpPr/>
            <p:nvPr/>
          </p:nvSpPr>
          <p:spPr>
            <a:xfrm>
              <a:off x="8094960" y="2476402"/>
              <a:ext cx="705170" cy="691223"/>
            </a:xfrm>
            <a:prstGeom prst="rect">
              <a:avLst/>
            </a:prstGeom>
            <a:solidFill>
              <a:srgbClr val="4DCF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950" name="Shape 950"/>
            <p:cNvCxnSpPr/>
            <p:nvPr/>
          </p:nvCxnSpPr>
          <p:spPr>
            <a:xfrm>
              <a:off x="8844975" y="3072135"/>
              <a:ext cx="0" cy="79653"/>
            </a:xfrm>
            <a:prstGeom prst="straightConnector1">
              <a:avLst/>
            </a:prstGeom>
            <a:noFill/>
            <a:ln w="38100" cap="sq" cmpd="sng">
              <a:solidFill>
                <a:srgbClr val="FFB50C"/>
              </a:solidFill>
              <a:prstDash val="solid"/>
              <a:round/>
              <a:headEnd type="none" w="med" len="med"/>
              <a:tailEnd type="none" w="med" len="med"/>
            </a:ln>
          </p:spPr>
        </p:cxnSp>
        <p:sp>
          <p:nvSpPr>
            <p:cNvPr id="951" name="Shape 951"/>
            <p:cNvSpPr/>
            <p:nvPr/>
          </p:nvSpPr>
          <p:spPr>
            <a:xfrm>
              <a:off x="8132617" y="2918348"/>
              <a:ext cx="366805" cy="172506"/>
            </a:xfrm>
            <a:prstGeom prst="roundRect">
              <a:avLst>
                <a:gd name="adj" fmla="val 32457"/>
              </a:avLst>
            </a:prstGeom>
            <a:solidFill>
              <a:srgbClr val="F5F1F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52" name="Shape 952"/>
            <p:cNvSpPr/>
            <p:nvPr/>
          </p:nvSpPr>
          <p:spPr>
            <a:xfrm>
              <a:off x="8158039" y="3086116"/>
              <a:ext cx="301432" cy="82707"/>
            </a:xfrm>
            <a:prstGeom prst="rect">
              <a:avLst/>
            </a:prstGeom>
            <a:solidFill>
              <a:srgbClr val="E6E5E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53" name="Shape 953"/>
            <p:cNvSpPr/>
            <p:nvPr/>
          </p:nvSpPr>
          <p:spPr>
            <a:xfrm>
              <a:off x="8068839" y="3003877"/>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54" name="Shape 954"/>
            <p:cNvSpPr/>
            <p:nvPr/>
          </p:nvSpPr>
          <p:spPr>
            <a:xfrm>
              <a:off x="8422932" y="3003877"/>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55" name="Shape 955"/>
            <p:cNvSpPr/>
            <p:nvPr/>
          </p:nvSpPr>
          <p:spPr>
            <a:xfrm>
              <a:off x="8573871" y="3049993"/>
              <a:ext cx="156640" cy="118831"/>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956" name="Shape 956"/>
            <p:cNvGrpSpPr/>
            <p:nvPr/>
          </p:nvGrpSpPr>
          <p:grpSpPr>
            <a:xfrm>
              <a:off x="8584533" y="2918347"/>
              <a:ext cx="139600" cy="133970"/>
              <a:chOff x="7948903" y="2829961"/>
              <a:chExt cx="183066" cy="191771"/>
            </a:xfrm>
          </p:grpSpPr>
          <p:sp>
            <p:nvSpPr>
              <p:cNvPr id="957" name="Shape 957"/>
              <p:cNvSpPr/>
              <p:nvPr/>
            </p:nvSpPr>
            <p:spPr>
              <a:xfrm>
                <a:off x="7948903" y="2933566"/>
                <a:ext cx="167453" cy="45718"/>
              </a:xfrm>
              <a:prstGeom prst="rect">
                <a:avLst/>
              </a:prstGeom>
              <a:solidFill>
                <a:srgbClr val="FF5C5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58" name="Shape 958"/>
              <p:cNvSpPr/>
              <p:nvPr/>
            </p:nvSpPr>
            <p:spPr>
              <a:xfrm>
                <a:off x="7975097" y="2971826"/>
                <a:ext cx="153549" cy="49906"/>
              </a:xfrm>
              <a:prstGeom prst="rect">
                <a:avLst/>
              </a:prstGeom>
              <a:solidFill>
                <a:srgbClr val="DD505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59" name="Shape 959"/>
              <p:cNvSpPr/>
              <p:nvPr/>
            </p:nvSpPr>
            <p:spPr>
              <a:xfrm>
                <a:off x="7991767" y="2876550"/>
                <a:ext cx="140202" cy="60142"/>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60" name="Shape 960"/>
              <p:cNvSpPr/>
              <p:nvPr/>
            </p:nvSpPr>
            <p:spPr>
              <a:xfrm>
                <a:off x="7959103" y="2829961"/>
                <a:ext cx="140202" cy="45718"/>
              </a:xfrm>
              <a:prstGeom prst="rect">
                <a:avLst/>
              </a:prstGeom>
              <a:solidFill>
                <a:srgbClr val="FFCF2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cxnSp>
          <p:nvCxnSpPr>
            <p:cNvPr id="961" name="Shape 961"/>
            <p:cNvCxnSpPr/>
            <p:nvPr/>
          </p:nvCxnSpPr>
          <p:spPr>
            <a:xfrm>
              <a:off x="8620396" y="2224686"/>
              <a:ext cx="0" cy="90793"/>
            </a:xfrm>
            <a:prstGeom prst="straightConnector1">
              <a:avLst/>
            </a:prstGeom>
            <a:noFill/>
            <a:ln w="38100" cap="flat" cmpd="sng">
              <a:solidFill>
                <a:srgbClr val="D8D8D8"/>
              </a:solidFill>
              <a:prstDash val="solid"/>
              <a:round/>
              <a:headEnd type="none" w="med" len="med"/>
              <a:tailEnd type="none" w="med" len="med"/>
            </a:ln>
          </p:spPr>
        </p:cxnSp>
        <p:sp>
          <p:nvSpPr>
            <p:cNvPr id="962" name="Shape 962"/>
            <p:cNvSpPr/>
            <p:nvPr/>
          </p:nvSpPr>
          <p:spPr>
            <a:xfrm>
              <a:off x="8537088" y="2102985"/>
              <a:ext cx="163206" cy="121094"/>
            </a:xfrm>
            <a:prstGeom prst="trapezoid">
              <a:avLst>
                <a:gd name="adj" fmla="val 30999"/>
              </a:avLst>
            </a:prstGeom>
            <a:solidFill>
              <a:srgbClr val="FFCF2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63" name="Shape 963"/>
            <p:cNvSpPr/>
            <p:nvPr/>
          </p:nvSpPr>
          <p:spPr>
            <a:xfrm>
              <a:off x="8209032" y="2579866"/>
              <a:ext cx="203377" cy="132559"/>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pic>
          <p:nvPicPr>
            <p:cNvPr id="964" name="Shape 964"/>
            <p:cNvPicPr preferRelativeResize="0"/>
            <p:nvPr/>
          </p:nvPicPr>
          <p:blipFill rotWithShape="1">
            <a:blip r:embed="rId4">
              <a:alphaModFix/>
            </a:blip>
            <a:srcRect/>
            <a:stretch/>
          </p:blipFill>
          <p:spPr>
            <a:xfrm>
              <a:off x="8739107" y="3056341"/>
              <a:ext cx="34864" cy="58832"/>
            </a:xfrm>
            <a:prstGeom prst="rect">
              <a:avLst/>
            </a:prstGeom>
            <a:noFill/>
            <a:ln>
              <a:noFill/>
            </a:ln>
          </p:spPr>
        </p:pic>
        <p:cxnSp>
          <p:nvCxnSpPr>
            <p:cNvPr id="965" name="Shape 965"/>
            <p:cNvCxnSpPr/>
            <p:nvPr/>
          </p:nvCxnSpPr>
          <p:spPr>
            <a:xfrm rot="10800000">
              <a:off x="8579236" y="2302277"/>
              <a:ext cx="76759" cy="0"/>
            </a:xfrm>
            <a:prstGeom prst="straightConnector1">
              <a:avLst/>
            </a:prstGeom>
            <a:noFill/>
            <a:ln w="38100" cap="flat" cmpd="sng">
              <a:solidFill>
                <a:srgbClr val="797979"/>
              </a:solidFill>
              <a:prstDash val="solid"/>
              <a:round/>
              <a:headEnd type="none" w="med" len="med"/>
              <a:tailEnd type="none" w="med" len="med"/>
            </a:ln>
          </p:spPr>
        </p:cxnSp>
        <p:sp>
          <p:nvSpPr>
            <p:cNvPr id="966" name="Shape 966"/>
            <p:cNvSpPr/>
            <p:nvPr/>
          </p:nvSpPr>
          <p:spPr>
            <a:xfrm>
              <a:off x="8538885" y="2316450"/>
              <a:ext cx="156640" cy="78033"/>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967" name="Shape 967"/>
            <p:cNvGrpSpPr/>
            <p:nvPr/>
          </p:nvGrpSpPr>
          <p:grpSpPr>
            <a:xfrm>
              <a:off x="7935656" y="2050053"/>
              <a:ext cx="518135" cy="343018"/>
              <a:chOff x="7301299" y="1104407"/>
              <a:chExt cx="679460" cy="449819"/>
            </a:xfrm>
          </p:grpSpPr>
          <p:sp>
            <p:nvSpPr>
              <p:cNvPr id="968" name="Shape 968"/>
              <p:cNvSpPr/>
              <p:nvPr/>
            </p:nvSpPr>
            <p:spPr>
              <a:xfrm>
                <a:off x="7301299" y="1388269"/>
                <a:ext cx="679460" cy="165957"/>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69" name="Shape 969"/>
              <p:cNvSpPr/>
              <p:nvPr/>
            </p:nvSpPr>
            <p:spPr>
              <a:xfrm>
                <a:off x="7301299" y="1338262"/>
                <a:ext cx="679460" cy="51925"/>
              </a:xfrm>
              <a:prstGeom prst="rect">
                <a:avLst/>
              </a:prstGeom>
              <a:solidFill>
                <a:srgbClr val="EEEE8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70" name="Shape 970"/>
              <p:cNvSpPr/>
              <p:nvPr/>
            </p:nvSpPr>
            <p:spPr>
              <a:xfrm>
                <a:off x="7301299" y="1216066"/>
                <a:ext cx="679460" cy="122193"/>
              </a:xfrm>
              <a:prstGeom prst="rect">
                <a:avLst/>
              </a:prstGeom>
              <a:solidFill>
                <a:srgbClr val="FFDBA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71" name="Shape 971"/>
              <p:cNvSpPr/>
              <p:nvPr/>
            </p:nvSpPr>
            <p:spPr>
              <a:xfrm>
                <a:off x="7301300" y="1104407"/>
                <a:ext cx="679460" cy="111656"/>
              </a:xfrm>
              <a:prstGeom prst="triangle">
                <a:avLst>
                  <a:gd name="adj" fmla="val 50000"/>
                </a:avLst>
              </a:prstGeom>
              <a:solidFill>
                <a:srgbClr val="FFDBA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72" name="Shape 972"/>
              <p:cNvSpPr/>
              <p:nvPr/>
            </p:nvSpPr>
            <p:spPr>
              <a:xfrm>
                <a:off x="7351118"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73" name="Shape 973"/>
              <p:cNvSpPr/>
              <p:nvPr/>
            </p:nvSpPr>
            <p:spPr>
              <a:xfrm>
                <a:off x="7665939"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74" name="Shape 974"/>
              <p:cNvSpPr/>
              <p:nvPr/>
            </p:nvSpPr>
            <p:spPr>
              <a:xfrm>
                <a:off x="7597372" y="1172070"/>
                <a:ext cx="87311" cy="87311"/>
              </a:xfrm>
              <a:prstGeom prst="ellipse">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pic>
          <p:nvPicPr>
            <p:cNvPr id="975" name="Shape 975"/>
            <p:cNvPicPr preferRelativeResize="0"/>
            <p:nvPr/>
          </p:nvPicPr>
          <p:blipFill rotWithShape="1">
            <a:blip r:embed="rId4">
              <a:alphaModFix/>
            </a:blip>
            <a:srcRect/>
            <a:stretch/>
          </p:blipFill>
          <p:spPr>
            <a:xfrm>
              <a:off x="8721549" y="2320766"/>
              <a:ext cx="34864" cy="58832"/>
            </a:xfrm>
            <a:prstGeom prst="rect">
              <a:avLst/>
            </a:prstGeom>
            <a:noFill/>
            <a:ln>
              <a:noFill/>
            </a:ln>
          </p:spPr>
        </p:pic>
        <p:grpSp>
          <p:nvGrpSpPr>
            <p:cNvPr id="976" name="Shape 976"/>
            <p:cNvGrpSpPr/>
            <p:nvPr/>
          </p:nvGrpSpPr>
          <p:grpSpPr>
            <a:xfrm>
              <a:off x="7679577" y="2169344"/>
              <a:ext cx="164521" cy="129708"/>
              <a:chOff x="6294003" y="694775"/>
              <a:chExt cx="215746" cy="170093"/>
            </a:xfrm>
          </p:grpSpPr>
          <p:sp>
            <p:nvSpPr>
              <p:cNvPr id="977" name="Shape 977"/>
              <p:cNvSpPr/>
              <p:nvPr/>
            </p:nvSpPr>
            <p:spPr>
              <a:xfrm>
                <a:off x="6294003" y="819150"/>
                <a:ext cx="215746" cy="45718"/>
              </a:xfrm>
              <a:prstGeom prst="rect">
                <a:avLst/>
              </a:prstGeom>
              <a:solidFill>
                <a:srgbClr val="5D625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78" name="Shape 978"/>
              <p:cNvSpPr/>
              <p:nvPr/>
            </p:nvSpPr>
            <p:spPr>
              <a:xfrm>
                <a:off x="6297260" y="694775"/>
                <a:ext cx="209234" cy="120910"/>
              </a:xfrm>
              <a:prstGeom prst="rect">
                <a:avLst/>
              </a:prstGeom>
              <a:solidFill>
                <a:srgbClr val="5D625C"/>
              </a:solidFill>
              <a:ln w="28575" cap="flat" cmpd="sng">
                <a:solidFill>
                  <a:srgbClr val="7B8688"/>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979" name="Shape 979"/>
            <p:cNvSpPr/>
            <p:nvPr/>
          </p:nvSpPr>
          <p:spPr>
            <a:xfrm>
              <a:off x="7615522" y="2297383"/>
              <a:ext cx="292633" cy="97100"/>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80" name="Shape 980"/>
            <p:cNvSpPr/>
            <p:nvPr/>
          </p:nvSpPr>
          <p:spPr>
            <a:xfrm>
              <a:off x="7885571" y="1837113"/>
              <a:ext cx="141638" cy="141638"/>
            </a:xfrm>
            <a:prstGeom prst="ellipse">
              <a:avLst/>
            </a:prstGeom>
            <a:solidFill>
              <a:srgbClr val="D9D9D9"/>
            </a:solidFill>
            <a:ln w="25400" cap="flat" cmpd="sng">
              <a:solidFill>
                <a:srgbClr val="566F0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81" name="Shape 981"/>
            <p:cNvSpPr/>
            <p:nvPr/>
          </p:nvSpPr>
          <p:spPr>
            <a:xfrm>
              <a:off x="6860629" y="1747480"/>
              <a:ext cx="407965" cy="691223"/>
            </a:xfrm>
            <a:prstGeom prst="rect">
              <a:avLst/>
            </a:prstGeom>
            <a:solidFill>
              <a:srgbClr val="FF5C5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82" name="Shape 982"/>
            <p:cNvSpPr/>
            <p:nvPr/>
          </p:nvSpPr>
          <p:spPr>
            <a:xfrm>
              <a:off x="7110972" y="1747480"/>
              <a:ext cx="78083" cy="691223"/>
            </a:xfrm>
            <a:prstGeom prst="rect">
              <a:avLst/>
            </a:prstGeom>
            <a:solidFill>
              <a:srgbClr val="FE9B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83" name="Shape 983"/>
            <p:cNvSpPr/>
            <p:nvPr/>
          </p:nvSpPr>
          <p:spPr>
            <a:xfrm>
              <a:off x="7269561" y="1747480"/>
              <a:ext cx="75520" cy="691223"/>
            </a:xfrm>
            <a:prstGeom prst="rect">
              <a:avLst/>
            </a:prstGeom>
            <a:solidFill>
              <a:srgbClr val="FE9B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84" name="Shape 984"/>
            <p:cNvSpPr/>
            <p:nvPr/>
          </p:nvSpPr>
          <p:spPr>
            <a:xfrm>
              <a:off x="7186790" y="1747480"/>
              <a:ext cx="83990" cy="691223"/>
            </a:xfrm>
            <a:prstGeom prst="rect">
              <a:avLst/>
            </a:prstGeom>
            <a:solidFill>
              <a:srgbClr val="F96F9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85" name="Shape 985"/>
            <p:cNvSpPr/>
            <p:nvPr/>
          </p:nvSpPr>
          <p:spPr>
            <a:xfrm>
              <a:off x="7207042" y="2180794"/>
              <a:ext cx="138267" cy="34864"/>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86" name="Shape 986"/>
            <p:cNvSpPr/>
            <p:nvPr/>
          </p:nvSpPr>
          <p:spPr>
            <a:xfrm>
              <a:off x="7229847" y="2213768"/>
              <a:ext cx="115462" cy="7405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987" name="Shape 987"/>
            <p:cNvCxnSpPr/>
            <p:nvPr/>
          </p:nvCxnSpPr>
          <p:spPr>
            <a:xfrm>
              <a:off x="7271014" y="2100749"/>
              <a:ext cx="74302" cy="0"/>
            </a:xfrm>
            <a:prstGeom prst="straightConnector1">
              <a:avLst/>
            </a:prstGeom>
            <a:noFill/>
            <a:ln w="38100" cap="flat" cmpd="sng">
              <a:solidFill>
                <a:srgbClr val="E8EAE7"/>
              </a:solidFill>
              <a:prstDash val="solid"/>
              <a:round/>
              <a:headEnd type="none" w="med" len="med"/>
              <a:tailEnd type="none" w="med" len="med"/>
            </a:ln>
          </p:spPr>
        </p:cxnSp>
        <p:cxnSp>
          <p:nvCxnSpPr>
            <p:cNvPr id="988" name="Shape 988"/>
            <p:cNvCxnSpPr/>
            <p:nvPr/>
          </p:nvCxnSpPr>
          <p:spPr>
            <a:xfrm flipH="1">
              <a:off x="7285010" y="2096683"/>
              <a:ext cx="1648" cy="38780"/>
            </a:xfrm>
            <a:prstGeom prst="straightConnector1">
              <a:avLst/>
            </a:prstGeom>
            <a:noFill/>
            <a:ln w="38100" cap="flat" cmpd="sng">
              <a:solidFill>
                <a:srgbClr val="E8EAE7"/>
              </a:solidFill>
              <a:prstDash val="solid"/>
              <a:round/>
              <a:headEnd type="none" w="med" len="med"/>
              <a:tailEnd type="none" w="med" len="med"/>
            </a:ln>
          </p:spPr>
        </p:cxnSp>
        <p:sp>
          <p:nvSpPr>
            <p:cNvPr id="989" name="Shape 989"/>
            <p:cNvSpPr/>
            <p:nvPr/>
          </p:nvSpPr>
          <p:spPr>
            <a:xfrm rot="-5400000">
              <a:off x="6815863" y="2125286"/>
              <a:ext cx="363109" cy="263725"/>
            </a:xfrm>
            <a:prstGeom prst="chord">
              <a:avLst>
                <a:gd name="adj1" fmla="val 5518619"/>
                <a:gd name="adj2" fmla="val 16199986"/>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90" name="Shape 990"/>
            <p:cNvSpPr/>
            <p:nvPr/>
          </p:nvSpPr>
          <p:spPr>
            <a:xfrm>
              <a:off x="6832050" y="2261548"/>
              <a:ext cx="128553" cy="176979"/>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91" name="Shape 991"/>
            <p:cNvSpPr/>
            <p:nvPr/>
          </p:nvSpPr>
          <p:spPr>
            <a:xfrm>
              <a:off x="7309334" y="2277098"/>
              <a:ext cx="34864" cy="15820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992" name="Shape 992"/>
            <p:cNvCxnSpPr/>
            <p:nvPr/>
          </p:nvCxnSpPr>
          <p:spPr>
            <a:xfrm>
              <a:off x="7295353" y="2432174"/>
              <a:ext cx="91368" cy="0"/>
            </a:xfrm>
            <a:prstGeom prst="straightConnector1">
              <a:avLst/>
            </a:prstGeom>
            <a:noFill/>
            <a:ln w="38100" cap="sq" cmpd="sng">
              <a:solidFill>
                <a:srgbClr val="FFBF0C"/>
              </a:solidFill>
              <a:prstDash val="solid"/>
              <a:miter/>
              <a:headEnd type="none" w="med" len="med"/>
              <a:tailEnd type="none" w="med" len="med"/>
            </a:ln>
          </p:spPr>
        </p:cxnSp>
        <p:cxnSp>
          <p:nvCxnSpPr>
            <p:cNvPr id="993" name="Shape 993"/>
            <p:cNvCxnSpPr/>
            <p:nvPr/>
          </p:nvCxnSpPr>
          <p:spPr>
            <a:xfrm>
              <a:off x="7295353" y="2432174"/>
              <a:ext cx="0" cy="760058"/>
            </a:xfrm>
            <a:prstGeom prst="straightConnector1">
              <a:avLst/>
            </a:prstGeom>
            <a:noFill/>
            <a:ln w="38100" cap="sq" cmpd="sng">
              <a:solidFill>
                <a:srgbClr val="FFBF0C"/>
              </a:solidFill>
              <a:prstDash val="solid"/>
              <a:miter/>
              <a:headEnd type="none" w="med" len="med"/>
              <a:tailEnd type="none" w="med" len="med"/>
            </a:ln>
          </p:spPr>
        </p:cxnSp>
        <p:cxnSp>
          <p:nvCxnSpPr>
            <p:cNvPr id="994" name="Shape 994"/>
            <p:cNvCxnSpPr/>
            <p:nvPr/>
          </p:nvCxnSpPr>
          <p:spPr>
            <a:xfrm>
              <a:off x="7295353" y="3209365"/>
              <a:ext cx="1460569" cy="0"/>
            </a:xfrm>
            <a:prstGeom prst="straightConnector1">
              <a:avLst/>
            </a:prstGeom>
            <a:noFill/>
            <a:ln w="38100" cap="sq" cmpd="sng">
              <a:solidFill>
                <a:srgbClr val="FFBF0C"/>
              </a:solidFill>
              <a:prstDash val="solid"/>
              <a:miter/>
              <a:headEnd type="none" w="med" len="med"/>
              <a:tailEnd type="none" w="med" len="med"/>
            </a:ln>
          </p:spPr>
        </p:cxnSp>
        <p:cxnSp>
          <p:nvCxnSpPr>
            <p:cNvPr id="995" name="Shape 995"/>
            <p:cNvCxnSpPr/>
            <p:nvPr/>
          </p:nvCxnSpPr>
          <p:spPr>
            <a:xfrm>
              <a:off x="8755922" y="3174108"/>
              <a:ext cx="101" cy="11920"/>
            </a:xfrm>
            <a:prstGeom prst="straightConnector1">
              <a:avLst/>
            </a:prstGeom>
            <a:noFill/>
            <a:ln w="38100" cap="sq" cmpd="sng">
              <a:solidFill>
                <a:srgbClr val="FFBF0C"/>
              </a:solidFill>
              <a:prstDash val="solid"/>
              <a:miter/>
              <a:headEnd type="none" w="med" len="med"/>
              <a:tailEnd type="none" w="med" len="med"/>
            </a:ln>
          </p:spPr>
        </p:cxnSp>
        <p:sp>
          <p:nvSpPr>
            <p:cNvPr id="996" name="Shape 996"/>
            <p:cNvSpPr/>
            <p:nvPr/>
          </p:nvSpPr>
          <p:spPr>
            <a:xfrm>
              <a:off x="7282315" y="2445910"/>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97" name="Shape 997"/>
            <p:cNvSpPr/>
            <p:nvPr/>
          </p:nvSpPr>
          <p:spPr>
            <a:xfrm>
              <a:off x="8057539" y="2445910"/>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98" name="Shape 998"/>
            <p:cNvSpPr/>
            <p:nvPr/>
          </p:nvSpPr>
          <p:spPr>
            <a:xfrm>
              <a:off x="6816459" y="1704386"/>
              <a:ext cx="2015385"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999" name="Shape 999"/>
            <p:cNvSpPr/>
            <p:nvPr/>
          </p:nvSpPr>
          <p:spPr>
            <a:xfrm>
              <a:off x="6812521" y="1720305"/>
              <a:ext cx="578621" cy="728266"/>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000" name="Shape 1000"/>
            <p:cNvGrpSpPr/>
            <p:nvPr/>
          </p:nvGrpSpPr>
          <p:grpSpPr>
            <a:xfrm>
              <a:off x="6922055" y="2639274"/>
              <a:ext cx="254985" cy="534834"/>
              <a:chOff x="5654103" y="5123951"/>
              <a:chExt cx="328230" cy="629148"/>
            </a:xfrm>
          </p:grpSpPr>
          <p:sp>
            <p:nvSpPr>
              <p:cNvPr id="1001" name="Shape 1001"/>
              <p:cNvSpPr/>
              <p:nvPr/>
            </p:nvSpPr>
            <p:spPr>
              <a:xfrm>
                <a:off x="5654103"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02" name="Shape 1002"/>
              <p:cNvSpPr/>
              <p:nvPr/>
            </p:nvSpPr>
            <p:spPr>
              <a:xfrm>
                <a:off x="5878982" y="5393941"/>
                <a:ext cx="57582" cy="57582"/>
              </a:xfrm>
              <a:prstGeom prst="ellipse">
                <a:avLst/>
              </a:prstGeom>
              <a:solidFill>
                <a:srgbClr val="C5731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1003" name="Shape 1003"/>
            <p:cNvSpPr/>
            <p:nvPr/>
          </p:nvSpPr>
          <p:spPr>
            <a:xfrm>
              <a:off x="6812521" y="2445910"/>
              <a:ext cx="47074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004" name="Shape 1004"/>
            <p:cNvGrpSpPr/>
            <p:nvPr/>
          </p:nvGrpSpPr>
          <p:grpSpPr>
            <a:xfrm>
              <a:off x="6025463" y="5289549"/>
              <a:ext cx="279109" cy="473167"/>
              <a:chOff x="8120253" y="5111758"/>
              <a:chExt cx="383984" cy="650958"/>
            </a:xfrm>
          </p:grpSpPr>
          <p:sp>
            <p:nvSpPr>
              <p:cNvPr id="1005" name="Shape 1005"/>
              <p:cNvSpPr/>
              <p:nvPr/>
            </p:nvSpPr>
            <p:spPr>
              <a:xfrm>
                <a:off x="8120253" y="5111758"/>
                <a:ext cx="383984" cy="383984"/>
              </a:xfrm>
              <a:prstGeom prst="ellipse">
                <a:avLst/>
              </a:prstGeom>
              <a:solidFill>
                <a:srgbClr val="97C21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06" name="Shape 1006"/>
              <p:cNvSpPr/>
              <p:nvPr/>
            </p:nvSpPr>
            <p:spPr>
              <a:xfrm rot="10800000">
                <a:off x="8153136" y="5439899"/>
                <a:ext cx="318385" cy="322818"/>
              </a:xfrm>
              <a:prstGeom prst="trapezoid">
                <a:avLst>
                  <a:gd name="adj" fmla="val 25000"/>
                </a:avLst>
              </a:prstGeom>
              <a:solidFill>
                <a:srgbClr val="3C3C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1007" name="Shape 1007"/>
            <p:cNvGrpSpPr/>
            <p:nvPr/>
          </p:nvGrpSpPr>
          <p:grpSpPr>
            <a:xfrm>
              <a:off x="6684579" y="4835429"/>
              <a:ext cx="510892" cy="377518"/>
              <a:chOff x="5734050" y="3163888"/>
              <a:chExt cx="717550" cy="530226"/>
            </a:xfrm>
          </p:grpSpPr>
          <p:sp>
            <p:nvSpPr>
              <p:cNvPr id="1008" name="Shape 1008"/>
              <p:cNvSpPr/>
              <p:nvPr/>
            </p:nvSpPr>
            <p:spPr>
              <a:xfrm>
                <a:off x="5741987" y="3413126"/>
                <a:ext cx="201613" cy="280987"/>
              </a:xfrm>
              <a:custGeom>
                <a:avLst/>
                <a:gdLst/>
                <a:ahLst/>
                <a:cxnLst/>
                <a:rect l="0" t="0" r="0" b="0"/>
                <a:pathLst>
                  <a:path w="120000" h="120000" extrusionOk="0">
                    <a:moveTo>
                      <a:pt x="0" y="119999"/>
                    </a:moveTo>
                    <a:cubicBezTo>
                      <a:pt x="0" y="119999"/>
                      <a:pt x="63396" y="78904"/>
                      <a:pt x="36226" y="39452"/>
                    </a:cubicBezTo>
                    <a:cubicBezTo>
                      <a:pt x="6792" y="0"/>
                      <a:pt x="120000" y="73972"/>
                      <a:pt x="120000" y="73972"/>
                    </a:cubicBezTo>
                    <a:cubicBezTo>
                      <a:pt x="120000" y="73972"/>
                      <a:pt x="38490" y="115068"/>
                      <a:pt x="0" y="119999"/>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700" b="0" i="0" u="none" strike="noStrike" cap="none">
                  <a:solidFill>
                    <a:srgbClr val="000000"/>
                  </a:solidFill>
                  <a:latin typeface="Arial"/>
                  <a:ea typeface="Arial"/>
                  <a:cs typeface="Arial"/>
                  <a:sym typeface="Arial"/>
                </a:endParaRPr>
              </a:p>
            </p:txBody>
          </p:sp>
          <p:sp>
            <p:nvSpPr>
              <p:cNvPr id="1009" name="Shape 1009"/>
              <p:cNvSpPr/>
              <p:nvPr/>
            </p:nvSpPr>
            <p:spPr>
              <a:xfrm>
                <a:off x="5734050" y="3163888"/>
                <a:ext cx="717550" cy="430213"/>
              </a:xfrm>
              <a:custGeom>
                <a:avLst/>
                <a:gdLst/>
                <a:ahLst/>
                <a:cxnLst/>
                <a:rect l="0" t="0" r="0" b="0"/>
                <a:pathLst>
                  <a:path w="120000" h="120000" extrusionOk="0">
                    <a:moveTo>
                      <a:pt x="120000" y="73928"/>
                    </a:moveTo>
                    <a:cubicBezTo>
                      <a:pt x="120000" y="99642"/>
                      <a:pt x="107872" y="119999"/>
                      <a:pt x="92553" y="119999"/>
                    </a:cubicBezTo>
                    <a:cubicBezTo>
                      <a:pt x="27446" y="119999"/>
                      <a:pt x="27446" y="119999"/>
                      <a:pt x="27446" y="119999"/>
                    </a:cubicBezTo>
                    <a:cubicBezTo>
                      <a:pt x="12127" y="119999"/>
                      <a:pt x="0" y="99642"/>
                      <a:pt x="0" y="73928"/>
                    </a:cubicBezTo>
                    <a:cubicBezTo>
                      <a:pt x="0" y="46071"/>
                      <a:pt x="0" y="46071"/>
                      <a:pt x="0" y="46071"/>
                    </a:cubicBezTo>
                    <a:cubicBezTo>
                      <a:pt x="0" y="20357"/>
                      <a:pt x="12127" y="0"/>
                      <a:pt x="27446" y="0"/>
                    </a:cubicBezTo>
                    <a:cubicBezTo>
                      <a:pt x="92553" y="0"/>
                      <a:pt x="92553" y="0"/>
                      <a:pt x="92553" y="0"/>
                    </a:cubicBezTo>
                    <a:cubicBezTo>
                      <a:pt x="107872" y="0"/>
                      <a:pt x="120000" y="20357"/>
                      <a:pt x="120000" y="46071"/>
                    </a:cubicBezTo>
                    <a:cubicBezTo>
                      <a:pt x="120000" y="73928"/>
                      <a:pt x="120000" y="73928"/>
                      <a:pt x="120000" y="73928"/>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700" b="0" i="0" u="none" strike="noStrike" cap="none">
                  <a:solidFill>
                    <a:srgbClr val="000000"/>
                  </a:solidFill>
                  <a:latin typeface="Arial"/>
                  <a:ea typeface="Arial"/>
                  <a:cs typeface="Arial"/>
                  <a:sym typeface="Arial"/>
                </a:endParaRPr>
              </a:p>
            </p:txBody>
          </p:sp>
        </p:grpSp>
        <p:sp>
          <p:nvSpPr>
            <p:cNvPr id="1010" name="Shape 1010"/>
            <p:cNvSpPr/>
            <p:nvPr/>
          </p:nvSpPr>
          <p:spPr>
            <a:xfrm>
              <a:off x="7330807" y="3979214"/>
              <a:ext cx="682744" cy="649776"/>
            </a:xfrm>
            <a:prstGeom prst="rect">
              <a:avLst/>
            </a:prstGeom>
            <a:solidFill>
              <a:srgbClr val="FDDC2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11" name="Shape 1011"/>
            <p:cNvSpPr/>
            <p:nvPr/>
          </p:nvSpPr>
          <p:spPr>
            <a:xfrm>
              <a:off x="7728385" y="4382516"/>
              <a:ext cx="285839" cy="243224"/>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12" name="Shape 1012"/>
            <p:cNvSpPr/>
            <p:nvPr/>
          </p:nvSpPr>
          <p:spPr>
            <a:xfrm>
              <a:off x="7366559" y="4193721"/>
              <a:ext cx="236911" cy="435082"/>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13" name="Shape 1013"/>
            <p:cNvSpPr/>
            <p:nvPr/>
          </p:nvSpPr>
          <p:spPr>
            <a:xfrm>
              <a:off x="7390771" y="4226135"/>
              <a:ext cx="33754" cy="129941"/>
            </a:xfrm>
            <a:prstGeom prst="rect">
              <a:avLst/>
            </a:prstGeom>
            <a:solidFill>
              <a:srgbClr val="BFBFB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014" name="Shape 1014"/>
            <p:cNvGrpSpPr/>
            <p:nvPr/>
          </p:nvGrpSpPr>
          <p:grpSpPr>
            <a:xfrm>
              <a:off x="7488991" y="4427052"/>
              <a:ext cx="90361" cy="186797"/>
              <a:chOff x="5241732" y="6172200"/>
              <a:chExt cx="122388" cy="256504"/>
            </a:xfrm>
          </p:grpSpPr>
          <p:cxnSp>
            <p:nvCxnSpPr>
              <p:cNvPr id="1015" name="Shape 1015"/>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16" name="Shape 1016"/>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17" name="Shape 1017"/>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1018" name="Shape 1018"/>
            <p:cNvGrpSpPr/>
            <p:nvPr/>
          </p:nvGrpSpPr>
          <p:grpSpPr>
            <a:xfrm flipH="1">
              <a:off x="7788504" y="4427052"/>
              <a:ext cx="90361" cy="186797"/>
              <a:chOff x="5241732" y="6172200"/>
              <a:chExt cx="122388" cy="256504"/>
            </a:xfrm>
          </p:grpSpPr>
          <p:cxnSp>
            <p:nvCxnSpPr>
              <p:cNvPr id="1019" name="Shape 1019"/>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20" name="Shape 1020"/>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21" name="Shape 1021"/>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1022" name="Shape 1022"/>
            <p:cNvSpPr/>
            <p:nvPr/>
          </p:nvSpPr>
          <p:spPr>
            <a:xfrm>
              <a:off x="7550842" y="4439032"/>
              <a:ext cx="262672" cy="33294"/>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23" name="Shape 1023"/>
            <p:cNvSpPr/>
            <p:nvPr/>
          </p:nvSpPr>
          <p:spPr>
            <a:xfrm>
              <a:off x="7659320" y="4472326"/>
              <a:ext cx="45719" cy="153415"/>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024" name="Shape 1024"/>
            <p:cNvGrpSpPr/>
            <p:nvPr/>
          </p:nvGrpSpPr>
          <p:grpSpPr>
            <a:xfrm>
              <a:off x="7781829" y="4282903"/>
              <a:ext cx="122497" cy="98608"/>
              <a:chOff x="5359222" y="6179960"/>
              <a:chExt cx="179412" cy="146421"/>
            </a:xfrm>
          </p:grpSpPr>
          <p:sp>
            <p:nvSpPr>
              <p:cNvPr id="1025" name="Shape 1025"/>
              <p:cNvSpPr/>
              <p:nvPr/>
            </p:nvSpPr>
            <p:spPr>
              <a:xfrm>
                <a:off x="5385019" y="6231175"/>
                <a:ext cx="128227" cy="95206"/>
              </a:xfrm>
              <a:prstGeom prst="rect">
                <a:avLst/>
              </a:prstGeom>
              <a:solidFill>
                <a:srgbClr val="B5B5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26" name="Shape 1026"/>
              <p:cNvSpPr/>
              <p:nvPr/>
            </p:nvSpPr>
            <p:spPr>
              <a:xfrm>
                <a:off x="5385019" y="6205103"/>
                <a:ext cx="127817" cy="26069"/>
              </a:xfrm>
              <a:prstGeom prst="trapezoid">
                <a:avLst>
                  <a:gd name="adj" fmla="val 87295"/>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1027" name="Shape 1027"/>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1028" name="Shape 1028"/>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1029" name="Shape 1029"/>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1030" name="Shape 1030"/>
            <p:cNvSpPr/>
            <p:nvPr/>
          </p:nvSpPr>
          <p:spPr>
            <a:xfrm>
              <a:off x="7331042" y="2483519"/>
              <a:ext cx="682744" cy="660108"/>
            </a:xfrm>
            <a:prstGeom prst="rect">
              <a:avLst/>
            </a:prstGeom>
            <a:solidFill>
              <a:srgbClr val="FDDC2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31" name="Shape 1031"/>
            <p:cNvSpPr/>
            <p:nvPr/>
          </p:nvSpPr>
          <p:spPr>
            <a:xfrm>
              <a:off x="7728621" y="2897151"/>
              <a:ext cx="285839" cy="243224"/>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32" name="Shape 1032"/>
            <p:cNvSpPr/>
            <p:nvPr/>
          </p:nvSpPr>
          <p:spPr>
            <a:xfrm>
              <a:off x="7366795" y="2708357"/>
              <a:ext cx="236911" cy="435082"/>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33" name="Shape 1033"/>
            <p:cNvSpPr/>
            <p:nvPr/>
          </p:nvSpPr>
          <p:spPr>
            <a:xfrm>
              <a:off x="7391007" y="2740772"/>
              <a:ext cx="33754" cy="129941"/>
            </a:xfrm>
            <a:prstGeom prst="rect">
              <a:avLst/>
            </a:prstGeom>
            <a:solidFill>
              <a:srgbClr val="BFBFB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034" name="Shape 1034"/>
            <p:cNvGrpSpPr/>
            <p:nvPr/>
          </p:nvGrpSpPr>
          <p:grpSpPr>
            <a:xfrm>
              <a:off x="7489227" y="2941688"/>
              <a:ext cx="90361" cy="186797"/>
              <a:chOff x="5241732" y="6172200"/>
              <a:chExt cx="122388" cy="256504"/>
            </a:xfrm>
          </p:grpSpPr>
          <p:cxnSp>
            <p:nvCxnSpPr>
              <p:cNvPr id="1035" name="Shape 1035"/>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36" name="Shape 1036"/>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37" name="Shape 1037"/>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1038" name="Shape 1038"/>
            <p:cNvGrpSpPr/>
            <p:nvPr/>
          </p:nvGrpSpPr>
          <p:grpSpPr>
            <a:xfrm flipH="1">
              <a:off x="7788740" y="2941688"/>
              <a:ext cx="90361" cy="186797"/>
              <a:chOff x="5241732" y="6172200"/>
              <a:chExt cx="122388" cy="256504"/>
            </a:xfrm>
          </p:grpSpPr>
          <p:cxnSp>
            <p:nvCxnSpPr>
              <p:cNvPr id="1039" name="Shape 1039"/>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40" name="Shape 1040"/>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41" name="Shape 1041"/>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1042" name="Shape 1042"/>
            <p:cNvSpPr/>
            <p:nvPr/>
          </p:nvSpPr>
          <p:spPr>
            <a:xfrm>
              <a:off x="7551078" y="2953667"/>
              <a:ext cx="262672" cy="33294"/>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43" name="Shape 1043"/>
            <p:cNvSpPr/>
            <p:nvPr/>
          </p:nvSpPr>
          <p:spPr>
            <a:xfrm>
              <a:off x="7659556" y="2986961"/>
              <a:ext cx="45719" cy="153415"/>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044" name="Shape 1044"/>
            <p:cNvGrpSpPr/>
            <p:nvPr/>
          </p:nvGrpSpPr>
          <p:grpSpPr>
            <a:xfrm>
              <a:off x="7782065" y="2797539"/>
              <a:ext cx="122497" cy="98608"/>
              <a:chOff x="5359222" y="6179960"/>
              <a:chExt cx="179412" cy="146421"/>
            </a:xfrm>
          </p:grpSpPr>
          <p:sp>
            <p:nvSpPr>
              <p:cNvPr id="1045" name="Shape 1045"/>
              <p:cNvSpPr/>
              <p:nvPr/>
            </p:nvSpPr>
            <p:spPr>
              <a:xfrm>
                <a:off x="5385019" y="6231175"/>
                <a:ext cx="128227" cy="95206"/>
              </a:xfrm>
              <a:prstGeom prst="rect">
                <a:avLst/>
              </a:prstGeom>
              <a:solidFill>
                <a:srgbClr val="B5B5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46" name="Shape 1046"/>
              <p:cNvSpPr/>
              <p:nvPr/>
            </p:nvSpPr>
            <p:spPr>
              <a:xfrm>
                <a:off x="5385019" y="6205103"/>
                <a:ext cx="127817" cy="26069"/>
              </a:xfrm>
              <a:prstGeom prst="trapezoid">
                <a:avLst>
                  <a:gd name="adj" fmla="val 87295"/>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1047" name="Shape 1047"/>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1048" name="Shape 1048"/>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1049" name="Shape 1049"/>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1050" name="Shape 1050"/>
            <p:cNvSpPr/>
            <p:nvPr/>
          </p:nvSpPr>
          <p:spPr>
            <a:xfrm>
              <a:off x="5143682" y="2483464"/>
              <a:ext cx="682744" cy="660108"/>
            </a:xfrm>
            <a:prstGeom prst="rect">
              <a:avLst/>
            </a:prstGeom>
            <a:solidFill>
              <a:srgbClr val="FDDC2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51" name="Shape 1051"/>
            <p:cNvSpPr/>
            <p:nvPr/>
          </p:nvSpPr>
          <p:spPr>
            <a:xfrm>
              <a:off x="5541262" y="2897096"/>
              <a:ext cx="285839" cy="243224"/>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52" name="Shape 1052"/>
            <p:cNvSpPr/>
            <p:nvPr/>
          </p:nvSpPr>
          <p:spPr>
            <a:xfrm>
              <a:off x="5179435" y="2708300"/>
              <a:ext cx="236911" cy="435082"/>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53" name="Shape 1053"/>
            <p:cNvSpPr/>
            <p:nvPr/>
          </p:nvSpPr>
          <p:spPr>
            <a:xfrm>
              <a:off x="5203648" y="2740716"/>
              <a:ext cx="33754" cy="129941"/>
            </a:xfrm>
            <a:prstGeom prst="rect">
              <a:avLst/>
            </a:prstGeom>
            <a:solidFill>
              <a:srgbClr val="BFBFB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054" name="Shape 1054"/>
            <p:cNvGrpSpPr/>
            <p:nvPr/>
          </p:nvGrpSpPr>
          <p:grpSpPr>
            <a:xfrm>
              <a:off x="5301867" y="2941633"/>
              <a:ext cx="90361" cy="186797"/>
              <a:chOff x="5241732" y="6172200"/>
              <a:chExt cx="122388" cy="256504"/>
            </a:xfrm>
          </p:grpSpPr>
          <p:cxnSp>
            <p:nvCxnSpPr>
              <p:cNvPr id="1055" name="Shape 1055"/>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56" name="Shape 1056"/>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57" name="Shape 1057"/>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1058" name="Shape 1058"/>
            <p:cNvGrpSpPr/>
            <p:nvPr/>
          </p:nvGrpSpPr>
          <p:grpSpPr>
            <a:xfrm flipH="1">
              <a:off x="5601381" y="2941633"/>
              <a:ext cx="90361" cy="186797"/>
              <a:chOff x="5241732" y="6172200"/>
              <a:chExt cx="122388" cy="256504"/>
            </a:xfrm>
          </p:grpSpPr>
          <p:cxnSp>
            <p:nvCxnSpPr>
              <p:cNvPr id="1059" name="Shape 1059"/>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60" name="Shape 1060"/>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61" name="Shape 1061"/>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1062" name="Shape 1062"/>
            <p:cNvSpPr/>
            <p:nvPr/>
          </p:nvSpPr>
          <p:spPr>
            <a:xfrm>
              <a:off x="5363719" y="2953611"/>
              <a:ext cx="262672" cy="33294"/>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63" name="Shape 1063"/>
            <p:cNvSpPr/>
            <p:nvPr/>
          </p:nvSpPr>
          <p:spPr>
            <a:xfrm>
              <a:off x="5472196" y="2986906"/>
              <a:ext cx="45719" cy="153415"/>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064" name="Shape 1064"/>
            <p:cNvGrpSpPr/>
            <p:nvPr/>
          </p:nvGrpSpPr>
          <p:grpSpPr>
            <a:xfrm>
              <a:off x="5594705" y="2797483"/>
              <a:ext cx="122497" cy="98608"/>
              <a:chOff x="5359222" y="6179960"/>
              <a:chExt cx="179412" cy="146421"/>
            </a:xfrm>
          </p:grpSpPr>
          <p:sp>
            <p:nvSpPr>
              <p:cNvPr id="1065" name="Shape 1065"/>
              <p:cNvSpPr/>
              <p:nvPr/>
            </p:nvSpPr>
            <p:spPr>
              <a:xfrm>
                <a:off x="5385019" y="6231175"/>
                <a:ext cx="128227" cy="95206"/>
              </a:xfrm>
              <a:prstGeom prst="rect">
                <a:avLst/>
              </a:prstGeom>
              <a:solidFill>
                <a:srgbClr val="B5B5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66" name="Shape 1066"/>
              <p:cNvSpPr/>
              <p:nvPr/>
            </p:nvSpPr>
            <p:spPr>
              <a:xfrm>
                <a:off x="5385019" y="6205103"/>
                <a:ext cx="127817" cy="26069"/>
              </a:xfrm>
              <a:prstGeom prst="trapezoid">
                <a:avLst>
                  <a:gd name="adj" fmla="val 87295"/>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1067" name="Shape 1067"/>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1068" name="Shape 1068"/>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1069" name="Shape 1069"/>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pic>
          <p:nvPicPr>
            <p:cNvPr id="1070" name="Shape 1070"/>
            <p:cNvPicPr preferRelativeResize="0"/>
            <p:nvPr/>
          </p:nvPicPr>
          <p:blipFill rotWithShape="1">
            <a:blip r:embed="rId5">
              <a:alphaModFix/>
            </a:blip>
            <a:srcRect/>
            <a:stretch/>
          </p:blipFill>
          <p:spPr>
            <a:xfrm>
              <a:off x="6082008" y="1872906"/>
              <a:ext cx="163150" cy="550155"/>
            </a:xfrm>
            <a:prstGeom prst="rect">
              <a:avLst/>
            </a:prstGeom>
            <a:noFill/>
            <a:ln>
              <a:noFill/>
            </a:ln>
          </p:spPr>
        </p:pic>
        <p:pic>
          <p:nvPicPr>
            <p:cNvPr id="1071" name="Shape 1071"/>
            <p:cNvPicPr preferRelativeResize="0"/>
            <p:nvPr/>
          </p:nvPicPr>
          <p:blipFill rotWithShape="1">
            <a:blip r:embed="rId6">
              <a:alphaModFix/>
            </a:blip>
            <a:srcRect/>
            <a:stretch/>
          </p:blipFill>
          <p:spPr>
            <a:xfrm flipH="1">
              <a:off x="8221441" y="4107378"/>
              <a:ext cx="220111" cy="549651"/>
            </a:xfrm>
            <a:prstGeom prst="rect">
              <a:avLst/>
            </a:prstGeom>
            <a:noFill/>
            <a:ln>
              <a:noFill/>
            </a:ln>
          </p:spPr>
        </p:pic>
        <p:pic>
          <p:nvPicPr>
            <p:cNvPr id="1072" name="Shape 1072"/>
            <p:cNvPicPr preferRelativeResize="0"/>
            <p:nvPr/>
          </p:nvPicPr>
          <p:blipFill rotWithShape="1">
            <a:blip r:embed="rId7">
              <a:alphaModFix/>
            </a:blip>
            <a:srcRect l="8527" t="27605" r="74112" b="61167"/>
            <a:stretch/>
          </p:blipFill>
          <p:spPr>
            <a:xfrm>
              <a:off x="4521698" y="979715"/>
              <a:ext cx="4286412" cy="611444"/>
            </a:xfrm>
            <a:prstGeom prst="rect">
              <a:avLst/>
            </a:prstGeom>
            <a:noFill/>
            <a:ln>
              <a:noFill/>
            </a:ln>
          </p:spPr>
        </p:pic>
      </p:grpSp>
      <p:sp>
        <p:nvSpPr>
          <p:cNvPr id="1073" name="Shape 1073"/>
          <p:cNvSpPr/>
          <p:nvPr/>
        </p:nvSpPr>
        <p:spPr>
          <a:xfrm rot="5400000" flipH="1">
            <a:off x="6082317" y="-251449"/>
            <a:ext cx="271837" cy="12436477"/>
          </a:xfrm>
          <a:prstGeom prst="rect">
            <a:avLst/>
          </a:prstGeom>
          <a:solidFill>
            <a:srgbClr val="1C2B3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074" name="Shape 1074"/>
          <p:cNvGrpSpPr/>
          <p:nvPr/>
        </p:nvGrpSpPr>
        <p:grpSpPr>
          <a:xfrm>
            <a:off x="7202115" y="4913421"/>
            <a:ext cx="470164" cy="827689"/>
            <a:chOff x="4847217" y="4913421"/>
            <a:chExt cx="470164" cy="827689"/>
          </a:xfrm>
        </p:grpSpPr>
        <p:sp>
          <p:nvSpPr>
            <p:cNvPr id="1075" name="Shape 1075"/>
            <p:cNvSpPr/>
            <p:nvPr/>
          </p:nvSpPr>
          <p:spPr>
            <a:xfrm>
              <a:off x="4847217" y="5668896"/>
              <a:ext cx="470164" cy="72215"/>
            </a:xfrm>
            <a:prstGeom prst="rect">
              <a:avLst/>
            </a:prstGeom>
            <a:solidFill>
              <a:srgbClr val="B5B5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76" name="Shape 1076"/>
            <p:cNvSpPr/>
            <p:nvPr/>
          </p:nvSpPr>
          <p:spPr>
            <a:xfrm>
              <a:off x="4887587" y="4913421"/>
              <a:ext cx="379796" cy="758647"/>
            </a:xfrm>
            <a:custGeom>
              <a:avLst/>
              <a:gdLst/>
              <a:ahLst/>
              <a:cxnLst/>
              <a:rect l="0" t="0" r="0" b="0"/>
              <a:pathLst>
                <a:path w="120000" h="120000" extrusionOk="0">
                  <a:moveTo>
                    <a:pt x="59609" y="0"/>
                  </a:moveTo>
                  <a:cubicBezTo>
                    <a:pt x="88415" y="0"/>
                    <a:pt x="112449" y="4537"/>
                    <a:pt x="118007" y="10569"/>
                  </a:cubicBezTo>
                  <a:lnTo>
                    <a:pt x="118732" y="12165"/>
                  </a:lnTo>
                  <a:lnTo>
                    <a:pt x="120000" y="12165"/>
                  </a:lnTo>
                  <a:lnTo>
                    <a:pt x="120000" y="120000"/>
                  </a:lnTo>
                  <a:lnTo>
                    <a:pt x="0" y="120000"/>
                  </a:lnTo>
                  <a:lnTo>
                    <a:pt x="0" y="13236"/>
                  </a:lnTo>
                  <a:lnTo>
                    <a:pt x="0" y="12165"/>
                  </a:lnTo>
                  <a:lnTo>
                    <a:pt x="486" y="12165"/>
                  </a:lnTo>
                  <a:lnTo>
                    <a:pt x="1211" y="10569"/>
                  </a:lnTo>
                  <a:cubicBezTo>
                    <a:pt x="6769" y="4537"/>
                    <a:pt x="30803" y="0"/>
                    <a:pt x="59609" y="0"/>
                  </a:cubicBezTo>
                  <a:close/>
                </a:path>
              </a:pathLst>
            </a:custGeom>
            <a:solidFill>
              <a:srgbClr val="79797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77" name="Shape 1077"/>
            <p:cNvSpPr/>
            <p:nvPr/>
          </p:nvSpPr>
          <p:spPr>
            <a:xfrm>
              <a:off x="5032773" y="5472294"/>
              <a:ext cx="97946" cy="137529"/>
            </a:xfrm>
            <a:prstGeom prst="rect">
              <a:avLst/>
            </a:prstGeom>
            <a:solidFill>
              <a:srgbClr val="3C3C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1078" name="Shape 1078"/>
          <p:cNvGrpSpPr/>
          <p:nvPr/>
        </p:nvGrpSpPr>
        <p:grpSpPr>
          <a:xfrm>
            <a:off x="7040609" y="3370048"/>
            <a:ext cx="133384" cy="99871"/>
            <a:chOff x="4235611" y="3918835"/>
            <a:chExt cx="174914" cy="130967"/>
          </a:xfrm>
        </p:grpSpPr>
        <p:sp>
          <p:nvSpPr>
            <p:cNvPr id="1079" name="Shape 1079"/>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sp>
          <p:nvSpPr>
            <p:cNvPr id="1080" name="Shape 1080"/>
            <p:cNvSpPr/>
            <p:nvPr/>
          </p:nvSpPr>
          <p:spPr>
            <a:xfrm>
              <a:off x="4277489" y="4004083"/>
              <a:ext cx="133036" cy="45718"/>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1081" name="Shape 1081"/>
          <p:cNvGrpSpPr/>
          <p:nvPr/>
        </p:nvGrpSpPr>
        <p:grpSpPr>
          <a:xfrm>
            <a:off x="9221742" y="3370048"/>
            <a:ext cx="133384" cy="99871"/>
            <a:chOff x="4235611" y="3918835"/>
            <a:chExt cx="174914" cy="130967"/>
          </a:xfrm>
        </p:grpSpPr>
        <p:sp>
          <p:nvSpPr>
            <p:cNvPr id="1082" name="Shape 1082"/>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sp>
          <p:nvSpPr>
            <p:cNvPr id="1083" name="Shape 1083"/>
            <p:cNvSpPr/>
            <p:nvPr/>
          </p:nvSpPr>
          <p:spPr>
            <a:xfrm>
              <a:off x="4277489" y="4004083"/>
              <a:ext cx="133036" cy="45718"/>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1084" name="Shape 1084"/>
          <p:cNvGrpSpPr/>
          <p:nvPr/>
        </p:nvGrpSpPr>
        <p:grpSpPr>
          <a:xfrm>
            <a:off x="7040609" y="1883043"/>
            <a:ext cx="133384" cy="99871"/>
            <a:chOff x="4235611" y="3918835"/>
            <a:chExt cx="174914" cy="130967"/>
          </a:xfrm>
        </p:grpSpPr>
        <p:sp>
          <p:nvSpPr>
            <p:cNvPr id="1085" name="Shape 1085"/>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sp>
          <p:nvSpPr>
            <p:cNvPr id="1086" name="Shape 1086"/>
            <p:cNvSpPr/>
            <p:nvPr/>
          </p:nvSpPr>
          <p:spPr>
            <a:xfrm>
              <a:off x="4277489" y="4004083"/>
              <a:ext cx="133036" cy="45718"/>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1087" name="Shape 1087"/>
          <p:cNvGrpSpPr/>
          <p:nvPr/>
        </p:nvGrpSpPr>
        <p:grpSpPr>
          <a:xfrm>
            <a:off x="9221742" y="1883043"/>
            <a:ext cx="133384" cy="99871"/>
            <a:chOff x="4235611" y="3918835"/>
            <a:chExt cx="174914" cy="130967"/>
          </a:xfrm>
        </p:grpSpPr>
        <p:sp>
          <p:nvSpPr>
            <p:cNvPr id="1088" name="Shape 1088"/>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sp>
          <p:nvSpPr>
            <p:cNvPr id="1089" name="Shape 1089"/>
            <p:cNvSpPr/>
            <p:nvPr/>
          </p:nvSpPr>
          <p:spPr>
            <a:xfrm>
              <a:off x="4277489" y="4004083"/>
              <a:ext cx="133036" cy="45718"/>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1090" name="Shape 1090"/>
          <p:cNvGrpSpPr/>
          <p:nvPr/>
        </p:nvGrpSpPr>
        <p:grpSpPr>
          <a:xfrm>
            <a:off x="10063530" y="2483181"/>
            <a:ext cx="262672" cy="260034"/>
            <a:chOff x="7708632" y="2483181"/>
            <a:chExt cx="262672" cy="260034"/>
          </a:xfrm>
        </p:grpSpPr>
        <p:sp>
          <p:nvSpPr>
            <p:cNvPr id="1091" name="Shape 1091"/>
            <p:cNvSpPr/>
            <p:nvPr/>
          </p:nvSpPr>
          <p:spPr>
            <a:xfrm>
              <a:off x="7708632" y="2628143"/>
              <a:ext cx="262672" cy="115071"/>
            </a:xfrm>
            <a:prstGeom prst="trapezoid">
              <a:avLst>
                <a:gd name="adj" fmla="val 25000"/>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92" name="Shape 1092"/>
            <p:cNvSpPr/>
            <p:nvPr/>
          </p:nvSpPr>
          <p:spPr>
            <a:xfrm>
              <a:off x="7793453" y="2483181"/>
              <a:ext cx="101804" cy="154167"/>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1093" name="Shape 1093"/>
          <p:cNvGrpSpPr/>
          <p:nvPr/>
        </p:nvGrpSpPr>
        <p:grpSpPr>
          <a:xfrm>
            <a:off x="7876169" y="2483125"/>
            <a:ext cx="262672" cy="260035"/>
            <a:chOff x="5521271" y="2483125"/>
            <a:chExt cx="262672" cy="260035"/>
          </a:xfrm>
        </p:grpSpPr>
        <p:sp>
          <p:nvSpPr>
            <p:cNvPr id="1094" name="Shape 1094"/>
            <p:cNvSpPr/>
            <p:nvPr/>
          </p:nvSpPr>
          <p:spPr>
            <a:xfrm>
              <a:off x="5521271" y="2628088"/>
              <a:ext cx="262672" cy="115071"/>
            </a:xfrm>
            <a:prstGeom prst="trapezoid">
              <a:avLst>
                <a:gd name="adj" fmla="val 25000"/>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95" name="Shape 1095"/>
            <p:cNvSpPr/>
            <p:nvPr/>
          </p:nvSpPr>
          <p:spPr>
            <a:xfrm>
              <a:off x="5606092" y="2483125"/>
              <a:ext cx="101804" cy="154167"/>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1096" name="Shape 1096"/>
          <p:cNvGrpSpPr/>
          <p:nvPr/>
        </p:nvGrpSpPr>
        <p:grpSpPr>
          <a:xfrm>
            <a:off x="10063294" y="3968544"/>
            <a:ext cx="262672" cy="260034"/>
            <a:chOff x="7708396" y="3968544"/>
            <a:chExt cx="262672" cy="260034"/>
          </a:xfrm>
        </p:grpSpPr>
        <p:sp>
          <p:nvSpPr>
            <p:cNvPr id="1097" name="Shape 1097"/>
            <p:cNvSpPr/>
            <p:nvPr/>
          </p:nvSpPr>
          <p:spPr>
            <a:xfrm>
              <a:off x="7708396" y="4113507"/>
              <a:ext cx="262672" cy="115071"/>
            </a:xfrm>
            <a:prstGeom prst="trapezoid">
              <a:avLst>
                <a:gd name="adj" fmla="val 25000"/>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098" name="Shape 1098"/>
            <p:cNvSpPr/>
            <p:nvPr/>
          </p:nvSpPr>
          <p:spPr>
            <a:xfrm>
              <a:off x="7793217" y="3968544"/>
              <a:ext cx="101804" cy="154167"/>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1099" name="Shape 1099"/>
          <p:cNvGrpSpPr/>
          <p:nvPr/>
        </p:nvGrpSpPr>
        <p:grpSpPr>
          <a:xfrm>
            <a:off x="7875987" y="3981150"/>
            <a:ext cx="262672" cy="247839"/>
            <a:chOff x="5521089" y="3981150"/>
            <a:chExt cx="262672" cy="247839"/>
          </a:xfrm>
        </p:grpSpPr>
        <p:sp>
          <p:nvSpPr>
            <p:cNvPr id="1100" name="Shape 1100"/>
            <p:cNvSpPr/>
            <p:nvPr/>
          </p:nvSpPr>
          <p:spPr>
            <a:xfrm>
              <a:off x="5521089" y="4113917"/>
              <a:ext cx="262672" cy="115071"/>
            </a:xfrm>
            <a:prstGeom prst="trapezoid">
              <a:avLst>
                <a:gd name="adj" fmla="val 25000"/>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01" name="Shape 1101"/>
            <p:cNvSpPr/>
            <p:nvPr/>
          </p:nvSpPr>
          <p:spPr>
            <a:xfrm>
              <a:off x="5605910" y="3981150"/>
              <a:ext cx="101804" cy="141972"/>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1102" name="Shape 1102"/>
          <p:cNvGrpSpPr/>
          <p:nvPr/>
        </p:nvGrpSpPr>
        <p:grpSpPr>
          <a:xfrm>
            <a:off x="8834878" y="6208342"/>
            <a:ext cx="301201" cy="452707"/>
            <a:chOff x="6479980" y="6208342"/>
            <a:chExt cx="301201" cy="452707"/>
          </a:xfrm>
        </p:grpSpPr>
        <p:sp>
          <p:nvSpPr>
            <p:cNvPr id="1103" name="Shape 1103"/>
            <p:cNvSpPr/>
            <p:nvPr/>
          </p:nvSpPr>
          <p:spPr>
            <a:xfrm>
              <a:off x="6479980" y="6396137"/>
              <a:ext cx="228249" cy="264913"/>
            </a:xfrm>
            <a:prstGeom prst="rect">
              <a:avLst/>
            </a:prstGeom>
            <a:solidFill>
              <a:srgbClr val="FFBF0C"/>
            </a:solidFill>
            <a:ln w="25400" cap="flat" cmpd="sng">
              <a:solidFill>
                <a:srgbClr val="C7850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04" name="Shape 1104"/>
            <p:cNvSpPr/>
            <p:nvPr/>
          </p:nvSpPr>
          <p:spPr>
            <a:xfrm>
              <a:off x="6667732" y="6208342"/>
              <a:ext cx="113449" cy="156186"/>
            </a:xfrm>
            <a:custGeom>
              <a:avLst/>
              <a:gdLst/>
              <a:ahLst/>
              <a:cxnLst/>
              <a:rect l="0" t="0" r="0" b="0"/>
              <a:pathLst>
                <a:path w="120000" h="120000" extrusionOk="0">
                  <a:moveTo>
                    <a:pt x="119999" y="0"/>
                  </a:moveTo>
                  <a:lnTo>
                    <a:pt x="13150" y="59104"/>
                  </a:lnTo>
                  <a:lnTo>
                    <a:pt x="50136" y="68059"/>
                  </a:lnTo>
                  <a:lnTo>
                    <a:pt x="0" y="120000"/>
                  </a:lnTo>
                  <a:lnTo>
                    <a:pt x="101095" y="60895"/>
                  </a:lnTo>
                  <a:lnTo>
                    <a:pt x="69863" y="52537"/>
                  </a:lnTo>
                  <a:lnTo>
                    <a:pt x="119999" y="0"/>
                  </a:lnTo>
                  <a:close/>
                </a:path>
              </a:pathLst>
            </a:custGeom>
            <a:solidFill>
              <a:srgbClr val="FFC0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grpSp>
          <p:nvGrpSpPr>
            <p:cNvPr id="1105" name="Shape 1105"/>
            <p:cNvGrpSpPr/>
            <p:nvPr/>
          </p:nvGrpSpPr>
          <p:grpSpPr>
            <a:xfrm>
              <a:off x="6509055" y="6433708"/>
              <a:ext cx="165821" cy="198091"/>
              <a:chOff x="3749237" y="6382442"/>
              <a:chExt cx="165821" cy="198091"/>
            </a:xfrm>
          </p:grpSpPr>
          <p:pic>
            <p:nvPicPr>
              <p:cNvPr id="1106" name="Shape 1106"/>
              <p:cNvPicPr preferRelativeResize="0"/>
              <p:nvPr/>
            </p:nvPicPr>
            <p:blipFill rotWithShape="1">
              <a:blip r:embed="rId8">
                <a:alphaModFix/>
              </a:blip>
              <a:srcRect/>
              <a:stretch/>
            </p:blipFill>
            <p:spPr>
              <a:xfrm>
                <a:off x="3749237" y="6382442"/>
                <a:ext cx="79255" cy="60965"/>
              </a:xfrm>
              <a:prstGeom prst="rect">
                <a:avLst/>
              </a:prstGeom>
              <a:noFill/>
              <a:ln>
                <a:noFill/>
              </a:ln>
            </p:spPr>
          </p:pic>
          <p:pic>
            <p:nvPicPr>
              <p:cNvPr id="1107" name="Shape 1107"/>
              <p:cNvPicPr preferRelativeResize="0"/>
              <p:nvPr/>
            </p:nvPicPr>
            <p:blipFill rotWithShape="1">
              <a:blip r:embed="rId8">
                <a:alphaModFix/>
              </a:blip>
              <a:srcRect/>
              <a:stretch/>
            </p:blipFill>
            <p:spPr>
              <a:xfrm>
                <a:off x="3835803" y="6382442"/>
                <a:ext cx="79255" cy="60965"/>
              </a:xfrm>
              <a:prstGeom prst="rect">
                <a:avLst/>
              </a:prstGeom>
              <a:noFill/>
              <a:ln>
                <a:noFill/>
              </a:ln>
            </p:spPr>
          </p:pic>
          <p:pic>
            <p:nvPicPr>
              <p:cNvPr id="1108" name="Shape 1108"/>
              <p:cNvPicPr preferRelativeResize="0"/>
              <p:nvPr/>
            </p:nvPicPr>
            <p:blipFill rotWithShape="1">
              <a:blip r:embed="rId8">
                <a:alphaModFix/>
              </a:blip>
              <a:srcRect/>
              <a:stretch/>
            </p:blipFill>
            <p:spPr>
              <a:xfrm>
                <a:off x="3749237" y="6446371"/>
                <a:ext cx="79255" cy="60965"/>
              </a:xfrm>
              <a:prstGeom prst="rect">
                <a:avLst/>
              </a:prstGeom>
              <a:noFill/>
              <a:ln>
                <a:noFill/>
              </a:ln>
            </p:spPr>
          </p:pic>
          <p:pic>
            <p:nvPicPr>
              <p:cNvPr id="1109" name="Shape 1109"/>
              <p:cNvPicPr preferRelativeResize="0"/>
              <p:nvPr/>
            </p:nvPicPr>
            <p:blipFill rotWithShape="1">
              <a:blip r:embed="rId8">
                <a:alphaModFix/>
              </a:blip>
              <a:srcRect/>
              <a:stretch/>
            </p:blipFill>
            <p:spPr>
              <a:xfrm>
                <a:off x="3835803" y="6446371"/>
                <a:ext cx="79255" cy="60965"/>
              </a:xfrm>
              <a:prstGeom prst="rect">
                <a:avLst/>
              </a:prstGeom>
              <a:noFill/>
              <a:ln>
                <a:noFill/>
              </a:ln>
            </p:spPr>
          </p:pic>
          <p:pic>
            <p:nvPicPr>
              <p:cNvPr id="1110" name="Shape 1110"/>
              <p:cNvPicPr preferRelativeResize="0"/>
              <p:nvPr/>
            </p:nvPicPr>
            <p:blipFill rotWithShape="1">
              <a:blip r:embed="rId8">
                <a:alphaModFix/>
              </a:blip>
              <a:srcRect/>
              <a:stretch/>
            </p:blipFill>
            <p:spPr>
              <a:xfrm>
                <a:off x="3749237" y="6519569"/>
                <a:ext cx="79255" cy="60965"/>
              </a:xfrm>
              <a:prstGeom prst="rect">
                <a:avLst/>
              </a:prstGeom>
              <a:noFill/>
              <a:ln>
                <a:noFill/>
              </a:ln>
            </p:spPr>
          </p:pic>
          <p:pic>
            <p:nvPicPr>
              <p:cNvPr id="1111" name="Shape 1111"/>
              <p:cNvPicPr preferRelativeResize="0"/>
              <p:nvPr/>
            </p:nvPicPr>
            <p:blipFill rotWithShape="1">
              <a:blip r:embed="rId8">
                <a:alphaModFix/>
              </a:blip>
              <a:srcRect/>
              <a:stretch/>
            </p:blipFill>
            <p:spPr>
              <a:xfrm>
                <a:off x="3835803" y="6519569"/>
                <a:ext cx="79255" cy="60965"/>
              </a:xfrm>
              <a:prstGeom prst="rect">
                <a:avLst/>
              </a:prstGeom>
              <a:noFill/>
              <a:ln>
                <a:noFill/>
              </a:ln>
            </p:spPr>
          </p:pic>
        </p:grpSp>
      </p:grpSp>
      <p:cxnSp>
        <p:nvCxnSpPr>
          <p:cNvPr id="1112" name="Shape 1112"/>
          <p:cNvCxnSpPr>
            <a:cxnSpLocks/>
          </p:cNvCxnSpPr>
          <p:nvPr/>
        </p:nvCxnSpPr>
        <p:spPr>
          <a:xfrm>
            <a:off x="8950519" y="5792189"/>
            <a:ext cx="0" cy="612664"/>
          </a:xfrm>
          <a:prstGeom prst="straightConnector1">
            <a:avLst/>
          </a:prstGeom>
          <a:noFill/>
          <a:ln w="38100" cap="sq" cmpd="sng">
            <a:solidFill>
              <a:srgbClr val="FFBF0C"/>
            </a:solidFill>
            <a:prstDash val="solid"/>
            <a:miter/>
            <a:headEnd type="none" w="med" len="med"/>
            <a:tailEnd type="none" w="med" len="med"/>
          </a:ln>
        </p:spPr>
      </p:cxnSp>
      <p:cxnSp>
        <p:nvCxnSpPr>
          <p:cNvPr id="1113" name="Shape 1113"/>
          <p:cNvCxnSpPr>
            <a:cxnSpLocks/>
          </p:cNvCxnSpPr>
          <p:nvPr/>
        </p:nvCxnSpPr>
        <p:spPr>
          <a:xfrm>
            <a:off x="8961568" y="5792189"/>
            <a:ext cx="2237994" cy="0"/>
          </a:xfrm>
          <a:prstGeom prst="straightConnector1">
            <a:avLst/>
          </a:prstGeom>
          <a:noFill/>
          <a:ln w="38100" cap="sq" cmpd="sng">
            <a:solidFill>
              <a:srgbClr val="FFBF0C"/>
            </a:solidFill>
            <a:prstDash val="solid"/>
            <a:miter/>
            <a:headEnd type="none" w="med" len="med"/>
            <a:tailEnd type="none" w="med" len="med"/>
          </a:ln>
        </p:spPr>
      </p:cxnSp>
      <p:cxnSp>
        <p:nvCxnSpPr>
          <p:cNvPr id="1114" name="Shape 1114"/>
          <p:cNvCxnSpPr>
            <a:cxnSpLocks/>
          </p:cNvCxnSpPr>
          <p:nvPr/>
        </p:nvCxnSpPr>
        <p:spPr>
          <a:xfrm>
            <a:off x="11199562" y="2345566"/>
            <a:ext cx="0" cy="3446622"/>
          </a:xfrm>
          <a:prstGeom prst="straightConnector1">
            <a:avLst/>
          </a:prstGeom>
          <a:noFill/>
          <a:ln w="38100" cap="sq" cmpd="sng">
            <a:solidFill>
              <a:srgbClr val="FFBF0C"/>
            </a:solidFill>
            <a:prstDash val="solid"/>
            <a:miter/>
            <a:headEnd type="none" w="med" len="med"/>
            <a:tailEnd type="none" w="med" len="med"/>
          </a:ln>
        </p:spPr>
      </p:cxnSp>
      <p:cxnSp>
        <p:nvCxnSpPr>
          <p:cNvPr id="1115" name="Shape 1115"/>
          <p:cNvCxnSpPr>
            <a:cxnSpLocks/>
          </p:cNvCxnSpPr>
          <p:nvPr/>
        </p:nvCxnSpPr>
        <p:spPr>
          <a:xfrm>
            <a:off x="11148412" y="4570903"/>
            <a:ext cx="35718" cy="0"/>
          </a:xfrm>
          <a:prstGeom prst="straightConnector1">
            <a:avLst/>
          </a:prstGeom>
          <a:noFill/>
          <a:ln w="38100" cap="sq" cmpd="sng">
            <a:solidFill>
              <a:srgbClr val="FFBF0C"/>
            </a:solidFill>
            <a:prstDash val="solid"/>
            <a:miter/>
            <a:headEnd type="none" w="med" len="med"/>
            <a:tailEnd type="none" w="med" len="med"/>
          </a:ln>
        </p:spPr>
      </p:cxnSp>
      <p:cxnSp>
        <p:nvCxnSpPr>
          <p:cNvPr id="1116" name="Shape 1116"/>
          <p:cNvCxnSpPr>
            <a:cxnSpLocks/>
          </p:cNvCxnSpPr>
          <p:nvPr/>
        </p:nvCxnSpPr>
        <p:spPr>
          <a:xfrm>
            <a:off x="11133773" y="3838869"/>
            <a:ext cx="43655" cy="0"/>
          </a:xfrm>
          <a:prstGeom prst="straightConnector1">
            <a:avLst/>
          </a:prstGeom>
          <a:noFill/>
          <a:ln w="38100" cap="sq" cmpd="sng">
            <a:solidFill>
              <a:srgbClr val="FFBF0C"/>
            </a:solidFill>
            <a:prstDash val="solid"/>
            <a:miter/>
            <a:headEnd type="none" w="med" len="med"/>
            <a:tailEnd type="none" w="med" len="med"/>
          </a:ln>
        </p:spPr>
      </p:cxnSp>
      <p:cxnSp>
        <p:nvCxnSpPr>
          <p:cNvPr id="1117" name="Shape 1117"/>
          <p:cNvCxnSpPr>
            <a:cxnSpLocks/>
          </p:cNvCxnSpPr>
          <p:nvPr/>
        </p:nvCxnSpPr>
        <p:spPr>
          <a:xfrm>
            <a:off x="11148854" y="3086411"/>
            <a:ext cx="28575" cy="0"/>
          </a:xfrm>
          <a:prstGeom prst="straightConnector1">
            <a:avLst/>
          </a:prstGeom>
          <a:noFill/>
          <a:ln w="38100" cap="sq" cmpd="sng">
            <a:solidFill>
              <a:srgbClr val="FFBF0C"/>
            </a:solidFill>
            <a:prstDash val="solid"/>
            <a:miter/>
            <a:headEnd type="none" w="med" len="med"/>
            <a:tailEnd type="none" w="med" len="med"/>
          </a:ln>
        </p:spPr>
      </p:cxnSp>
      <p:cxnSp>
        <p:nvCxnSpPr>
          <p:cNvPr id="1118" name="Shape 1118"/>
          <p:cNvCxnSpPr>
            <a:cxnSpLocks/>
          </p:cNvCxnSpPr>
          <p:nvPr/>
        </p:nvCxnSpPr>
        <p:spPr>
          <a:xfrm>
            <a:off x="11133773" y="2345566"/>
            <a:ext cx="43655" cy="0"/>
          </a:xfrm>
          <a:prstGeom prst="straightConnector1">
            <a:avLst/>
          </a:prstGeom>
          <a:noFill/>
          <a:ln w="38100" cap="sq" cmpd="sng">
            <a:solidFill>
              <a:srgbClr val="FFBF0C"/>
            </a:solidFill>
            <a:prstDash val="solid"/>
            <a:miter/>
            <a:headEnd type="none" w="med" len="med"/>
            <a:tailEnd type="none" w="med" len="med"/>
          </a:ln>
        </p:spPr>
      </p:cxnSp>
      <p:cxnSp>
        <p:nvCxnSpPr>
          <p:cNvPr id="1119" name="Shape 1119"/>
          <p:cNvCxnSpPr>
            <a:cxnSpLocks/>
          </p:cNvCxnSpPr>
          <p:nvPr/>
        </p:nvCxnSpPr>
        <p:spPr>
          <a:xfrm>
            <a:off x="8998907" y="4689339"/>
            <a:ext cx="2176141" cy="0"/>
          </a:xfrm>
          <a:prstGeom prst="straightConnector1">
            <a:avLst/>
          </a:prstGeom>
          <a:noFill/>
          <a:ln w="38100" cap="sq" cmpd="sng">
            <a:solidFill>
              <a:srgbClr val="FFBF0C"/>
            </a:solidFill>
            <a:prstDash val="solid"/>
            <a:miter/>
            <a:headEnd type="none" w="med" len="med"/>
            <a:tailEnd type="none" w="med" len="med"/>
          </a:ln>
        </p:spPr>
      </p:cxnSp>
      <p:cxnSp>
        <p:nvCxnSpPr>
          <p:cNvPr id="1120" name="Shape 1120"/>
          <p:cNvCxnSpPr>
            <a:cxnSpLocks/>
          </p:cNvCxnSpPr>
          <p:nvPr/>
        </p:nvCxnSpPr>
        <p:spPr>
          <a:xfrm>
            <a:off x="9005608" y="2345566"/>
            <a:ext cx="0" cy="2343773"/>
          </a:xfrm>
          <a:prstGeom prst="straightConnector1">
            <a:avLst/>
          </a:prstGeom>
          <a:noFill/>
          <a:ln w="38100" cap="sq" cmpd="sng">
            <a:solidFill>
              <a:srgbClr val="FFBF0C"/>
            </a:solidFill>
            <a:prstDash val="solid"/>
            <a:miter/>
            <a:headEnd type="none" w="med" len="med"/>
            <a:tailEnd type="none" w="med" len="med"/>
          </a:ln>
        </p:spPr>
      </p:cxnSp>
      <p:cxnSp>
        <p:nvCxnSpPr>
          <p:cNvPr id="1121" name="Shape 1121"/>
          <p:cNvCxnSpPr>
            <a:cxnSpLocks/>
          </p:cNvCxnSpPr>
          <p:nvPr/>
        </p:nvCxnSpPr>
        <p:spPr>
          <a:xfrm>
            <a:off x="8969890" y="4570903"/>
            <a:ext cx="35718" cy="0"/>
          </a:xfrm>
          <a:prstGeom prst="straightConnector1">
            <a:avLst/>
          </a:prstGeom>
          <a:noFill/>
          <a:ln w="38100" cap="sq" cmpd="sng">
            <a:solidFill>
              <a:srgbClr val="FFBF0C"/>
            </a:solidFill>
            <a:prstDash val="solid"/>
            <a:miter/>
            <a:headEnd type="none" w="med" len="med"/>
            <a:tailEnd type="none" w="med" len="med"/>
          </a:ln>
        </p:spPr>
      </p:cxnSp>
      <p:cxnSp>
        <p:nvCxnSpPr>
          <p:cNvPr id="1122" name="Shape 1122"/>
          <p:cNvCxnSpPr>
            <a:cxnSpLocks/>
          </p:cNvCxnSpPr>
          <p:nvPr/>
        </p:nvCxnSpPr>
        <p:spPr>
          <a:xfrm>
            <a:off x="8955251" y="3838869"/>
            <a:ext cx="43655" cy="0"/>
          </a:xfrm>
          <a:prstGeom prst="straightConnector1">
            <a:avLst/>
          </a:prstGeom>
          <a:noFill/>
          <a:ln w="38100" cap="sq" cmpd="sng">
            <a:solidFill>
              <a:srgbClr val="FFBF0C"/>
            </a:solidFill>
            <a:prstDash val="solid"/>
            <a:miter/>
            <a:headEnd type="none" w="med" len="med"/>
            <a:tailEnd type="none" w="med" len="med"/>
          </a:ln>
        </p:spPr>
      </p:cxnSp>
      <p:cxnSp>
        <p:nvCxnSpPr>
          <p:cNvPr id="1123" name="Shape 1123"/>
          <p:cNvCxnSpPr>
            <a:cxnSpLocks/>
          </p:cNvCxnSpPr>
          <p:nvPr/>
        </p:nvCxnSpPr>
        <p:spPr>
          <a:xfrm>
            <a:off x="8970332" y="3086411"/>
            <a:ext cx="28575" cy="0"/>
          </a:xfrm>
          <a:prstGeom prst="straightConnector1">
            <a:avLst/>
          </a:prstGeom>
          <a:noFill/>
          <a:ln w="38100" cap="sq" cmpd="sng">
            <a:solidFill>
              <a:srgbClr val="FFBF0C"/>
            </a:solidFill>
            <a:prstDash val="solid"/>
            <a:miter/>
            <a:headEnd type="none" w="med" len="med"/>
            <a:tailEnd type="none" w="med" len="med"/>
          </a:ln>
        </p:spPr>
      </p:cxnSp>
      <p:cxnSp>
        <p:nvCxnSpPr>
          <p:cNvPr id="1124" name="Shape 1124"/>
          <p:cNvCxnSpPr>
            <a:cxnSpLocks/>
          </p:cNvCxnSpPr>
          <p:nvPr/>
        </p:nvCxnSpPr>
        <p:spPr>
          <a:xfrm>
            <a:off x="8955251" y="2345566"/>
            <a:ext cx="43655" cy="0"/>
          </a:xfrm>
          <a:prstGeom prst="straightConnector1">
            <a:avLst/>
          </a:prstGeom>
          <a:noFill/>
          <a:ln w="38100" cap="sq" cmpd="sng">
            <a:solidFill>
              <a:srgbClr val="FFBF0C"/>
            </a:solidFill>
            <a:prstDash val="solid"/>
            <a:miter/>
            <a:headEnd type="none" w="med" len="med"/>
            <a:tailEnd type="none" w="med" len="med"/>
          </a:ln>
        </p:spPr>
      </p:cxnSp>
      <p:cxnSp>
        <p:nvCxnSpPr>
          <p:cNvPr id="1125" name="Shape 1125"/>
          <p:cNvCxnSpPr>
            <a:cxnSpLocks/>
          </p:cNvCxnSpPr>
          <p:nvPr/>
        </p:nvCxnSpPr>
        <p:spPr>
          <a:xfrm rot="10800000" flipH="1">
            <a:off x="6988810" y="3386508"/>
            <a:ext cx="34246" cy="2011"/>
          </a:xfrm>
          <a:prstGeom prst="straightConnector1">
            <a:avLst/>
          </a:prstGeom>
          <a:noFill/>
          <a:ln w="38100" cap="sq" cmpd="sng">
            <a:solidFill>
              <a:srgbClr val="008EC0"/>
            </a:solidFill>
            <a:prstDash val="solid"/>
            <a:miter/>
            <a:headEnd type="none" w="med" len="med"/>
            <a:tailEnd type="none" w="med" len="med"/>
          </a:ln>
        </p:spPr>
      </p:cxnSp>
      <p:cxnSp>
        <p:nvCxnSpPr>
          <p:cNvPr id="1126" name="Shape 1126"/>
          <p:cNvCxnSpPr>
            <a:cxnSpLocks/>
          </p:cNvCxnSpPr>
          <p:nvPr/>
        </p:nvCxnSpPr>
        <p:spPr>
          <a:xfrm rot="10800000" flipH="1">
            <a:off x="6988810" y="1899503"/>
            <a:ext cx="34246" cy="2011"/>
          </a:xfrm>
          <a:prstGeom prst="straightConnector1">
            <a:avLst/>
          </a:prstGeom>
          <a:noFill/>
          <a:ln w="38100" cap="sq" cmpd="sng">
            <a:solidFill>
              <a:srgbClr val="008EC0"/>
            </a:solidFill>
            <a:prstDash val="solid"/>
            <a:miter/>
            <a:headEnd type="none" w="med" len="med"/>
            <a:tailEnd type="none" w="med" len="med"/>
          </a:ln>
        </p:spPr>
      </p:cxnSp>
      <p:cxnSp>
        <p:nvCxnSpPr>
          <p:cNvPr id="1127" name="Shape 1127"/>
          <p:cNvCxnSpPr>
            <a:cxnSpLocks/>
          </p:cNvCxnSpPr>
          <p:nvPr/>
        </p:nvCxnSpPr>
        <p:spPr>
          <a:xfrm rot="10800000" flipH="1">
            <a:off x="9168682" y="3386508"/>
            <a:ext cx="34246" cy="2011"/>
          </a:xfrm>
          <a:prstGeom prst="straightConnector1">
            <a:avLst/>
          </a:prstGeom>
          <a:noFill/>
          <a:ln w="38100" cap="sq" cmpd="sng">
            <a:solidFill>
              <a:srgbClr val="008EC0"/>
            </a:solidFill>
            <a:prstDash val="solid"/>
            <a:miter/>
            <a:headEnd type="none" w="med" len="med"/>
            <a:tailEnd type="none" w="med" len="med"/>
          </a:ln>
        </p:spPr>
      </p:cxnSp>
      <p:cxnSp>
        <p:nvCxnSpPr>
          <p:cNvPr id="1128" name="Shape 1128"/>
          <p:cNvCxnSpPr>
            <a:cxnSpLocks/>
          </p:cNvCxnSpPr>
          <p:nvPr/>
        </p:nvCxnSpPr>
        <p:spPr>
          <a:xfrm rot="10800000" flipH="1">
            <a:off x="9168682" y="1899503"/>
            <a:ext cx="34246" cy="2011"/>
          </a:xfrm>
          <a:prstGeom prst="straightConnector1">
            <a:avLst/>
          </a:prstGeom>
          <a:noFill/>
          <a:ln w="38100" cap="sq" cmpd="sng">
            <a:solidFill>
              <a:srgbClr val="008EC0"/>
            </a:solidFill>
            <a:prstDash val="solid"/>
            <a:miter/>
            <a:headEnd type="none" w="med" len="med"/>
            <a:tailEnd type="none" w="med" len="med"/>
          </a:ln>
        </p:spPr>
      </p:cxnSp>
      <p:cxnSp>
        <p:nvCxnSpPr>
          <p:cNvPr id="1129" name="Shape 1129"/>
          <p:cNvCxnSpPr>
            <a:cxnSpLocks/>
          </p:cNvCxnSpPr>
          <p:nvPr/>
        </p:nvCxnSpPr>
        <p:spPr>
          <a:xfrm>
            <a:off x="9136080" y="1899502"/>
            <a:ext cx="0" cy="2773531"/>
          </a:xfrm>
          <a:prstGeom prst="straightConnector1">
            <a:avLst/>
          </a:prstGeom>
          <a:noFill/>
          <a:ln w="38100" cap="sq" cmpd="sng">
            <a:solidFill>
              <a:srgbClr val="008EC0"/>
            </a:solidFill>
            <a:prstDash val="solid"/>
            <a:miter/>
            <a:headEnd type="none" w="med" len="med"/>
            <a:tailEnd type="none" w="med" len="med"/>
          </a:ln>
        </p:spPr>
      </p:cxnSp>
      <p:cxnSp>
        <p:nvCxnSpPr>
          <p:cNvPr id="1130" name="Shape 1130"/>
          <p:cNvCxnSpPr>
            <a:cxnSpLocks/>
          </p:cNvCxnSpPr>
          <p:nvPr/>
        </p:nvCxnSpPr>
        <p:spPr>
          <a:xfrm>
            <a:off x="7001169" y="4689339"/>
            <a:ext cx="2134909" cy="0"/>
          </a:xfrm>
          <a:prstGeom prst="straightConnector1">
            <a:avLst/>
          </a:prstGeom>
          <a:noFill/>
          <a:ln w="38100" cap="sq" cmpd="sng">
            <a:solidFill>
              <a:srgbClr val="008EC0"/>
            </a:solidFill>
            <a:prstDash val="solid"/>
            <a:miter/>
            <a:headEnd type="none" w="med" len="med"/>
            <a:tailEnd type="none" w="med" len="med"/>
          </a:ln>
        </p:spPr>
      </p:cxnSp>
      <p:cxnSp>
        <p:nvCxnSpPr>
          <p:cNvPr id="1131" name="Shape 1131"/>
          <p:cNvCxnSpPr>
            <a:cxnSpLocks/>
          </p:cNvCxnSpPr>
          <p:nvPr/>
        </p:nvCxnSpPr>
        <p:spPr>
          <a:xfrm>
            <a:off x="6967069" y="1899502"/>
            <a:ext cx="0" cy="3883759"/>
          </a:xfrm>
          <a:prstGeom prst="straightConnector1">
            <a:avLst/>
          </a:prstGeom>
          <a:noFill/>
          <a:ln w="38100" cap="sq" cmpd="sng">
            <a:solidFill>
              <a:srgbClr val="008EC0"/>
            </a:solidFill>
            <a:prstDash val="solid"/>
            <a:miter/>
            <a:headEnd type="none" w="med" len="med"/>
            <a:tailEnd type="none" w="med" len="med"/>
          </a:ln>
        </p:spPr>
      </p:cxnSp>
      <p:cxnSp>
        <p:nvCxnSpPr>
          <p:cNvPr id="1132" name="Shape 1132"/>
          <p:cNvCxnSpPr>
            <a:cxnSpLocks/>
          </p:cNvCxnSpPr>
          <p:nvPr/>
        </p:nvCxnSpPr>
        <p:spPr>
          <a:xfrm>
            <a:off x="6967069" y="5783262"/>
            <a:ext cx="1187256" cy="0"/>
          </a:xfrm>
          <a:prstGeom prst="straightConnector1">
            <a:avLst/>
          </a:prstGeom>
          <a:noFill/>
          <a:ln w="38100" cap="sq" cmpd="sng">
            <a:solidFill>
              <a:srgbClr val="008EC0"/>
            </a:solidFill>
            <a:prstDash val="solid"/>
            <a:miter/>
            <a:headEnd type="none" w="med" len="med"/>
            <a:tailEnd type="none" w="med" len="med"/>
          </a:ln>
        </p:spPr>
      </p:cxnSp>
      <p:cxnSp>
        <p:nvCxnSpPr>
          <p:cNvPr id="1133" name="Shape 1133"/>
          <p:cNvCxnSpPr>
            <a:cxnSpLocks/>
          </p:cNvCxnSpPr>
          <p:nvPr/>
        </p:nvCxnSpPr>
        <p:spPr>
          <a:xfrm>
            <a:off x="8154326" y="5792189"/>
            <a:ext cx="0" cy="599086"/>
          </a:xfrm>
          <a:prstGeom prst="straightConnector1">
            <a:avLst/>
          </a:prstGeom>
          <a:noFill/>
          <a:ln w="38100" cap="sq" cmpd="sng">
            <a:solidFill>
              <a:srgbClr val="008EC0"/>
            </a:solidFill>
            <a:prstDash val="solid"/>
            <a:miter/>
            <a:headEnd type="none" w="med" len="med"/>
            <a:tailEnd type="none" w="med" len="med"/>
          </a:ln>
        </p:spPr>
      </p:cxnSp>
      <p:grpSp>
        <p:nvGrpSpPr>
          <p:cNvPr id="1134" name="Shape 1134"/>
          <p:cNvGrpSpPr/>
          <p:nvPr/>
        </p:nvGrpSpPr>
        <p:grpSpPr>
          <a:xfrm>
            <a:off x="8013574" y="6232531"/>
            <a:ext cx="281156" cy="443442"/>
            <a:chOff x="5658676" y="6232531"/>
            <a:chExt cx="281156" cy="443442"/>
          </a:xfrm>
        </p:grpSpPr>
        <p:grpSp>
          <p:nvGrpSpPr>
            <p:cNvPr id="1135" name="Shape 1135"/>
            <p:cNvGrpSpPr/>
            <p:nvPr/>
          </p:nvGrpSpPr>
          <p:grpSpPr>
            <a:xfrm>
              <a:off x="5837579" y="6232531"/>
              <a:ext cx="91880" cy="121478"/>
              <a:chOff x="7708" y="496"/>
              <a:chExt cx="713" cy="943"/>
            </a:xfrm>
          </p:grpSpPr>
          <p:sp>
            <p:nvSpPr>
              <p:cNvPr id="1136" name="Shape 1136"/>
              <p:cNvSpPr/>
              <p:nvPr/>
            </p:nvSpPr>
            <p:spPr>
              <a:xfrm>
                <a:off x="8065" y="496"/>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dk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700" b="0" i="0" u="none" strike="noStrike" cap="none">
                  <a:solidFill>
                    <a:srgbClr val="FFFFFF"/>
                  </a:solidFill>
                  <a:latin typeface="Arial"/>
                  <a:ea typeface="Arial"/>
                  <a:cs typeface="Arial"/>
                  <a:sym typeface="Arial"/>
                </a:endParaRPr>
              </a:p>
            </p:txBody>
          </p:sp>
          <p:sp>
            <p:nvSpPr>
              <p:cNvPr id="1137" name="Shape 1137"/>
              <p:cNvSpPr/>
              <p:nvPr/>
            </p:nvSpPr>
            <p:spPr>
              <a:xfrm>
                <a:off x="7708" y="496"/>
                <a:ext cx="713" cy="943"/>
              </a:xfrm>
              <a:custGeom>
                <a:avLst/>
                <a:gdLst/>
                <a:ahLst/>
                <a:cxnLst/>
                <a:rect l="0" t="0" r="0" b="0"/>
                <a:pathLst>
                  <a:path w="120000" h="120000" extrusionOk="0">
                    <a:moveTo>
                      <a:pt x="60000" y="0"/>
                    </a:moveTo>
                    <a:cubicBezTo>
                      <a:pt x="70331" y="28500"/>
                      <a:pt x="84635" y="38700"/>
                      <a:pt x="102516" y="66300"/>
                    </a:cubicBezTo>
                    <a:cubicBezTo>
                      <a:pt x="120000" y="93000"/>
                      <a:pt x="94172" y="120000"/>
                      <a:pt x="60000" y="120000"/>
                    </a:cubicBezTo>
                    <a:cubicBezTo>
                      <a:pt x="25827" y="120000"/>
                      <a:pt x="0" y="93000"/>
                      <a:pt x="17483" y="66300"/>
                    </a:cubicBezTo>
                    <a:cubicBezTo>
                      <a:pt x="35364" y="38700"/>
                      <a:pt x="49668" y="28500"/>
                      <a:pt x="60000" y="0"/>
                    </a:cubicBezTo>
                    <a:close/>
                  </a:path>
                </a:pathLst>
              </a:custGeom>
              <a:solidFill>
                <a:schemeClr val="dk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700" b="0" i="0" u="none" strike="noStrike" cap="none">
                  <a:solidFill>
                    <a:srgbClr val="FFFFFF"/>
                  </a:solidFill>
                  <a:latin typeface="Arial"/>
                  <a:ea typeface="Arial"/>
                  <a:cs typeface="Arial"/>
                  <a:sym typeface="Arial"/>
                </a:endParaRPr>
              </a:p>
            </p:txBody>
          </p:sp>
        </p:grpSp>
        <p:grpSp>
          <p:nvGrpSpPr>
            <p:cNvPr id="1138" name="Shape 1138"/>
            <p:cNvGrpSpPr/>
            <p:nvPr/>
          </p:nvGrpSpPr>
          <p:grpSpPr>
            <a:xfrm>
              <a:off x="5658676" y="6394817"/>
              <a:ext cx="281156" cy="281156"/>
              <a:chOff x="5324817" y="3096500"/>
              <a:chExt cx="281156" cy="281156"/>
            </a:xfrm>
          </p:grpSpPr>
          <p:sp>
            <p:nvSpPr>
              <p:cNvPr id="1139" name="Shape 1139"/>
              <p:cNvSpPr/>
              <p:nvPr/>
            </p:nvSpPr>
            <p:spPr>
              <a:xfrm>
                <a:off x="5324817" y="3096500"/>
                <a:ext cx="281156" cy="281156"/>
              </a:xfrm>
              <a:prstGeom prst="ellipse">
                <a:avLst/>
              </a:prstGeom>
              <a:noFill/>
              <a:ln w="38100" cap="flat" cmpd="sng">
                <a:solidFill>
                  <a:srgbClr val="00B0F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1140" name="Shape 1140"/>
              <p:cNvCxnSpPr>
                <a:stCxn id="1139" idx="1"/>
                <a:endCxn id="1139" idx="5"/>
              </p:cNvCxnSpPr>
              <p:nvPr/>
            </p:nvCxnSpPr>
            <p:spPr>
              <a:xfrm>
                <a:off x="5365992" y="3137674"/>
                <a:ext cx="198900" cy="198900"/>
              </a:xfrm>
              <a:prstGeom prst="straightConnector1">
                <a:avLst/>
              </a:prstGeom>
              <a:noFill/>
              <a:ln w="19050" cap="flat" cmpd="sng">
                <a:solidFill>
                  <a:srgbClr val="00B0F0"/>
                </a:solidFill>
                <a:prstDash val="solid"/>
                <a:round/>
                <a:headEnd type="none" w="med" len="med"/>
                <a:tailEnd type="none" w="med" len="med"/>
              </a:ln>
            </p:spPr>
          </p:cxnSp>
          <p:cxnSp>
            <p:nvCxnSpPr>
              <p:cNvPr id="1141" name="Shape 1141"/>
              <p:cNvCxnSpPr>
                <a:stCxn id="1139" idx="3"/>
                <a:endCxn id="1139" idx="7"/>
              </p:cNvCxnSpPr>
              <p:nvPr/>
            </p:nvCxnSpPr>
            <p:spPr>
              <a:xfrm rot="10800000" flipH="1">
                <a:off x="5365992" y="3137581"/>
                <a:ext cx="198900" cy="198900"/>
              </a:xfrm>
              <a:prstGeom prst="straightConnector1">
                <a:avLst/>
              </a:prstGeom>
              <a:noFill/>
              <a:ln w="19050" cap="flat" cmpd="sng">
                <a:solidFill>
                  <a:srgbClr val="00B0F0"/>
                </a:solidFill>
                <a:prstDash val="solid"/>
                <a:round/>
                <a:headEnd type="none" w="med" len="med"/>
                <a:tailEnd type="none" w="med" len="med"/>
              </a:ln>
            </p:spPr>
          </p:cxnSp>
          <p:sp>
            <p:nvSpPr>
              <p:cNvPr id="1142" name="Shape 1142"/>
              <p:cNvSpPr/>
              <p:nvPr/>
            </p:nvSpPr>
            <p:spPr>
              <a:xfrm>
                <a:off x="5432960" y="3204642"/>
                <a:ext cx="64870" cy="64870"/>
              </a:xfrm>
              <a:prstGeom prst="ellipse">
                <a:avLst/>
              </a:prstGeom>
              <a:solidFill>
                <a:srgbClr val="3C3C3C"/>
              </a:solidFill>
              <a:ln w="25400" cap="flat" cmpd="sng">
                <a:solidFill>
                  <a:srgbClr val="00B0F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sp>
        <p:nvSpPr>
          <p:cNvPr id="1143" name="Shape 1143"/>
          <p:cNvSpPr/>
          <p:nvPr/>
        </p:nvSpPr>
        <p:spPr>
          <a:xfrm rot="-5400000">
            <a:off x="5166424" y="4168419"/>
            <a:ext cx="3734211" cy="288984"/>
          </a:xfrm>
          <a:prstGeom prst="bentArrow">
            <a:avLst>
              <a:gd name="adj1" fmla="val 12176"/>
              <a:gd name="adj2" fmla="val 11051"/>
              <a:gd name="adj3" fmla="val 0"/>
              <a:gd name="adj4" fmla="val 43750"/>
            </a:avLst>
          </a:prstGeom>
          <a:solidFill>
            <a:srgbClr val="C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cxnSp>
        <p:nvCxnSpPr>
          <p:cNvPr id="1144" name="Shape 1144"/>
          <p:cNvCxnSpPr>
            <a:cxnSpLocks/>
          </p:cNvCxnSpPr>
          <p:nvPr/>
        </p:nvCxnSpPr>
        <p:spPr>
          <a:xfrm rot="10800000" flipH="1">
            <a:off x="6926898" y="3931511"/>
            <a:ext cx="3252151" cy="1405"/>
          </a:xfrm>
          <a:prstGeom prst="straightConnector1">
            <a:avLst/>
          </a:prstGeom>
          <a:noFill/>
          <a:ln w="38100" cap="sq" cmpd="sng">
            <a:solidFill>
              <a:srgbClr val="C00000"/>
            </a:solidFill>
            <a:prstDash val="solid"/>
            <a:miter/>
            <a:headEnd type="none" w="med" len="med"/>
            <a:tailEnd type="none" w="med" len="med"/>
          </a:ln>
        </p:spPr>
      </p:cxnSp>
      <p:cxnSp>
        <p:nvCxnSpPr>
          <p:cNvPr id="1145" name="Shape 1145"/>
          <p:cNvCxnSpPr>
            <a:cxnSpLocks/>
          </p:cNvCxnSpPr>
          <p:nvPr/>
        </p:nvCxnSpPr>
        <p:spPr>
          <a:xfrm>
            <a:off x="8006976" y="3935289"/>
            <a:ext cx="0" cy="25693"/>
          </a:xfrm>
          <a:prstGeom prst="straightConnector1">
            <a:avLst/>
          </a:prstGeom>
          <a:noFill/>
          <a:ln w="38100" cap="sq" cmpd="sng">
            <a:solidFill>
              <a:srgbClr val="C00000"/>
            </a:solidFill>
            <a:prstDash val="solid"/>
            <a:miter/>
            <a:headEnd type="none" w="med" len="med"/>
            <a:tailEnd type="none" w="med" len="med"/>
          </a:ln>
        </p:spPr>
      </p:cxnSp>
      <p:cxnSp>
        <p:nvCxnSpPr>
          <p:cNvPr id="1146" name="Shape 1146"/>
          <p:cNvCxnSpPr>
            <a:stCxn id="1143" idx="3"/>
          </p:cNvCxnSpPr>
          <p:nvPr/>
        </p:nvCxnSpPr>
        <p:spPr>
          <a:xfrm rot="10800000" flipH="1">
            <a:off x="6920972" y="2444606"/>
            <a:ext cx="3258000" cy="1200"/>
          </a:xfrm>
          <a:prstGeom prst="straightConnector1">
            <a:avLst/>
          </a:prstGeom>
          <a:noFill/>
          <a:ln w="38100" cap="sq" cmpd="sng">
            <a:solidFill>
              <a:srgbClr val="C00000"/>
            </a:solidFill>
            <a:prstDash val="solid"/>
            <a:miter/>
            <a:headEnd type="none" w="med" len="med"/>
            <a:tailEnd type="none" w="med" len="med"/>
          </a:ln>
        </p:spPr>
      </p:cxnSp>
      <p:cxnSp>
        <p:nvCxnSpPr>
          <p:cNvPr id="1147" name="Shape 1147"/>
          <p:cNvCxnSpPr>
            <a:cxnSpLocks/>
          </p:cNvCxnSpPr>
          <p:nvPr/>
        </p:nvCxnSpPr>
        <p:spPr>
          <a:xfrm>
            <a:off x="8013574" y="2450432"/>
            <a:ext cx="0" cy="25693"/>
          </a:xfrm>
          <a:prstGeom prst="straightConnector1">
            <a:avLst/>
          </a:prstGeom>
          <a:noFill/>
          <a:ln w="38100" cap="sq" cmpd="sng">
            <a:solidFill>
              <a:srgbClr val="C00000"/>
            </a:solidFill>
            <a:prstDash val="solid"/>
            <a:miter/>
            <a:headEnd type="none" w="med" len="med"/>
            <a:tailEnd type="none" w="med" len="med"/>
          </a:ln>
        </p:spPr>
      </p:cxnSp>
      <p:cxnSp>
        <p:nvCxnSpPr>
          <p:cNvPr id="1148" name="Shape 1148"/>
          <p:cNvCxnSpPr>
            <a:cxnSpLocks/>
          </p:cNvCxnSpPr>
          <p:nvPr/>
        </p:nvCxnSpPr>
        <p:spPr>
          <a:xfrm>
            <a:off x="10199372" y="2450432"/>
            <a:ext cx="0" cy="25693"/>
          </a:xfrm>
          <a:prstGeom prst="straightConnector1">
            <a:avLst/>
          </a:prstGeom>
          <a:noFill/>
          <a:ln w="38100" cap="sq" cmpd="sng">
            <a:solidFill>
              <a:srgbClr val="C00000"/>
            </a:solidFill>
            <a:prstDash val="solid"/>
            <a:miter/>
            <a:headEnd type="none" w="med" len="med"/>
            <a:tailEnd type="none" w="med" len="med"/>
          </a:ln>
        </p:spPr>
      </p:cxnSp>
      <p:cxnSp>
        <p:nvCxnSpPr>
          <p:cNvPr id="1149" name="Shape 1149"/>
          <p:cNvCxnSpPr>
            <a:cxnSpLocks/>
          </p:cNvCxnSpPr>
          <p:nvPr/>
        </p:nvCxnSpPr>
        <p:spPr>
          <a:xfrm>
            <a:off x="10199372" y="3934553"/>
            <a:ext cx="0" cy="25693"/>
          </a:xfrm>
          <a:prstGeom prst="straightConnector1">
            <a:avLst/>
          </a:prstGeom>
          <a:noFill/>
          <a:ln w="38100" cap="sq" cmpd="sng">
            <a:solidFill>
              <a:srgbClr val="C00000"/>
            </a:solidFill>
            <a:prstDash val="solid"/>
            <a:miter/>
            <a:headEnd type="none" w="med" len="med"/>
            <a:tailEnd type="none" w="med" len="med"/>
          </a:ln>
        </p:spPr>
      </p:cxnSp>
      <p:sp>
        <p:nvSpPr>
          <p:cNvPr id="1150" name="Shape 1150"/>
          <p:cNvSpPr/>
          <p:nvPr/>
        </p:nvSpPr>
        <p:spPr>
          <a:xfrm rot="5400000">
            <a:off x="7030178" y="6250959"/>
            <a:ext cx="409930" cy="195261"/>
          </a:xfrm>
          <a:prstGeom prst="bentArrow">
            <a:avLst>
              <a:gd name="adj1" fmla="val 18340"/>
              <a:gd name="adj2" fmla="val 12997"/>
              <a:gd name="adj3" fmla="val 0"/>
              <a:gd name="adj4" fmla="val 43750"/>
            </a:avLst>
          </a:prstGeom>
          <a:solidFill>
            <a:srgbClr val="C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grpSp>
        <p:nvGrpSpPr>
          <p:cNvPr id="1151" name="Shape 1151"/>
          <p:cNvGrpSpPr/>
          <p:nvPr/>
        </p:nvGrpSpPr>
        <p:grpSpPr>
          <a:xfrm>
            <a:off x="7145123" y="6247848"/>
            <a:ext cx="345402" cy="447390"/>
            <a:chOff x="4790225" y="6247848"/>
            <a:chExt cx="345402" cy="447390"/>
          </a:xfrm>
        </p:grpSpPr>
        <p:pic>
          <p:nvPicPr>
            <p:cNvPr id="1152" name="Shape 1152"/>
            <p:cNvPicPr preferRelativeResize="0"/>
            <p:nvPr/>
          </p:nvPicPr>
          <p:blipFill rotWithShape="1">
            <a:blip r:embed="rId9">
              <a:alphaModFix/>
            </a:blip>
            <a:srcRect/>
            <a:stretch/>
          </p:blipFill>
          <p:spPr>
            <a:xfrm>
              <a:off x="4790225" y="6379391"/>
              <a:ext cx="315847" cy="315847"/>
            </a:xfrm>
            <a:prstGeom prst="rect">
              <a:avLst/>
            </a:prstGeom>
            <a:noFill/>
            <a:ln>
              <a:noFill/>
            </a:ln>
          </p:spPr>
        </p:pic>
        <p:pic>
          <p:nvPicPr>
            <p:cNvPr id="1153" name="Shape 1153"/>
            <p:cNvPicPr preferRelativeResize="0"/>
            <p:nvPr/>
          </p:nvPicPr>
          <p:blipFill rotWithShape="1">
            <a:blip r:embed="rId10">
              <a:alphaModFix/>
            </a:blip>
            <a:srcRect/>
            <a:stretch/>
          </p:blipFill>
          <p:spPr>
            <a:xfrm>
              <a:off x="5005385" y="6247848"/>
              <a:ext cx="130242" cy="130242"/>
            </a:xfrm>
            <a:prstGeom prst="rect">
              <a:avLst/>
            </a:prstGeom>
            <a:noFill/>
            <a:ln>
              <a:noFill/>
            </a:ln>
          </p:spPr>
        </p:pic>
      </p:grpSp>
      <p:grpSp>
        <p:nvGrpSpPr>
          <p:cNvPr id="1154" name="Shape 1154"/>
          <p:cNvGrpSpPr/>
          <p:nvPr/>
        </p:nvGrpSpPr>
        <p:grpSpPr>
          <a:xfrm>
            <a:off x="418850" y="3687336"/>
            <a:ext cx="4580187" cy="2944837"/>
            <a:chOff x="1936256" y="3687336"/>
            <a:chExt cx="4580187" cy="2944837"/>
          </a:xfrm>
        </p:grpSpPr>
        <p:sp>
          <p:nvSpPr>
            <p:cNvPr id="1155" name="Shape 1155"/>
            <p:cNvSpPr/>
            <p:nvPr/>
          </p:nvSpPr>
          <p:spPr>
            <a:xfrm>
              <a:off x="3517769" y="4814392"/>
              <a:ext cx="924730" cy="906441"/>
            </a:xfrm>
            <a:prstGeom prst="rect">
              <a:avLst/>
            </a:prstGeom>
            <a:solidFill>
              <a:srgbClr val="FDDC2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56" name="Shape 1156"/>
            <p:cNvSpPr/>
            <p:nvPr/>
          </p:nvSpPr>
          <p:spPr>
            <a:xfrm>
              <a:off x="4056264" y="5382378"/>
              <a:ext cx="387150" cy="333989"/>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57" name="Shape 1157"/>
            <p:cNvSpPr/>
            <p:nvPr/>
          </p:nvSpPr>
          <p:spPr>
            <a:xfrm>
              <a:off x="2901950" y="4814392"/>
              <a:ext cx="534988" cy="906441"/>
            </a:xfrm>
            <a:prstGeom prst="rect">
              <a:avLst/>
            </a:prstGeom>
            <a:solidFill>
              <a:srgbClr val="FF5C5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58" name="Shape 1158"/>
            <p:cNvSpPr/>
            <p:nvPr/>
          </p:nvSpPr>
          <p:spPr>
            <a:xfrm>
              <a:off x="3129944" y="4814392"/>
              <a:ext cx="102396" cy="906441"/>
            </a:xfrm>
            <a:prstGeom prst="rect">
              <a:avLst/>
            </a:prstGeom>
            <a:solidFill>
              <a:srgbClr val="FE9B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59" name="Shape 1159"/>
            <p:cNvSpPr/>
            <p:nvPr/>
          </p:nvSpPr>
          <p:spPr>
            <a:xfrm>
              <a:off x="3337912" y="4814392"/>
              <a:ext cx="99035" cy="906441"/>
            </a:xfrm>
            <a:prstGeom prst="rect">
              <a:avLst/>
            </a:prstGeom>
            <a:solidFill>
              <a:srgbClr val="FE9B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60" name="Shape 1160"/>
            <p:cNvSpPr/>
            <p:nvPr/>
          </p:nvSpPr>
          <p:spPr>
            <a:xfrm>
              <a:off x="3229369" y="4814392"/>
              <a:ext cx="110141" cy="906441"/>
            </a:xfrm>
            <a:prstGeom prst="rect">
              <a:avLst/>
            </a:prstGeom>
            <a:solidFill>
              <a:srgbClr val="F96F9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61" name="Shape 1161"/>
            <p:cNvSpPr/>
            <p:nvPr/>
          </p:nvSpPr>
          <p:spPr>
            <a:xfrm>
              <a:off x="5530839" y="4814392"/>
              <a:ext cx="567007" cy="906441"/>
            </a:xfrm>
            <a:prstGeom prst="rect">
              <a:avLst/>
            </a:prstGeom>
            <a:solidFill>
              <a:srgbClr val="ACC6C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62" name="Shape 1162"/>
            <p:cNvSpPr/>
            <p:nvPr/>
          </p:nvSpPr>
          <p:spPr>
            <a:xfrm>
              <a:off x="4541044" y="4814392"/>
              <a:ext cx="924730" cy="906441"/>
            </a:xfrm>
            <a:prstGeom prst="rect">
              <a:avLst/>
            </a:prstGeom>
            <a:solidFill>
              <a:srgbClr val="4DCF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63" name="Shape 1163"/>
            <p:cNvSpPr/>
            <p:nvPr/>
          </p:nvSpPr>
          <p:spPr>
            <a:xfrm>
              <a:off x="2298989" y="3766955"/>
              <a:ext cx="3790660" cy="973549"/>
            </a:xfrm>
            <a:prstGeom prst="triangle">
              <a:avLst>
                <a:gd name="adj" fmla="val 50000"/>
              </a:avLst>
            </a:prstGeom>
            <a:solidFill>
              <a:srgbClr val="97C21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64" name="Shape 1164"/>
            <p:cNvSpPr/>
            <p:nvPr/>
          </p:nvSpPr>
          <p:spPr>
            <a:xfrm>
              <a:off x="5448300" y="4758826"/>
              <a:ext cx="90487" cy="106044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65" name="Shape 1165"/>
            <p:cNvSpPr/>
            <p:nvPr/>
          </p:nvSpPr>
          <p:spPr>
            <a:xfrm>
              <a:off x="3436937"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66" name="Shape 1166"/>
            <p:cNvSpPr/>
            <p:nvPr/>
          </p:nvSpPr>
          <p:spPr>
            <a:xfrm rot="5400000">
              <a:off x="4178953" y="2813207"/>
              <a:ext cx="105570" cy="3896798"/>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67" name="Shape 1167"/>
            <p:cNvSpPr/>
            <p:nvPr/>
          </p:nvSpPr>
          <p:spPr>
            <a:xfrm rot="3718563">
              <a:off x="3022928" y="3069369"/>
              <a:ext cx="100876" cy="2522594"/>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68" name="Shape 1168"/>
            <p:cNvSpPr/>
            <p:nvPr/>
          </p:nvSpPr>
          <p:spPr>
            <a:xfrm>
              <a:off x="6089650" y="4758826"/>
              <a:ext cx="90487" cy="106044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69" name="Shape 1169"/>
            <p:cNvSpPr/>
            <p:nvPr/>
          </p:nvSpPr>
          <p:spPr>
            <a:xfrm>
              <a:off x="5654103" y="5123951"/>
              <a:ext cx="328230" cy="629148"/>
            </a:xfrm>
            <a:prstGeom prst="rect">
              <a:avLst/>
            </a:prstGeom>
            <a:solidFill>
              <a:srgbClr val="008EC0"/>
            </a:solidFill>
            <a:ln w="38100" cap="flat" cmpd="sng">
              <a:solidFill>
                <a:srgbClr val="002E3F"/>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70" name="Shape 1170"/>
            <p:cNvSpPr/>
            <p:nvPr/>
          </p:nvSpPr>
          <p:spPr>
            <a:xfrm>
              <a:off x="5878982" y="5393941"/>
              <a:ext cx="57582" cy="57582"/>
            </a:xfrm>
            <a:prstGeom prst="ellipse">
              <a:avLst/>
            </a:prstGeom>
            <a:solidFill>
              <a:srgbClr val="002E3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71" name="Shape 1171"/>
            <p:cNvSpPr/>
            <p:nvPr/>
          </p:nvSpPr>
          <p:spPr>
            <a:xfrm>
              <a:off x="3255621" y="5382623"/>
              <a:ext cx="181317" cy="45718"/>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72" name="Shape 1172"/>
            <p:cNvSpPr/>
            <p:nvPr/>
          </p:nvSpPr>
          <p:spPr>
            <a:xfrm>
              <a:off x="3285526" y="5425864"/>
              <a:ext cx="151411" cy="97106"/>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1173" name="Shape 1173"/>
            <p:cNvCxnSpPr/>
            <p:nvPr/>
          </p:nvCxnSpPr>
          <p:spPr>
            <a:xfrm>
              <a:off x="3339510" y="5277655"/>
              <a:ext cx="97436" cy="0"/>
            </a:xfrm>
            <a:prstGeom prst="straightConnector1">
              <a:avLst/>
            </a:prstGeom>
            <a:noFill/>
            <a:ln w="38100" cap="flat" cmpd="sng">
              <a:solidFill>
                <a:srgbClr val="E8EAE7"/>
              </a:solidFill>
              <a:prstDash val="solid"/>
              <a:round/>
              <a:headEnd type="none" w="med" len="med"/>
              <a:tailEnd type="none" w="med" len="med"/>
            </a:ln>
          </p:spPr>
        </p:cxnSp>
        <p:cxnSp>
          <p:nvCxnSpPr>
            <p:cNvPr id="1174" name="Shape 1174"/>
            <p:cNvCxnSpPr/>
            <p:nvPr/>
          </p:nvCxnSpPr>
          <p:spPr>
            <a:xfrm flipH="1">
              <a:off x="3357863" y="5272323"/>
              <a:ext cx="2163" cy="50855"/>
            </a:xfrm>
            <a:prstGeom prst="straightConnector1">
              <a:avLst/>
            </a:prstGeom>
            <a:noFill/>
            <a:ln w="38100" cap="flat" cmpd="sng">
              <a:solidFill>
                <a:srgbClr val="E8EAE7"/>
              </a:solidFill>
              <a:prstDash val="solid"/>
              <a:round/>
              <a:headEnd type="none" w="med" len="med"/>
              <a:tailEnd type="none" w="med" len="med"/>
            </a:ln>
          </p:spPr>
        </p:cxnSp>
        <p:sp>
          <p:nvSpPr>
            <p:cNvPr id="1175" name="Shape 1175"/>
            <p:cNvSpPr/>
            <p:nvPr/>
          </p:nvSpPr>
          <p:spPr>
            <a:xfrm rot="-5400000">
              <a:off x="2859686" y="5413533"/>
              <a:ext cx="356025" cy="258579"/>
            </a:xfrm>
            <a:prstGeom prst="chord">
              <a:avLst>
                <a:gd name="adj1" fmla="val 5518619"/>
                <a:gd name="adj2" fmla="val 16199986"/>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76" name="Shape 1176"/>
            <p:cNvSpPr/>
            <p:nvPr/>
          </p:nvSpPr>
          <p:spPr>
            <a:xfrm>
              <a:off x="2864471" y="5545401"/>
              <a:ext cx="168579" cy="175202"/>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77" name="Shape 1177"/>
            <p:cNvSpPr/>
            <p:nvPr/>
          </p:nvSpPr>
          <p:spPr>
            <a:xfrm>
              <a:off x="2809875"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78" name="Shape 1178"/>
            <p:cNvSpPr/>
            <p:nvPr/>
          </p:nvSpPr>
          <p:spPr>
            <a:xfrm>
              <a:off x="3389760" y="5508910"/>
              <a:ext cx="45718" cy="207459"/>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79" name="Shape 1179"/>
            <p:cNvSpPr/>
            <p:nvPr/>
          </p:nvSpPr>
          <p:spPr>
            <a:xfrm>
              <a:off x="3566194" y="5123132"/>
              <a:ext cx="320881" cy="597441"/>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80" name="Shape 1180"/>
            <p:cNvSpPr/>
            <p:nvPr/>
          </p:nvSpPr>
          <p:spPr>
            <a:xfrm>
              <a:off x="3598989" y="5167642"/>
              <a:ext cx="45718" cy="178433"/>
            </a:xfrm>
            <a:prstGeom prst="rect">
              <a:avLst/>
            </a:prstGeom>
            <a:solidFill>
              <a:srgbClr val="BFBFB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181" name="Shape 1181"/>
            <p:cNvGrpSpPr/>
            <p:nvPr/>
          </p:nvGrpSpPr>
          <p:grpSpPr>
            <a:xfrm>
              <a:off x="3732020" y="5443537"/>
              <a:ext cx="122388" cy="256504"/>
              <a:chOff x="5241732" y="6172200"/>
              <a:chExt cx="122388" cy="256504"/>
            </a:xfrm>
          </p:grpSpPr>
          <p:cxnSp>
            <p:nvCxnSpPr>
              <p:cNvPr id="1182" name="Shape 1182"/>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183" name="Shape 1183"/>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184" name="Shape 1184"/>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1185" name="Shape 1185"/>
            <p:cNvGrpSpPr/>
            <p:nvPr/>
          </p:nvGrpSpPr>
          <p:grpSpPr>
            <a:xfrm flipH="1">
              <a:off x="4137689" y="5443537"/>
              <a:ext cx="122388" cy="256504"/>
              <a:chOff x="5241732" y="6172200"/>
              <a:chExt cx="122388" cy="256504"/>
            </a:xfrm>
          </p:grpSpPr>
          <p:cxnSp>
            <p:nvCxnSpPr>
              <p:cNvPr id="1186" name="Shape 1186"/>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187" name="Shape 1187"/>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188" name="Shape 1188"/>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1189" name="Shape 1189"/>
            <p:cNvSpPr/>
            <p:nvPr/>
          </p:nvSpPr>
          <p:spPr>
            <a:xfrm>
              <a:off x="3815794" y="5459985"/>
              <a:ext cx="355773" cy="45718"/>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90" name="Shape 1190"/>
            <p:cNvSpPr/>
            <p:nvPr/>
          </p:nvSpPr>
          <p:spPr>
            <a:xfrm>
              <a:off x="3947926" y="5505703"/>
              <a:ext cx="91507" cy="210665"/>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191" name="Shape 1191"/>
            <p:cNvGrpSpPr/>
            <p:nvPr/>
          </p:nvGrpSpPr>
          <p:grpSpPr>
            <a:xfrm>
              <a:off x="4128648" y="5245595"/>
              <a:ext cx="165914" cy="135405"/>
              <a:chOff x="5359222" y="6179960"/>
              <a:chExt cx="179412" cy="146421"/>
            </a:xfrm>
          </p:grpSpPr>
          <p:sp>
            <p:nvSpPr>
              <p:cNvPr id="1192" name="Shape 1192"/>
              <p:cNvSpPr/>
              <p:nvPr/>
            </p:nvSpPr>
            <p:spPr>
              <a:xfrm>
                <a:off x="5385019" y="6231175"/>
                <a:ext cx="128227" cy="95206"/>
              </a:xfrm>
              <a:prstGeom prst="rect">
                <a:avLst/>
              </a:prstGeom>
              <a:solidFill>
                <a:srgbClr val="B5B5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93" name="Shape 1193"/>
              <p:cNvSpPr/>
              <p:nvPr/>
            </p:nvSpPr>
            <p:spPr>
              <a:xfrm>
                <a:off x="5385019" y="6205103"/>
                <a:ext cx="127817" cy="26069"/>
              </a:xfrm>
              <a:prstGeom prst="trapezoid">
                <a:avLst>
                  <a:gd name="adj" fmla="val 87295"/>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1194" name="Shape 1194"/>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1195" name="Shape 1195"/>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1196" name="Shape 1196"/>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1197" name="Shape 1197"/>
            <p:cNvSpPr/>
            <p:nvPr/>
          </p:nvSpPr>
          <p:spPr>
            <a:xfrm>
              <a:off x="4590425" y="5393941"/>
              <a:ext cx="481011" cy="226219"/>
            </a:xfrm>
            <a:prstGeom prst="roundRect">
              <a:avLst>
                <a:gd name="adj" fmla="val 32457"/>
              </a:avLst>
            </a:prstGeom>
            <a:solidFill>
              <a:srgbClr val="F5F1F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98" name="Shape 1198"/>
            <p:cNvSpPr/>
            <p:nvPr/>
          </p:nvSpPr>
          <p:spPr>
            <a:xfrm>
              <a:off x="4623762" y="5613946"/>
              <a:ext cx="395287" cy="108460"/>
            </a:xfrm>
            <a:prstGeom prst="rect">
              <a:avLst/>
            </a:prstGeom>
            <a:solidFill>
              <a:srgbClr val="E6E5E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199" name="Shape 1199"/>
            <p:cNvSpPr/>
            <p:nvPr/>
          </p:nvSpPr>
          <p:spPr>
            <a:xfrm>
              <a:off x="4506789" y="5506101"/>
              <a:ext cx="165392" cy="216305"/>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00" name="Shape 1200"/>
            <p:cNvSpPr/>
            <p:nvPr/>
          </p:nvSpPr>
          <p:spPr>
            <a:xfrm>
              <a:off x="4971132" y="5506101"/>
              <a:ext cx="165392" cy="216305"/>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01" name="Shape 1201"/>
            <p:cNvSpPr/>
            <p:nvPr/>
          </p:nvSpPr>
          <p:spPr>
            <a:xfrm>
              <a:off x="5169067" y="5566575"/>
              <a:ext cx="205412" cy="155831"/>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202" name="Shape 1202"/>
            <p:cNvGrpSpPr/>
            <p:nvPr/>
          </p:nvGrpSpPr>
          <p:grpSpPr>
            <a:xfrm>
              <a:off x="5183050" y="5393940"/>
              <a:ext cx="183066" cy="175683"/>
              <a:chOff x="7948903" y="2829961"/>
              <a:chExt cx="183066" cy="191771"/>
            </a:xfrm>
          </p:grpSpPr>
          <p:sp>
            <p:nvSpPr>
              <p:cNvPr id="1203" name="Shape 1203"/>
              <p:cNvSpPr/>
              <p:nvPr/>
            </p:nvSpPr>
            <p:spPr>
              <a:xfrm>
                <a:off x="7948903" y="2933566"/>
                <a:ext cx="167453" cy="45718"/>
              </a:xfrm>
              <a:prstGeom prst="rect">
                <a:avLst/>
              </a:prstGeom>
              <a:solidFill>
                <a:srgbClr val="FF5C5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04" name="Shape 1204"/>
              <p:cNvSpPr/>
              <p:nvPr/>
            </p:nvSpPr>
            <p:spPr>
              <a:xfrm>
                <a:off x="7975097" y="2971826"/>
                <a:ext cx="153549" cy="49906"/>
              </a:xfrm>
              <a:prstGeom prst="rect">
                <a:avLst/>
              </a:prstGeom>
              <a:solidFill>
                <a:srgbClr val="DD505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05" name="Shape 1205"/>
              <p:cNvSpPr/>
              <p:nvPr/>
            </p:nvSpPr>
            <p:spPr>
              <a:xfrm>
                <a:off x="7991767" y="2876550"/>
                <a:ext cx="140202" cy="60142"/>
              </a:xfrm>
              <a:prstGeom prst="rect">
                <a:avLst/>
              </a:prstGeom>
              <a:solidFill>
                <a:srgbClr val="FFB5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06" name="Shape 1206"/>
              <p:cNvSpPr/>
              <p:nvPr/>
            </p:nvSpPr>
            <p:spPr>
              <a:xfrm>
                <a:off x="7959103" y="2829961"/>
                <a:ext cx="140202" cy="45718"/>
              </a:xfrm>
              <a:prstGeom prst="rect">
                <a:avLst/>
              </a:prstGeom>
              <a:solidFill>
                <a:srgbClr val="FFCF2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cxnSp>
          <p:nvCxnSpPr>
            <p:cNvPr id="1207" name="Shape 1207"/>
            <p:cNvCxnSpPr/>
            <p:nvPr/>
          </p:nvCxnSpPr>
          <p:spPr>
            <a:xfrm>
              <a:off x="5049407" y="4484303"/>
              <a:ext cx="0" cy="119063"/>
            </a:xfrm>
            <a:prstGeom prst="straightConnector1">
              <a:avLst/>
            </a:prstGeom>
            <a:noFill/>
            <a:ln w="38100" cap="flat" cmpd="sng">
              <a:solidFill>
                <a:srgbClr val="D8D8D8"/>
              </a:solidFill>
              <a:prstDash val="solid"/>
              <a:round/>
              <a:headEnd type="none" w="med" len="med"/>
              <a:tailEnd type="none" w="med" len="med"/>
            </a:ln>
          </p:spPr>
        </p:cxnSp>
        <p:sp>
          <p:nvSpPr>
            <p:cNvPr id="1208" name="Shape 1208"/>
            <p:cNvSpPr/>
            <p:nvPr/>
          </p:nvSpPr>
          <p:spPr>
            <a:xfrm>
              <a:off x="4940162" y="4324708"/>
              <a:ext cx="214020" cy="158798"/>
            </a:xfrm>
            <a:prstGeom prst="trapezoid">
              <a:avLst>
                <a:gd name="adj" fmla="val 30999"/>
              </a:avLst>
            </a:prstGeom>
            <a:solidFill>
              <a:srgbClr val="FFCF2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09" name="Shape 1209"/>
            <p:cNvSpPr/>
            <p:nvPr/>
          </p:nvSpPr>
          <p:spPr>
            <a:xfrm>
              <a:off x="4690633" y="4950071"/>
              <a:ext cx="266699" cy="173831"/>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pic>
          <p:nvPicPr>
            <p:cNvPr id="1210" name="Shape 1210"/>
            <p:cNvPicPr preferRelativeResize="0"/>
            <p:nvPr/>
          </p:nvPicPr>
          <p:blipFill rotWithShape="1">
            <a:blip r:embed="rId4">
              <a:alphaModFix/>
            </a:blip>
            <a:srcRect/>
            <a:stretch/>
          </p:blipFill>
          <p:spPr>
            <a:xfrm>
              <a:off x="5385751" y="5626933"/>
              <a:ext cx="45718" cy="77150"/>
            </a:xfrm>
            <a:prstGeom prst="rect">
              <a:avLst/>
            </a:prstGeom>
            <a:noFill/>
            <a:ln>
              <a:noFill/>
            </a:ln>
          </p:spPr>
        </p:pic>
        <p:cxnSp>
          <p:nvCxnSpPr>
            <p:cNvPr id="1211" name="Shape 1211"/>
            <p:cNvCxnSpPr/>
            <p:nvPr/>
          </p:nvCxnSpPr>
          <p:spPr>
            <a:xfrm rot="10800000">
              <a:off x="4995432" y="4586051"/>
              <a:ext cx="100659" cy="0"/>
            </a:xfrm>
            <a:prstGeom prst="straightConnector1">
              <a:avLst/>
            </a:prstGeom>
            <a:noFill/>
            <a:ln w="38100" cap="flat" cmpd="sng">
              <a:solidFill>
                <a:srgbClr val="797979"/>
              </a:solidFill>
              <a:prstDash val="solid"/>
              <a:round/>
              <a:headEnd type="none" w="med" len="med"/>
              <a:tailEnd type="none" w="med" len="med"/>
            </a:ln>
          </p:spPr>
        </p:cxnSp>
        <p:sp>
          <p:nvSpPr>
            <p:cNvPr id="1212" name="Shape 1212"/>
            <p:cNvSpPr/>
            <p:nvPr/>
          </p:nvSpPr>
          <p:spPr>
            <a:xfrm>
              <a:off x="4942519" y="4604637"/>
              <a:ext cx="205412" cy="102329"/>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213" name="Shape 1213"/>
            <p:cNvGrpSpPr/>
            <p:nvPr/>
          </p:nvGrpSpPr>
          <p:grpSpPr>
            <a:xfrm>
              <a:off x="4151470" y="4255296"/>
              <a:ext cx="679460" cy="449819"/>
              <a:chOff x="7301299" y="1104407"/>
              <a:chExt cx="679460" cy="449819"/>
            </a:xfrm>
          </p:grpSpPr>
          <p:sp>
            <p:nvSpPr>
              <p:cNvPr id="1214" name="Shape 1214"/>
              <p:cNvSpPr/>
              <p:nvPr/>
            </p:nvSpPr>
            <p:spPr>
              <a:xfrm>
                <a:off x="7301299" y="1388269"/>
                <a:ext cx="679460" cy="165957"/>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15" name="Shape 1215"/>
              <p:cNvSpPr/>
              <p:nvPr/>
            </p:nvSpPr>
            <p:spPr>
              <a:xfrm>
                <a:off x="7301299" y="1338262"/>
                <a:ext cx="679460" cy="51925"/>
              </a:xfrm>
              <a:prstGeom prst="rect">
                <a:avLst/>
              </a:prstGeom>
              <a:solidFill>
                <a:srgbClr val="EEEE8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16" name="Shape 1216"/>
              <p:cNvSpPr/>
              <p:nvPr/>
            </p:nvSpPr>
            <p:spPr>
              <a:xfrm>
                <a:off x="7301299" y="1216066"/>
                <a:ext cx="679460" cy="122193"/>
              </a:xfrm>
              <a:prstGeom prst="rect">
                <a:avLst/>
              </a:prstGeom>
              <a:solidFill>
                <a:srgbClr val="FFDBA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17" name="Shape 1217"/>
              <p:cNvSpPr/>
              <p:nvPr/>
            </p:nvSpPr>
            <p:spPr>
              <a:xfrm>
                <a:off x="7301300" y="1104407"/>
                <a:ext cx="679460" cy="111656"/>
              </a:xfrm>
              <a:prstGeom prst="triangle">
                <a:avLst>
                  <a:gd name="adj" fmla="val 50000"/>
                </a:avLst>
              </a:prstGeom>
              <a:solidFill>
                <a:srgbClr val="FFDBA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18" name="Shape 1218"/>
              <p:cNvSpPr/>
              <p:nvPr/>
            </p:nvSpPr>
            <p:spPr>
              <a:xfrm>
                <a:off x="7351118"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19" name="Shape 1219"/>
              <p:cNvSpPr/>
              <p:nvPr/>
            </p:nvSpPr>
            <p:spPr>
              <a:xfrm>
                <a:off x="7665939"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20" name="Shape 1220"/>
              <p:cNvSpPr/>
              <p:nvPr/>
            </p:nvSpPr>
            <p:spPr>
              <a:xfrm>
                <a:off x="7597372" y="1172070"/>
                <a:ext cx="87311" cy="87311"/>
              </a:xfrm>
              <a:prstGeom prst="ellipse">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pic>
          <p:nvPicPr>
            <p:cNvPr id="1221" name="Shape 1221"/>
            <p:cNvPicPr preferRelativeResize="0"/>
            <p:nvPr/>
          </p:nvPicPr>
          <p:blipFill rotWithShape="1">
            <a:blip r:embed="rId4">
              <a:alphaModFix/>
            </a:blip>
            <a:srcRect/>
            <a:stretch/>
          </p:blipFill>
          <p:spPr>
            <a:xfrm>
              <a:off x="5181817" y="4610296"/>
              <a:ext cx="45718" cy="77150"/>
            </a:xfrm>
            <a:prstGeom prst="rect">
              <a:avLst/>
            </a:prstGeom>
            <a:noFill/>
            <a:ln>
              <a:noFill/>
            </a:ln>
          </p:spPr>
        </p:pic>
        <p:grpSp>
          <p:nvGrpSpPr>
            <p:cNvPr id="1222" name="Shape 1222"/>
            <p:cNvGrpSpPr/>
            <p:nvPr/>
          </p:nvGrpSpPr>
          <p:grpSpPr>
            <a:xfrm>
              <a:off x="3753200" y="4411729"/>
              <a:ext cx="215746" cy="170093"/>
              <a:chOff x="6294003" y="694775"/>
              <a:chExt cx="215746" cy="170093"/>
            </a:xfrm>
          </p:grpSpPr>
          <p:sp>
            <p:nvSpPr>
              <p:cNvPr id="1223" name="Shape 1223"/>
              <p:cNvSpPr/>
              <p:nvPr/>
            </p:nvSpPr>
            <p:spPr>
              <a:xfrm>
                <a:off x="6294003" y="819150"/>
                <a:ext cx="215746" cy="45718"/>
              </a:xfrm>
              <a:prstGeom prst="rect">
                <a:avLst/>
              </a:prstGeom>
              <a:solidFill>
                <a:srgbClr val="5D625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24" name="Shape 1224"/>
              <p:cNvSpPr/>
              <p:nvPr/>
            </p:nvSpPr>
            <p:spPr>
              <a:xfrm>
                <a:off x="6297260" y="694775"/>
                <a:ext cx="209234" cy="120910"/>
              </a:xfrm>
              <a:prstGeom prst="rect">
                <a:avLst/>
              </a:prstGeom>
              <a:solidFill>
                <a:srgbClr val="5D625C"/>
              </a:solidFill>
              <a:ln w="38100" cap="flat" cmpd="sng">
                <a:solidFill>
                  <a:srgbClr val="7B8688"/>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1225" name="Shape 1225"/>
            <p:cNvSpPr/>
            <p:nvPr/>
          </p:nvSpPr>
          <p:spPr>
            <a:xfrm>
              <a:off x="3669200" y="4579635"/>
              <a:ext cx="383746" cy="127333"/>
            </a:xfrm>
            <a:prstGeom prst="rect">
              <a:avLst/>
            </a:prstGeom>
            <a:solidFill>
              <a:srgbClr val="E5B28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26" name="Shape 1226"/>
            <p:cNvSpPr/>
            <p:nvPr/>
          </p:nvSpPr>
          <p:spPr>
            <a:xfrm>
              <a:off x="4085789" y="3976053"/>
              <a:ext cx="185738" cy="185738"/>
            </a:xfrm>
            <a:prstGeom prst="ellipse">
              <a:avLst/>
            </a:prstGeom>
            <a:solidFill>
              <a:srgbClr val="D9D9D9"/>
            </a:solidFill>
            <a:ln w="25400" cap="flat" cmpd="sng">
              <a:solidFill>
                <a:srgbClr val="566F0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27" name="Shape 1227"/>
            <p:cNvSpPr/>
            <p:nvPr/>
          </p:nvSpPr>
          <p:spPr>
            <a:xfrm rot="5400000">
              <a:off x="4176720" y="3827455"/>
              <a:ext cx="110034" cy="3896798"/>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28" name="Shape 1228"/>
            <p:cNvSpPr/>
            <p:nvPr/>
          </p:nvSpPr>
          <p:spPr>
            <a:xfrm>
              <a:off x="4442619"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29" name="Shape 1229"/>
            <p:cNvSpPr/>
            <p:nvPr/>
          </p:nvSpPr>
          <p:spPr>
            <a:xfrm rot="-5400000">
              <a:off x="2386353" y="5464252"/>
              <a:ext cx="1113150" cy="195261"/>
            </a:xfrm>
            <a:prstGeom prst="bentArrow">
              <a:avLst>
                <a:gd name="adj1" fmla="val 17120"/>
                <a:gd name="adj2" fmla="val 11051"/>
                <a:gd name="adj3" fmla="val 0"/>
                <a:gd name="adj4" fmla="val 43750"/>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sp>
          <p:nvSpPr>
            <p:cNvPr id="1230" name="Shape 1230"/>
            <p:cNvSpPr/>
            <p:nvPr/>
          </p:nvSpPr>
          <p:spPr>
            <a:xfrm rot="5400000">
              <a:off x="2863725" y="6191111"/>
              <a:ext cx="403488" cy="195261"/>
            </a:xfrm>
            <a:prstGeom prst="bentArrow">
              <a:avLst>
                <a:gd name="adj1" fmla="val 17120"/>
                <a:gd name="adj2" fmla="val 12997"/>
                <a:gd name="adj3" fmla="val 0"/>
                <a:gd name="adj4" fmla="val 43750"/>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cxnSp>
          <p:nvCxnSpPr>
            <p:cNvPr id="1231" name="Shape 1231"/>
            <p:cNvCxnSpPr/>
            <p:nvPr/>
          </p:nvCxnSpPr>
          <p:spPr>
            <a:xfrm>
              <a:off x="2851341" y="5014451"/>
              <a:ext cx="63308" cy="0"/>
            </a:xfrm>
            <a:prstGeom prst="straightConnector1">
              <a:avLst/>
            </a:prstGeom>
            <a:noFill/>
            <a:ln w="38100" cap="flat" cmpd="sng">
              <a:solidFill>
                <a:schemeClr val="dk1"/>
              </a:solidFill>
              <a:prstDash val="solid"/>
              <a:round/>
              <a:headEnd type="none" w="med" len="med"/>
              <a:tailEnd type="none" w="med" len="med"/>
            </a:ln>
          </p:spPr>
        </p:cxnSp>
        <p:grpSp>
          <p:nvGrpSpPr>
            <p:cNvPr id="1232" name="Shape 1232"/>
            <p:cNvGrpSpPr/>
            <p:nvPr/>
          </p:nvGrpSpPr>
          <p:grpSpPr>
            <a:xfrm>
              <a:off x="2993429" y="6334188"/>
              <a:ext cx="281156" cy="281156"/>
              <a:chOff x="5324817" y="3096500"/>
              <a:chExt cx="281156" cy="281156"/>
            </a:xfrm>
          </p:grpSpPr>
          <p:sp>
            <p:nvSpPr>
              <p:cNvPr id="1233" name="Shape 1233"/>
              <p:cNvSpPr/>
              <p:nvPr/>
            </p:nvSpPr>
            <p:spPr>
              <a:xfrm>
                <a:off x="5324817" y="3096500"/>
                <a:ext cx="281156" cy="281156"/>
              </a:xfrm>
              <a:prstGeom prst="ellipse">
                <a:avLst/>
              </a:prstGeom>
              <a:noFill/>
              <a:ln w="38100" cap="flat" cmpd="sng">
                <a:solidFill>
                  <a:srgbClr val="00B0F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1234" name="Shape 1234"/>
              <p:cNvCxnSpPr>
                <a:stCxn id="1233" idx="1"/>
                <a:endCxn id="1233" idx="5"/>
              </p:cNvCxnSpPr>
              <p:nvPr/>
            </p:nvCxnSpPr>
            <p:spPr>
              <a:xfrm>
                <a:off x="5365992" y="3137674"/>
                <a:ext cx="198900" cy="198900"/>
              </a:xfrm>
              <a:prstGeom prst="straightConnector1">
                <a:avLst/>
              </a:prstGeom>
              <a:noFill/>
              <a:ln w="19050" cap="flat" cmpd="sng">
                <a:solidFill>
                  <a:srgbClr val="00B0F0"/>
                </a:solidFill>
                <a:prstDash val="solid"/>
                <a:round/>
                <a:headEnd type="none" w="med" len="med"/>
                <a:tailEnd type="none" w="med" len="med"/>
              </a:ln>
            </p:spPr>
          </p:cxnSp>
          <p:cxnSp>
            <p:nvCxnSpPr>
              <p:cNvPr id="1235" name="Shape 1235"/>
              <p:cNvCxnSpPr>
                <a:stCxn id="1233" idx="3"/>
                <a:endCxn id="1233" idx="7"/>
              </p:cNvCxnSpPr>
              <p:nvPr/>
            </p:nvCxnSpPr>
            <p:spPr>
              <a:xfrm rot="10800000" flipH="1">
                <a:off x="5365992" y="3137581"/>
                <a:ext cx="198900" cy="198900"/>
              </a:xfrm>
              <a:prstGeom prst="straightConnector1">
                <a:avLst/>
              </a:prstGeom>
              <a:noFill/>
              <a:ln w="19050" cap="flat" cmpd="sng">
                <a:solidFill>
                  <a:srgbClr val="00B0F0"/>
                </a:solidFill>
                <a:prstDash val="solid"/>
                <a:round/>
                <a:headEnd type="none" w="med" len="med"/>
                <a:tailEnd type="none" w="med" len="med"/>
              </a:ln>
            </p:spPr>
          </p:cxnSp>
          <p:sp>
            <p:nvSpPr>
              <p:cNvPr id="1236" name="Shape 1236"/>
              <p:cNvSpPr/>
              <p:nvPr/>
            </p:nvSpPr>
            <p:spPr>
              <a:xfrm>
                <a:off x="5432960" y="3204642"/>
                <a:ext cx="64870" cy="64870"/>
              </a:xfrm>
              <a:prstGeom prst="ellipse">
                <a:avLst/>
              </a:prstGeom>
              <a:solidFill>
                <a:srgbClr val="3C3C3C"/>
              </a:solidFill>
              <a:ln w="25400" cap="flat" cmpd="sng">
                <a:solidFill>
                  <a:srgbClr val="00B0F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1237" name="Shape 1237"/>
            <p:cNvGrpSpPr/>
            <p:nvPr/>
          </p:nvGrpSpPr>
          <p:grpSpPr>
            <a:xfrm>
              <a:off x="2910099" y="4992164"/>
              <a:ext cx="174914" cy="130967"/>
              <a:chOff x="4235611" y="3918835"/>
              <a:chExt cx="174914" cy="130967"/>
            </a:xfrm>
          </p:grpSpPr>
          <p:sp>
            <p:nvSpPr>
              <p:cNvPr id="1238" name="Shape 1238"/>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sp>
            <p:nvSpPr>
              <p:cNvPr id="1239" name="Shape 1239"/>
              <p:cNvSpPr/>
              <p:nvPr/>
            </p:nvSpPr>
            <p:spPr>
              <a:xfrm>
                <a:off x="4277489" y="4004083"/>
                <a:ext cx="133036" cy="45718"/>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cxnSp>
          <p:nvCxnSpPr>
            <p:cNvPr id="1240" name="Shape 1240"/>
            <p:cNvCxnSpPr/>
            <p:nvPr/>
          </p:nvCxnSpPr>
          <p:spPr>
            <a:xfrm>
              <a:off x="4506789" y="4756391"/>
              <a:ext cx="697887" cy="0"/>
            </a:xfrm>
            <a:prstGeom prst="straightConnector1">
              <a:avLst/>
            </a:prstGeom>
            <a:noFill/>
            <a:ln w="38100" cap="sq" cmpd="sng">
              <a:solidFill>
                <a:srgbClr val="FFBF0C"/>
              </a:solidFill>
              <a:prstDash val="solid"/>
              <a:miter/>
              <a:headEnd type="none" w="med" len="med"/>
              <a:tailEnd type="none" w="med" len="med"/>
            </a:ln>
          </p:spPr>
        </p:cxnSp>
        <p:cxnSp>
          <p:nvCxnSpPr>
            <p:cNvPr id="1241" name="Shape 1241"/>
            <p:cNvCxnSpPr/>
            <p:nvPr/>
          </p:nvCxnSpPr>
          <p:spPr>
            <a:xfrm>
              <a:off x="4486248" y="4756392"/>
              <a:ext cx="0" cy="996707"/>
            </a:xfrm>
            <a:prstGeom prst="straightConnector1">
              <a:avLst/>
            </a:prstGeom>
            <a:noFill/>
            <a:ln w="38100" cap="sq" cmpd="sng">
              <a:solidFill>
                <a:srgbClr val="FFBF0C"/>
              </a:solidFill>
              <a:prstDash val="solid"/>
              <a:miter/>
              <a:headEnd type="none" w="med" len="med"/>
              <a:tailEnd type="none" w="med" len="med"/>
            </a:ln>
          </p:spPr>
        </p:cxnSp>
        <p:cxnSp>
          <p:nvCxnSpPr>
            <p:cNvPr id="1242" name="Shape 1242"/>
            <p:cNvCxnSpPr/>
            <p:nvPr/>
          </p:nvCxnSpPr>
          <p:spPr>
            <a:xfrm>
              <a:off x="3851207" y="5775567"/>
              <a:ext cx="1556594" cy="0"/>
            </a:xfrm>
            <a:prstGeom prst="straightConnector1">
              <a:avLst/>
            </a:prstGeom>
            <a:noFill/>
            <a:ln w="38100" cap="sq" cmpd="sng">
              <a:solidFill>
                <a:srgbClr val="FFBF0C"/>
              </a:solidFill>
              <a:prstDash val="solid"/>
              <a:miter/>
              <a:headEnd type="none" w="med" len="med"/>
              <a:tailEnd type="none" w="med" len="med"/>
            </a:ln>
          </p:spPr>
        </p:cxnSp>
        <p:cxnSp>
          <p:nvCxnSpPr>
            <p:cNvPr id="1243" name="Shape 1243"/>
            <p:cNvCxnSpPr/>
            <p:nvPr/>
          </p:nvCxnSpPr>
          <p:spPr>
            <a:xfrm>
              <a:off x="5206142" y="4710376"/>
              <a:ext cx="132" cy="15632"/>
            </a:xfrm>
            <a:prstGeom prst="straightConnector1">
              <a:avLst/>
            </a:prstGeom>
            <a:noFill/>
            <a:ln w="38100" cap="sq" cmpd="sng">
              <a:solidFill>
                <a:srgbClr val="FFBF0C"/>
              </a:solidFill>
              <a:prstDash val="solid"/>
              <a:miter/>
              <a:headEnd type="none" w="med" len="med"/>
              <a:tailEnd type="none" w="med" len="med"/>
            </a:ln>
          </p:spPr>
        </p:cxnSp>
        <p:cxnSp>
          <p:nvCxnSpPr>
            <p:cNvPr id="1244" name="Shape 1244"/>
            <p:cNvCxnSpPr/>
            <p:nvPr/>
          </p:nvCxnSpPr>
          <p:spPr>
            <a:xfrm>
              <a:off x="5407801" y="5729333"/>
              <a:ext cx="132" cy="15632"/>
            </a:xfrm>
            <a:prstGeom prst="straightConnector1">
              <a:avLst/>
            </a:prstGeom>
            <a:noFill/>
            <a:ln w="38100" cap="sq" cmpd="sng">
              <a:solidFill>
                <a:srgbClr val="FFBF0C"/>
              </a:solidFill>
              <a:prstDash val="solid"/>
              <a:miter/>
              <a:headEnd type="none" w="med" len="med"/>
              <a:tailEnd type="none" w="med" len="med"/>
            </a:ln>
          </p:spPr>
        </p:cxnSp>
        <p:cxnSp>
          <p:nvCxnSpPr>
            <p:cNvPr id="1245" name="Shape 1245"/>
            <p:cNvCxnSpPr/>
            <p:nvPr/>
          </p:nvCxnSpPr>
          <p:spPr>
            <a:xfrm>
              <a:off x="3851207" y="5783262"/>
              <a:ext cx="0" cy="691502"/>
            </a:xfrm>
            <a:prstGeom prst="straightConnector1">
              <a:avLst/>
            </a:prstGeom>
            <a:noFill/>
            <a:ln w="38100" cap="sq" cmpd="sng">
              <a:solidFill>
                <a:srgbClr val="FFBF0C"/>
              </a:solidFill>
              <a:prstDash val="solid"/>
              <a:miter/>
              <a:headEnd type="none" w="med" len="med"/>
              <a:tailEnd type="none" w="med" len="med"/>
            </a:ln>
          </p:spPr>
        </p:cxnSp>
        <p:sp>
          <p:nvSpPr>
            <p:cNvPr id="1246" name="Shape 1246"/>
            <p:cNvSpPr/>
            <p:nvPr/>
          </p:nvSpPr>
          <p:spPr>
            <a:xfrm>
              <a:off x="3727305" y="6354396"/>
              <a:ext cx="228249" cy="264913"/>
            </a:xfrm>
            <a:prstGeom prst="rect">
              <a:avLst/>
            </a:prstGeom>
            <a:solidFill>
              <a:srgbClr val="FFBF0C"/>
            </a:solidFill>
            <a:ln w="25400" cap="flat" cmpd="sng">
              <a:solidFill>
                <a:srgbClr val="C7850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47" name="Shape 1247"/>
            <p:cNvSpPr/>
            <p:nvPr/>
          </p:nvSpPr>
          <p:spPr>
            <a:xfrm>
              <a:off x="2283340"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48" name="Shape 1248"/>
            <p:cNvSpPr/>
            <p:nvPr/>
          </p:nvSpPr>
          <p:spPr>
            <a:xfrm>
              <a:off x="2372069" y="4814392"/>
              <a:ext cx="436346" cy="906441"/>
            </a:xfrm>
            <a:prstGeom prst="rect">
              <a:avLst/>
            </a:prstGeom>
            <a:solidFill>
              <a:srgbClr val="D8D8D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49" name="Shape 1249"/>
            <p:cNvSpPr/>
            <p:nvPr/>
          </p:nvSpPr>
          <p:spPr>
            <a:xfrm>
              <a:off x="2437975" y="5675410"/>
              <a:ext cx="297660" cy="45718"/>
            </a:xfrm>
            <a:prstGeom prst="rect">
              <a:avLst/>
            </a:prstGeom>
            <a:solidFill>
              <a:srgbClr val="B5B5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nvGrpSpPr>
            <p:cNvPr id="1250" name="Shape 1250"/>
            <p:cNvGrpSpPr/>
            <p:nvPr/>
          </p:nvGrpSpPr>
          <p:grpSpPr>
            <a:xfrm>
              <a:off x="2463533" y="5197121"/>
              <a:ext cx="240448" cy="480299"/>
              <a:chOff x="3830400" y="5197121"/>
              <a:chExt cx="240448" cy="480299"/>
            </a:xfrm>
          </p:grpSpPr>
          <p:sp>
            <p:nvSpPr>
              <p:cNvPr id="1251" name="Shape 1251"/>
              <p:cNvSpPr/>
              <p:nvPr/>
            </p:nvSpPr>
            <p:spPr>
              <a:xfrm>
                <a:off x="3830400" y="5245812"/>
                <a:ext cx="240448" cy="431608"/>
              </a:xfrm>
              <a:prstGeom prst="rect">
                <a:avLst/>
              </a:prstGeom>
              <a:solidFill>
                <a:srgbClr val="79797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52" name="Shape 1252"/>
              <p:cNvSpPr/>
              <p:nvPr/>
            </p:nvSpPr>
            <p:spPr>
              <a:xfrm>
                <a:off x="3830400" y="5197121"/>
                <a:ext cx="238883" cy="105961"/>
              </a:xfrm>
              <a:prstGeom prst="ellipse">
                <a:avLst/>
              </a:prstGeom>
              <a:solidFill>
                <a:srgbClr val="797979"/>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1253" name="Shape 1253"/>
            <p:cNvSpPr/>
            <p:nvPr/>
          </p:nvSpPr>
          <p:spPr>
            <a:xfrm>
              <a:off x="2555450" y="5550942"/>
              <a:ext cx="62010" cy="87069"/>
            </a:xfrm>
            <a:prstGeom prst="rect">
              <a:avLst/>
            </a:prstGeom>
            <a:solidFill>
              <a:srgbClr val="3C3C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54" name="Shape 1254"/>
            <p:cNvSpPr/>
            <p:nvPr/>
          </p:nvSpPr>
          <p:spPr>
            <a:xfrm rot="-3801417" flipH="1">
              <a:off x="5270752" y="3008794"/>
              <a:ext cx="100877" cy="2623878"/>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55" name="Shape 1255"/>
            <p:cNvSpPr/>
            <p:nvPr/>
          </p:nvSpPr>
          <p:spPr>
            <a:xfrm>
              <a:off x="6132467" y="4728389"/>
              <a:ext cx="338588" cy="224896"/>
            </a:xfrm>
            <a:prstGeom prst="rtTriangle">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56" name="Shape 1256"/>
            <p:cNvSpPr/>
            <p:nvPr/>
          </p:nvSpPr>
          <p:spPr>
            <a:xfrm flipH="1">
              <a:off x="1976706" y="4742903"/>
              <a:ext cx="338588" cy="224896"/>
            </a:xfrm>
            <a:prstGeom prst="rtTriangle">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57" name="Shape 1257"/>
            <p:cNvSpPr/>
            <p:nvPr/>
          </p:nvSpPr>
          <p:spPr>
            <a:xfrm>
              <a:off x="3085014" y="4423744"/>
              <a:ext cx="414180" cy="273222"/>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cxnSp>
          <p:nvCxnSpPr>
            <p:cNvPr id="1258" name="Shape 1258"/>
            <p:cNvCxnSpPr>
              <a:stCxn id="1257" idx="1"/>
              <a:endCxn id="1257" idx="3"/>
            </p:cNvCxnSpPr>
            <p:nvPr/>
          </p:nvCxnSpPr>
          <p:spPr>
            <a:xfrm>
              <a:off x="3085014" y="4560355"/>
              <a:ext cx="414300" cy="0"/>
            </a:xfrm>
            <a:prstGeom prst="straightConnector1">
              <a:avLst/>
            </a:prstGeom>
            <a:noFill/>
            <a:ln w="38100" cap="flat" cmpd="sng">
              <a:solidFill>
                <a:srgbClr val="E5B283"/>
              </a:solidFill>
              <a:prstDash val="solid"/>
              <a:round/>
              <a:headEnd type="none" w="med" len="med"/>
              <a:tailEnd type="none" w="med" len="med"/>
            </a:ln>
          </p:spPr>
        </p:cxnSp>
        <p:grpSp>
          <p:nvGrpSpPr>
            <p:cNvPr id="1259" name="Shape 1259"/>
            <p:cNvGrpSpPr/>
            <p:nvPr/>
          </p:nvGrpSpPr>
          <p:grpSpPr>
            <a:xfrm>
              <a:off x="3153195" y="4451894"/>
              <a:ext cx="280924" cy="90726"/>
              <a:chOff x="4525028" y="4450742"/>
              <a:chExt cx="280924" cy="90726"/>
            </a:xfrm>
          </p:grpSpPr>
          <p:sp>
            <p:nvSpPr>
              <p:cNvPr id="1260" name="Shape 1260"/>
              <p:cNvSpPr/>
              <p:nvPr/>
            </p:nvSpPr>
            <p:spPr>
              <a:xfrm>
                <a:off x="4525028" y="4450742"/>
                <a:ext cx="45718" cy="90725"/>
              </a:xfrm>
              <a:prstGeom prst="rect">
                <a:avLst/>
              </a:prstGeom>
              <a:solidFill>
                <a:srgbClr val="FFBF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61" name="Shape 1261"/>
              <p:cNvSpPr/>
              <p:nvPr/>
            </p:nvSpPr>
            <p:spPr>
              <a:xfrm>
                <a:off x="4567248" y="4486469"/>
                <a:ext cx="45718" cy="54999"/>
              </a:xfrm>
              <a:prstGeom prst="rect">
                <a:avLst/>
              </a:prstGeom>
              <a:solidFill>
                <a:srgbClr val="AF0D1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62" name="Shape 1262"/>
              <p:cNvSpPr/>
              <p:nvPr/>
            </p:nvSpPr>
            <p:spPr>
              <a:xfrm>
                <a:off x="4609162" y="4458767"/>
                <a:ext cx="45718" cy="82700"/>
              </a:xfrm>
              <a:prstGeom prst="rect">
                <a:avLst/>
              </a:prstGeom>
              <a:solidFill>
                <a:srgbClr val="EA08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63" name="Shape 1263"/>
              <p:cNvSpPr/>
              <p:nvPr/>
            </p:nvSpPr>
            <p:spPr>
              <a:xfrm>
                <a:off x="4654810" y="4472437"/>
                <a:ext cx="49890" cy="69032"/>
              </a:xfrm>
              <a:prstGeom prst="rect">
                <a:avLst/>
              </a:prstGeom>
              <a:solidFill>
                <a:srgbClr val="F77D2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64" name="Shape 1264"/>
              <p:cNvSpPr/>
              <p:nvPr/>
            </p:nvSpPr>
            <p:spPr>
              <a:xfrm>
                <a:off x="4701785" y="4458767"/>
                <a:ext cx="52736" cy="82700"/>
              </a:xfrm>
              <a:prstGeom prst="rect">
                <a:avLst/>
              </a:prstGeom>
              <a:solidFill>
                <a:srgbClr val="FFBF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65" name="Shape 1265"/>
              <p:cNvSpPr/>
              <p:nvPr/>
            </p:nvSpPr>
            <p:spPr>
              <a:xfrm>
                <a:off x="4754655" y="4479500"/>
                <a:ext cx="51298" cy="61969"/>
              </a:xfrm>
              <a:prstGeom prst="rect">
                <a:avLst/>
              </a:prstGeom>
              <a:solidFill>
                <a:srgbClr val="B1141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grpSp>
          <p:nvGrpSpPr>
            <p:cNvPr id="1266" name="Shape 1266"/>
            <p:cNvGrpSpPr/>
            <p:nvPr/>
          </p:nvGrpSpPr>
          <p:grpSpPr>
            <a:xfrm>
              <a:off x="3143587" y="4586922"/>
              <a:ext cx="280924" cy="90726"/>
              <a:chOff x="4525028" y="4450742"/>
              <a:chExt cx="280924" cy="90726"/>
            </a:xfrm>
          </p:grpSpPr>
          <p:sp>
            <p:nvSpPr>
              <p:cNvPr id="1267" name="Shape 1267"/>
              <p:cNvSpPr/>
              <p:nvPr/>
            </p:nvSpPr>
            <p:spPr>
              <a:xfrm>
                <a:off x="4525028" y="4450742"/>
                <a:ext cx="45718" cy="90725"/>
              </a:xfrm>
              <a:prstGeom prst="rect">
                <a:avLst/>
              </a:prstGeom>
              <a:solidFill>
                <a:srgbClr val="EA08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68" name="Shape 1268"/>
              <p:cNvSpPr/>
              <p:nvPr/>
            </p:nvSpPr>
            <p:spPr>
              <a:xfrm>
                <a:off x="4567248" y="4486469"/>
                <a:ext cx="45718" cy="54999"/>
              </a:xfrm>
              <a:prstGeom prst="rect">
                <a:avLst/>
              </a:prstGeom>
              <a:solidFill>
                <a:srgbClr val="AF0D1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69" name="Shape 1269"/>
              <p:cNvSpPr/>
              <p:nvPr/>
            </p:nvSpPr>
            <p:spPr>
              <a:xfrm>
                <a:off x="4609162" y="4458767"/>
                <a:ext cx="45718" cy="82700"/>
              </a:xfrm>
              <a:prstGeom prst="rect">
                <a:avLst/>
              </a:prstGeom>
              <a:solidFill>
                <a:srgbClr val="FFBF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70" name="Shape 1270"/>
              <p:cNvSpPr/>
              <p:nvPr/>
            </p:nvSpPr>
            <p:spPr>
              <a:xfrm>
                <a:off x="4654810" y="4472437"/>
                <a:ext cx="49890" cy="69032"/>
              </a:xfrm>
              <a:prstGeom prst="rect">
                <a:avLst/>
              </a:prstGeom>
              <a:solidFill>
                <a:srgbClr val="EA080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71" name="Shape 1271"/>
              <p:cNvSpPr/>
              <p:nvPr/>
            </p:nvSpPr>
            <p:spPr>
              <a:xfrm>
                <a:off x="4701785" y="4458767"/>
                <a:ext cx="52736" cy="82700"/>
              </a:xfrm>
              <a:prstGeom prst="rect">
                <a:avLst/>
              </a:prstGeom>
              <a:solidFill>
                <a:srgbClr val="AF0D1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72" name="Shape 1272"/>
              <p:cNvSpPr/>
              <p:nvPr/>
            </p:nvSpPr>
            <p:spPr>
              <a:xfrm>
                <a:off x="4754655" y="4479500"/>
                <a:ext cx="51298" cy="61969"/>
              </a:xfrm>
              <a:prstGeom prst="rect">
                <a:avLst/>
              </a:prstGeom>
              <a:solidFill>
                <a:srgbClr val="F77D2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
          <p:nvSpPr>
            <p:cNvPr id="1273" name="Shape 1273"/>
            <p:cNvSpPr/>
            <p:nvPr/>
          </p:nvSpPr>
          <p:spPr>
            <a:xfrm rot="-5400000">
              <a:off x="1726439" y="5339795"/>
              <a:ext cx="1362068" cy="195261"/>
            </a:xfrm>
            <a:prstGeom prst="bentArrow">
              <a:avLst>
                <a:gd name="adj1" fmla="val 17120"/>
                <a:gd name="adj2" fmla="val 11051"/>
                <a:gd name="adj3" fmla="val 0"/>
                <a:gd name="adj4" fmla="val 43750"/>
              </a:avLst>
            </a:prstGeom>
            <a:solidFill>
              <a:srgbClr val="C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sp>
          <p:nvSpPr>
            <p:cNvPr id="1274" name="Shape 1274"/>
            <p:cNvSpPr/>
            <p:nvPr/>
          </p:nvSpPr>
          <p:spPr>
            <a:xfrm rot="5400000">
              <a:off x="2328269" y="6191111"/>
              <a:ext cx="403488" cy="195261"/>
            </a:xfrm>
            <a:prstGeom prst="bentArrow">
              <a:avLst>
                <a:gd name="adj1" fmla="val 17120"/>
                <a:gd name="adj2" fmla="val 12997"/>
                <a:gd name="adj3" fmla="val 0"/>
                <a:gd name="adj4" fmla="val 43750"/>
              </a:avLst>
            </a:prstGeom>
            <a:solidFill>
              <a:srgbClr val="C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008EC0"/>
                </a:solidFill>
                <a:latin typeface="Quattrocento Sans"/>
                <a:ea typeface="Quattrocento Sans"/>
                <a:cs typeface="Quattrocento Sans"/>
                <a:sym typeface="Quattrocento Sans"/>
              </a:endParaRPr>
            </a:p>
          </p:txBody>
        </p:sp>
        <p:pic>
          <p:nvPicPr>
            <p:cNvPr id="1275" name="Shape 1275"/>
            <p:cNvPicPr preferRelativeResize="0"/>
            <p:nvPr/>
          </p:nvPicPr>
          <p:blipFill rotWithShape="1">
            <a:blip r:embed="rId9">
              <a:alphaModFix/>
            </a:blip>
            <a:srcRect/>
            <a:stretch/>
          </p:blipFill>
          <p:spPr>
            <a:xfrm>
              <a:off x="2455076" y="6316326"/>
              <a:ext cx="315847" cy="315847"/>
            </a:xfrm>
            <a:prstGeom prst="rect">
              <a:avLst/>
            </a:prstGeom>
            <a:noFill/>
            <a:ln>
              <a:noFill/>
            </a:ln>
          </p:spPr>
        </p:pic>
        <p:grpSp>
          <p:nvGrpSpPr>
            <p:cNvPr id="1276" name="Shape 1276"/>
            <p:cNvGrpSpPr/>
            <p:nvPr/>
          </p:nvGrpSpPr>
          <p:grpSpPr>
            <a:xfrm>
              <a:off x="3172333" y="6171902"/>
              <a:ext cx="91880" cy="121478"/>
              <a:chOff x="7708" y="496"/>
              <a:chExt cx="713" cy="943"/>
            </a:xfrm>
          </p:grpSpPr>
          <p:sp>
            <p:nvSpPr>
              <p:cNvPr id="1277" name="Shape 1277"/>
              <p:cNvSpPr/>
              <p:nvPr/>
            </p:nvSpPr>
            <p:spPr>
              <a:xfrm>
                <a:off x="8065" y="496"/>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dk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700" b="0" i="0" u="none" strike="noStrike" cap="none">
                  <a:solidFill>
                    <a:srgbClr val="FFFFFF"/>
                  </a:solidFill>
                  <a:latin typeface="Arial"/>
                  <a:ea typeface="Arial"/>
                  <a:cs typeface="Arial"/>
                  <a:sym typeface="Arial"/>
                </a:endParaRPr>
              </a:p>
            </p:txBody>
          </p:sp>
          <p:sp>
            <p:nvSpPr>
              <p:cNvPr id="1278" name="Shape 1278"/>
              <p:cNvSpPr/>
              <p:nvPr/>
            </p:nvSpPr>
            <p:spPr>
              <a:xfrm>
                <a:off x="7708" y="496"/>
                <a:ext cx="713" cy="943"/>
              </a:xfrm>
              <a:custGeom>
                <a:avLst/>
                <a:gdLst/>
                <a:ahLst/>
                <a:cxnLst/>
                <a:rect l="0" t="0" r="0" b="0"/>
                <a:pathLst>
                  <a:path w="120000" h="120000" extrusionOk="0">
                    <a:moveTo>
                      <a:pt x="60000" y="0"/>
                    </a:moveTo>
                    <a:cubicBezTo>
                      <a:pt x="70331" y="28500"/>
                      <a:pt x="84635" y="38700"/>
                      <a:pt x="102516" y="66300"/>
                    </a:cubicBezTo>
                    <a:cubicBezTo>
                      <a:pt x="120000" y="93000"/>
                      <a:pt x="94172" y="120000"/>
                      <a:pt x="60000" y="120000"/>
                    </a:cubicBezTo>
                    <a:cubicBezTo>
                      <a:pt x="25827" y="120000"/>
                      <a:pt x="0" y="93000"/>
                      <a:pt x="17483" y="66300"/>
                    </a:cubicBezTo>
                    <a:cubicBezTo>
                      <a:pt x="35364" y="38700"/>
                      <a:pt x="49668" y="28500"/>
                      <a:pt x="60000" y="0"/>
                    </a:cubicBezTo>
                    <a:close/>
                  </a:path>
                </a:pathLst>
              </a:custGeom>
              <a:solidFill>
                <a:schemeClr val="dk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700" b="0" i="0" u="none" strike="noStrike" cap="none">
                  <a:solidFill>
                    <a:srgbClr val="FFFFFF"/>
                  </a:solidFill>
                  <a:latin typeface="Arial"/>
                  <a:ea typeface="Arial"/>
                  <a:cs typeface="Arial"/>
                  <a:sym typeface="Arial"/>
                </a:endParaRPr>
              </a:p>
            </p:txBody>
          </p:sp>
        </p:grpSp>
        <p:sp>
          <p:nvSpPr>
            <p:cNvPr id="1279" name="Shape 1279"/>
            <p:cNvSpPr/>
            <p:nvPr/>
          </p:nvSpPr>
          <p:spPr>
            <a:xfrm>
              <a:off x="3915057" y="6166601"/>
              <a:ext cx="113449" cy="156186"/>
            </a:xfrm>
            <a:custGeom>
              <a:avLst/>
              <a:gdLst/>
              <a:ahLst/>
              <a:cxnLst/>
              <a:rect l="0" t="0" r="0" b="0"/>
              <a:pathLst>
                <a:path w="120000" h="120000" extrusionOk="0">
                  <a:moveTo>
                    <a:pt x="119999" y="0"/>
                  </a:moveTo>
                  <a:lnTo>
                    <a:pt x="13150" y="59104"/>
                  </a:lnTo>
                  <a:lnTo>
                    <a:pt x="50136" y="68059"/>
                  </a:lnTo>
                  <a:lnTo>
                    <a:pt x="0" y="120000"/>
                  </a:lnTo>
                  <a:lnTo>
                    <a:pt x="101095" y="60895"/>
                  </a:lnTo>
                  <a:lnTo>
                    <a:pt x="69863" y="52537"/>
                  </a:lnTo>
                  <a:lnTo>
                    <a:pt x="119999" y="0"/>
                  </a:lnTo>
                  <a:close/>
                </a:path>
              </a:pathLst>
            </a:custGeom>
            <a:solidFill>
              <a:srgbClr val="FFC0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cxnSp>
          <p:nvCxnSpPr>
            <p:cNvPr id="1280" name="Shape 1280"/>
            <p:cNvCxnSpPr>
              <a:stCxn id="1246" idx="0"/>
              <a:endCxn id="1246" idx="0"/>
            </p:cNvCxnSpPr>
            <p:nvPr/>
          </p:nvCxnSpPr>
          <p:spPr>
            <a:xfrm>
              <a:off x="3841430" y="6354396"/>
              <a:ext cx="0" cy="0"/>
            </a:xfrm>
            <a:prstGeom prst="straightConnector1">
              <a:avLst/>
            </a:prstGeom>
            <a:noFill/>
            <a:ln w="9525" cap="flat" cmpd="sng">
              <a:solidFill>
                <a:srgbClr val="008CBF"/>
              </a:solidFill>
              <a:prstDash val="solid"/>
              <a:round/>
              <a:headEnd type="none" w="med" len="med"/>
              <a:tailEnd type="none" w="med" len="med"/>
            </a:ln>
          </p:spPr>
        </p:cxnSp>
        <p:grpSp>
          <p:nvGrpSpPr>
            <p:cNvPr id="1281" name="Shape 1281"/>
            <p:cNvGrpSpPr/>
            <p:nvPr/>
          </p:nvGrpSpPr>
          <p:grpSpPr>
            <a:xfrm>
              <a:off x="3756380" y="6391967"/>
              <a:ext cx="165821" cy="198091"/>
              <a:chOff x="3749237" y="6382442"/>
              <a:chExt cx="165821" cy="198091"/>
            </a:xfrm>
          </p:grpSpPr>
          <p:pic>
            <p:nvPicPr>
              <p:cNvPr id="1282" name="Shape 1282"/>
              <p:cNvPicPr preferRelativeResize="0"/>
              <p:nvPr/>
            </p:nvPicPr>
            <p:blipFill rotWithShape="1">
              <a:blip r:embed="rId8">
                <a:alphaModFix/>
              </a:blip>
              <a:srcRect/>
              <a:stretch/>
            </p:blipFill>
            <p:spPr>
              <a:xfrm>
                <a:off x="3749237" y="6382442"/>
                <a:ext cx="79255" cy="60965"/>
              </a:xfrm>
              <a:prstGeom prst="rect">
                <a:avLst/>
              </a:prstGeom>
              <a:noFill/>
              <a:ln>
                <a:noFill/>
              </a:ln>
            </p:spPr>
          </p:pic>
          <p:pic>
            <p:nvPicPr>
              <p:cNvPr id="1283" name="Shape 1283"/>
              <p:cNvPicPr preferRelativeResize="0"/>
              <p:nvPr/>
            </p:nvPicPr>
            <p:blipFill rotWithShape="1">
              <a:blip r:embed="rId8">
                <a:alphaModFix/>
              </a:blip>
              <a:srcRect/>
              <a:stretch/>
            </p:blipFill>
            <p:spPr>
              <a:xfrm>
                <a:off x="3835803" y="6382442"/>
                <a:ext cx="79255" cy="60965"/>
              </a:xfrm>
              <a:prstGeom prst="rect">
                <a:avLst/>
              </a:prstGeom>
              <a:noFill/>
              <a:ln>
                <a:noFill/>
              </a:ln>
            </p:spPr>
          </p:pic>
          <p:pic>
            <p:nvPicPr>
              <p:cNvPr id="1284" name="Shape 1284"/>
              <p:cNvPicPr preferRelativeResize="0"/>
              <p:nvPr/>
            </p:nvPicPr>
            <p:blipFill rotWithShape="1">
              <a:blip r:embed="rId8">
                <a:alphaModFix/>
              </a:blip>
              <a:srcRect/>
              <a:stretch/>
            </p:blipFill>
            <p:spPr>
              <a:xfrm>
                <a:off x="3749237" y="6446371"/>
                <a:ext cx="79255" cy="60965"/>
              </a:xfrm>
              <a:prstGeom prst="rect">
                <a:avLst/>
              </a:prstGeom>
              <a:noFill/>
              <a:ln>
                <a:noFill/>
              </a:ln>
            </p:spPr>
          </p:pic>
          <p:pic>
            <p:nvPicPr>
              <p:cNvPr id="1285" name="Shape 1285"/>
              <p:cNvPicPr preferRelativeResize="0"/>
              <p:nvPr/>
            </p:nvPicPr>
            <p:blipFill rotWithShape="1">
              <a:blip r:embed="rId8">
                <a:alphaModFix/>
              </a:blip>
              <a:srcRect/>
              <a:stretch/>
            </p:blipFill>
            <p:spPr>
              <a:xfrm>
                <a:off x="3835803" y="6446371"/>
                <a:ext cx="79255" cy="60965"/>
              </a:xfrm>
              <a:prstGeom prst="rect">
                <a:avLst/>
              </a:prstGeom>
              <a:noFill/>
              <a:ln>
                <a:noFill/>
              </a:ln>
            </p:spPr>
          </p:pic>
          <p:pic>
            <p:nvPicPr>
              <p:cNvPr id="1286" name="Shape 1286"/>
              <p:cNvPicPr preferRelativeResize="0"/>
              <p:nvPr/>
            </p:nvPicPr>
            <p:blipFill rotWithShape="1">
              <a:blip r:embed="rId8">
                <a:alphaModFix/>
              </a:blip>
              <a:srcRect/>
              <a:stretch/>
            </p:blipFill>
            <p:spPr>
              <a:xfrm>
                <a:off x="3749237" y="6519569"/>
                <a:ext cx="79255" cy="60965"/>
              </a:xfrm>
              <a:prstGeom prst="rect">
                <a:avLst/>
              </a:prstGeom>
              <a:noFill/>
              <a:ln>
                <a:noFill/>
              </a:ln>
            </p:spPr>
          </p:pic>
          <p:pic>
            <p:nvPicPr>
              <p:cNvPr id="1287" name="Shape 1287"/>
              <p:cNvPicPr preferRelativeResize="0"/>
              <p:nvPr/>
            </p:nvPicPr>
            <p:blipFill rotWithShape="1">
              <a:blip r:embed="rId8">
                <a:alphaModFix/>
              </a:blip>
              <a:srcRect/>
              <a:stretch/>
            </p:blipFill>
            <p:spPr>
              <a:xfrm>
                <a:off x="3835803" y="6519569"/>
                <a:ext cx="79255" cy="60965"/>
              </a:xfrm>
              <a:prstGeom prst="rect">
                <a:avLst/>
              </a:prstGeom>
              <a:noFill/>
              <a:ln>
                <a:noFill/>
              </a:ln>
            </p:spPr>
          </p:pic>
        </p:grpSp>
        <p:cxnSp>
          <p:nvCxnSpPr>
            <p:cNvPr id="1288" name="Shape 1288"/>
            <p:cNvCxnSpPr/>
            <p:nvPr/>
          </p:nvCxnSpPr>
          <p:spPr>
            <a:xfrm rot="10800000" flipH="1">
              <a:off x="2346722" y="4762499"/>
              <a:ext cx="1858565" cy="487"/>
            </a:xfrm>
            <a:prstGeom prst="straightConnector1">
              <a:avLst/>
            </a:prstGeom>
            <a:noFill/>
            <a:ln w="38100" cap="sq" cmpd="sng">
              <a:solidFill>
                <a:srgbClr val="C00000"/>
              </a:solidFill>
              <a:prstDash val="solid"/>
              <a:miter/>
              <a:headEnd type="none" w="med" len="med"/>
              <a:tailEnd type="none" w="med" len="med"/>
            </a:ln>
          </p:spPr>
        </p:cxnSp>
        <p:cxnSp>
          <p:nvCxnSpPr>
            <p:cNvPr id="1289" name="Shape 1289"/>
            <p:cNvCxnSpPr/>
            <p:nvPr/>
          </p:nvCxnSpPr>
          <p:spPr>
            <a:xfrm>
              <a:off x="4206603" y="4767700"/>
              <a:ext cx="0" cy="35281"/>
            </a:xfrm>
            <a:prstGeom prst="straightConnector1">
              <a:avLst/>
            </a:prstGeom>
            <a:noFill/>
            <a:ln w="38100" cap="sq" cmpd="sng">
              <a:solidFill>
                <a:srgbClr val="C00000"/>
              </a:solidFill>
              <a:prstDash val="solid"/>
              <a:miter/>
              <a:headEnd type="none" w="med" len="med"/>
              <a:tailEnd type="none" w="med" len="med"/>
            </a:ln>
          </p:spPr>
        </p:cxnSp>
        <p:sp>
          <p:nvSpPr>
            <p:cNvPr id="1290" name="Shape 1290"/>
            <p:cNvSpPr/>
            <p:nvPr/>
          </p:nvSpPr>
          <p:spPr>
            <a:xfrm>
              <a:off x="4029187" y="5012985"/>
              <a:ext cx="355773" cy="158013"/>
            </a:xfrm>
            <a:prstGeom prst="trapezoid">
              <a:avLst>
                <a:gd name="adj" fmla="val 25000"/>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sp>
          <p:nvSpPr>
            <p:cNvPr id="1291" name="Shape 1291"/>
            <p:cNvSpPr/>
            <p:nvPr/>
          </p:nvSpPr>
          <p:spPr>
            <a:xfrm>
              <a:off x="4144073" y="4813926"/>
              <a:ext cx="137887" cy="211697"/>
            </a:xfrm>
            <a:prstGeom prst="rect">
              <a:avLst/>
            </a:prstGeom>
            <a:solidFill>
              <a:srgbClr val="E8EAE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904" b="0" i="0" u="none" strike="noStrike" cap="none">
                <a:solidFill>
                  <a:srgbClr val="FFFFFF"/>
                </a:solidFill>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423117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54"/>
                                        </p:tgtEl>
                                        <p:attrNameLst>
                                          <p:attrName>style.visibility</p:attrName>
                                        </p:attrNameLst>
                                      </p:cBhvr>
                                      <p:to>
                                        <p:strVal val="visible"/>
                                      </p:to>
                                    </p:set>
                                    <p:animEffect transition="in" filter="fade">
                                      <p:cBhvr>
                                        <p:cTn id="7" dur="1000"/>
                                        <p:tgtEl>
                                          <p:spTgt spid="1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How do containers work?</a:t>
            </a:r>
          </a:p>
        </p:txBody>
      </p:sp>
    </p:spTree>
    <p:extLst>
      <p:ext uri="{BB962C8B-B14F-4D97-AF65-F5344CB8AC3E}">
        <p14:creationId xmlns:p14="http://schemas.microsoft.com/office/powerpoint/2010/main" val="1903428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High Level Architecture</a:t>
            </a:r>
          </a:p>
        </p:txBody>
      </p:sp>
      <p:sp>
        <p:nvSpPr>
          <p:cNvPr id="5" name="Rectangle 4"/>
          <p:cNvSpPr/>
          <p:nvPr/>
        </p:nvSpPr>
        <p:spPr bwMode="auto">
          <a:xfrm>
            <a:off x="287848" y="5359966"/>
            <a:ext cx="7885507" cy="10666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Operating System</a:t>
            </a:r>
          </a:p>
        </p:txBody>
      </p:sp>
      <p:sp>
        <p:nvSpPr>
          <p:cNvPr id="6" name="Rectangle 5"/>
          <p:cNvSpPr/>
          <p:nvPr/>
        </p:nvSpPr>
        <p:spPr bwMode="auto">
          <a:xfrm>
            <a:off x="287848" y="4196710"/>
            <a:ext cx="7885506" cy="10666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291376" y="3033453"/>
            <a:ext cx="1462833" cy="10666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a:t>
            </a:r>
            <a:br>
              <a:rPr lang="en-US"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CLI and</a:t>
            </a:r>
            <a:br>
              <a:rPr lang="en-US"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PowerShell</a:t>
            </a:r>
          </a:p>
        </p:txBody>
      </p:sp>
      <p:sp>
        <p:nvSpPr>
          <p:cNvPr id="8" name="Rectangle 7"/>
          <p:cNvSpPr/>
          <p:nvPr/>
        </p:nvSpPr>
        <p:spPr bwMode="auto">
          <a:xfrm>
            <a:off x="5103392" y="3044651"/>
            <a:ext cx="1462833" cy="10666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Microsoft Service Fabric</a:t>
            </a:r>
          </a:p>
        </p:txBody>
      </p:sp>
      <p:sp>
        <p:nvSpPr>
          <p:cNvPr id="9" name="Rectangle 8"/>
          <p:cNvSpPr/>
          <p:nvPr/>
        </p:nvSpPr>
        <p:spPr bwMode="auto">
          <a:xfrm>
            <a:off x="3499387" y="3044651"/>
            <a:ext cx="1462833" cy="10666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Image Registries</a:t>
            </a:r>
          </a:p>
        </p:txBody>
      </p:sp>
      <p:sp>
        <p:nvSpPr>
          <p:cNvPr id="10" name="Rectangle 9"/>
          <p:cNvSpPr/>
          <p:nvPr/>
        </p:nvSpPr>
        <p:spPr bwMode="auto">
          <a:xfrm>
            <a:off x="6707398" y="3044651"/>
            <a:ext cx="1462833" cy="10666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83" rIns="9144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Kubernetes</a:t>
            </a:r>
          </a:p>
        </p:txBody>
      </p:sp>
      <p:sp>
        <p:nvSpPr>
          <p:cNvPr id="12" name="Rectangle 11"/>
          <p:cNvSpPr/>
          <p:nvPr/>
        </p:nvSpPr>
        <p:spPr bwMode="auto">
          <a:xfrm>
            <a:off x="274639" y="1852743"/>
            <a:ext cx="3066837" cy="10666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a:t>
            </a:r>
            <a:br>
              <a:rPr lang="en-US"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Universal Control Plane</a:t>
            </a:r>
          </a:p>
        </p:txBody>
      </p:sp>
      <p:sp>
        <p:nvSpPr>
          <p:cNvPr id="3" name="TextBox 2"/>
          <p:cNvSpPr txBox="1"/>
          <p:nvPr/>
        </p:nvSpPr>
        <p:spPr>
          <a:xfrm>
            <a:off x="8033346" y="1169561"/>
            <a:ext cx="1476117" cy="4532273"/>
          </a:xfrm>
          <a:prstGeom prst="rect">
            <a:avLst/>
          </a:prstGeom>
          <a:noFill/>
        </p:spPr>
        <p:txBody>
          <a:bodyPr wrap="none" lIns="182854" tIns="146283" rIns="182854" bIns="146283" rtlCol="0">
            <a:spAutoFit/>
          </a:bodyPr>
          <a:lstStyle/>
          <a:p>
            <a:pPr>
              <a:lnSpc>
                <a:spcPct val="90000"/>
              </a:lnSpc>
              <a:spcAft>
                <a:spcPts val="600"/>
              </a:spcAft>
            </a:pPr>
            <a:r>
              <a:rPr lang="en-US" sz="29994" dirty="0">
                <a:solidFill>
                  <a:schemeClr val="tx2"/>
                </a:solidFill>
                <a:latin typeface="+mj-lt"/>
              </a:rPr>
              <a:t>}</a:t>
            </a:r>
          </a:p>
        </p:txBody>
      </p:sp>
      <p:sp>
        <p:nvSpPr>
          <p:cNvPr id="11" name="TextBox 10"/>
          <p:cNvSpPr txBox="1"/>
          <p:nvPr/>
        </p:nvSpPr>
        <p:spPr>
          <a:xfrm>
            <a:off x="9135176" y="2843606"/>
            <a:ext cx="3283025" cy="1469423"/>
          </a:xfrm>
          <a:prstGeom prst="rect">
            <a:avLst/>
          </a:prstGeom>
          <a:noFill/>
        </p:spPr>
        <p:txBody>
          <a:bodyPr wrap="none" lIns="182854" tIns="146283" rIns="182854" bIns="146283" rtlCol="0">
            <a:spAutoFit/>
          </a:bodyPr>
          <a:lstStyle/>
          <a:p>
            <a:pPr algn="ctr">
              <a:lnSpc>
                <a:spcPct val="90000"/>
              </a:lnSpc>
              <a:spcAft>
                <a:spcPts val="600"/>
              </a:spcAft>
            </a:pPr>
            <a:r>
              <a:rPr lang="en-US" sz="2400" dirty="0">
                <a:solidFill>
                  <a:schemeClr val="tx2"/>
                </a:solidFill>
              </a:rPr>
              <a:t>Container</a:t>
            </a:r>
          </a:p>
          <a:p>
            <a:pPr algn="ctr">
              <a:lnSpc>
                <a:spcPct val="90000"/>
              </a:lnSpc>
              <a:spcAft>
                <a:spcPts val="600"/>
              </a:spcAft>
            </a:pPr>
            <a:r>
              <a:rPr lang="en-US" sz="2400" dirty="0">
                <a:solidFill>
                  <a:schemeClr val="tx2"/>
                </a:solidFill>
              </a:rPr>
              <a:t>Development and </a:t>
            </a:r>
          </a:p>
          <a:p>
            <a:pPr algn="ctr">
              <a:lnSpc>
                <a:spcPct val="90000"/>
              </a:lnSpc>
              <a:spcAft>
                <a:spcPts val="600"/>
              </a:spcAft>
            </a:pPr>
            <a:r>
              <a:rPr lang="en-US" sz="2400" dirty="0">
                <a:solidFill>
                  <a:schemeClr val="tx2"/>
                </a:solidFill>
              </a:rPr>
              <a:t>Management Toolset</a:t>
            </a:r>
          </a:p>
        </p:txBody>
      </p:sp>
      <p:cxnSp>
        <p:nvCxnSpPr>
          <p:cNvPr id="14" name="Straight Connector 13"/>
          <p:cNvCxnSpPr>
            <a:cxnSpLocks/>
          </p:cNvCxnSpPr>
          <p:nvPr/>
        </p:nvCxnSpPr>
        <p:spPr>
          <a:xfrm>
            <a:off x="8325734" y="5935316"/>
            <a:ext cx="685703" cy="0"/>
          </a:xfrm>
          <a:prstGeom prst="line">
            <a:avLst/>
          </a:prstGeom>
          <a:ln w="127000">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163816" y="5603899"/>
            <a:ext cx="3120201" cy="634440"/>
          </a:xfrm>
          <a:prstGeom prst="rect">
            <a:avLst/>
          </a:prstGeom>
          <a:noFill/>
        </p:spPr>
        <p:txBody>
          <a:bodyPr wrap="square" lIns="182854" tIns="146283" rIns="182854" bIns="146283" rtlCol="0">
            <a:spAutoFit/>
          </a:bodyPr>
          <a:lstStyle/>
          <a:p>
            <a:pPr algn="ctr">
              <a:lnSpc>
                <a:spcPct val="90000"/>
              </a:lnSpc>
              <a:spcAft>
                <a:spcPts val="600"/>
              </a:spcAft>
            </a:pPr>
            <a:r>
              <a:rPr lang="en-US" sz="2400" dirty="0">
                <a:solidFill>
                  <a:schemeClr val="tx2"/>
                </a:solidFill>
              </a:rPr>
              <a:t>Container Runtime</a:t>
            </a:r>
          </a:p>
        </p:txBody>
      </p:sp>
      <p:sp>
        <p:nvSpPr>
          <p:cNvPr id="15" name="Rectangle 14"/>
          <p:cNvSpPr/>
          <p:nvPr/>
        </p:nvSpPr>
        <p:spPr bwMode="auto">
          <a:xfrm>
            <a:off x="1895382" y="3044651"/>
            <a:ext cx="1462833" cy="10666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46283" rIns="139891"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a:t>
            </a:r>
          </a:p>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Swarm and Compose</a:t>
            </a:r>
          </a:p>
        </p:txBody>
      </p:sp>
    </p:spTree>
    <p:extLst>
      <p:ext uri="{BB962C8B-B14F-4D97-AF65-F5344CB8AC3E}">
        <p14:creationId xmlns:p14="http://schemas.microsoft.com/office/powerpoint/2010/main" val="15966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p:bldP spid="11" grpId="0"/>
      <p:bldP spid="16" grpId="0"/>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4196564" y="1592532"/>
            <a:ext cx="4078781" cy="3677980"/>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6306831" y="3367734"/>
            <a:ext cx="1824611" cy="176934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4194773" y="5324808"/>
            <a:ext cx="4080573"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6" name="Rectangle 5"/>
          <p:cNvSpPr/>
          <p:nvPr/>
        </p:nvSpPr>
        <p:spPr bwMode="auto">
          <a:xfrm>
            <a:off x="6456651" y="4109122"/>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23" name="Rectangle 22"/>
          <p:cNvSpPr/>
          <p:nvPr/>
        </p:nvSpPr>
        <p:spPr bwMode="auto">
          <a:xfrm>
            <a:off x="4320247" y="2125855"/>
            <a:ext cx="1824611" cy="30112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4457740" y="2847557"/>
            <a:ext cx="1524969" cy="609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4457739" y="3622622"/>
            <a:ext cx="1524969" cy="57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4468257" y="4358706"/>
            <a:ext cx="1524969" cy="588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err="1">
                <a:gradFill>
                  <a:gsLst>
                    <a:gs pos="0">
                      <a:srgbClr val="FFFFFF"/>
                    </a:gs>
                    <a:gs pos="100000">
                      <a:srgbClr val="FFFFFF"/>
                    </a:gs>
                  </a:gsLst>
                  <a:lin ang="5400000" scaled="0"/>
                </a:gradFill>
                <a:ea typeface="Segoe UI" pitchFamily="34" charset="0"/>
                <a:cs typeface="Segoe UI" pitchFamily="34" charset="0"/>
              </a:rPr>
              <a:t>Etc</a:t>
            </a:r>
            <a:r>
              <a:rPr lang="en-US" sz="1399"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1574735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834731" y="1597243"/>
            <a:ext cx="4078781" cy="3677980"/>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3" name="Rectangle 2"/>
          <p:cNvSpPr/>
          <p:nvPr/>
        </p:nvSpPr>
        <p:spPr bwMode="auto">
          <a:xfrm>
            <a:off x="2832939" y="5329519"/>
            <a:ext cx="6772962"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7" name="Rectangle 6"/>
          <p:cNvSpPr/>
          <p:nvPr/>
        </p:nvSpPr>
        <p:spPr bwMode="auto">
          <a:xfrm>
            <a:off x="7019085" y="3533005"/>
            <a:ext cx="2586817" cy="1739536"/>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23" name="Rectangle 22"/>
          <p:cNvSpPr/>
          <p:nvPr/>
        </p:nvSpPr>
        <p:spPr bwMode="auto">
          <a:xfrm>
            <a:off x="2958414" y="2130566"/>
            <a:ext cx="1824611" cy="30112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3095907" y="2852268"/>
            <a:ext cx="1524969" cy="609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3095906" y="3627333"/>
            <a:ext cx="1524969" cy="57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3106424" y="4363417"/>
            <a:ext cx="1524969" cy="588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err="1">
                <a:gradFill>
                  <a:gsLst>
                    <a:gs pos="0">
                      <a:srgbClr val="FFFFFF"/>
                    </a:gs>
                    <a:gs pos="100000">
                      <a:srgbClr val="FFFFFF"/>
                    </a:gs>
                  </a:gsLst>
                  <a:lin ang="5400000" scaled="0"/>
                </a:gradFill>
                <a:ea typeface="Segoe UI" pitchFamily="34" charset="0"/>
                <a:cs typeface="Segoe UI" pitchFamily="34" charset="0"/>
              </a:rPr>
              <a:t>Etc</a:t>
            </a:r>
            <a:r>
              <a:rPr lang="en-US" sz="1399" dirty="0">
                <a:gradFill>
                  <a:gsLst>
                    <a:gs pos="0">
                      <a:srgbClr val="FFFFFF"/>
                    </a:gs>
                    <a:gs pos="100000">
                      <a:srgbClr val="FFFFFF"/>
                    </a:gs>
                  </a:gsLst>
                  <a:lin ang="5400000" scaled="0"/>
                </a:gradFill>
                <a:ea typeface="Segoe UI" pitchFamily="34" charset="0"/>
                <a:cs typeface="Segoe UI" pitchFamily="34" charset="0"/>
              </a:rPr>
              <a:t>…</a:t>
            </a:r>
          </a:p>
        </p:txBody>
      </p:sp>
      <p:sp>
        <p:nvSpPr>
          <p:cNvPr id="16" name="Rectangle 15"/>
          <p:cNvSpPr/>
          <p:nvPr/>
        </p:nvSpPr>
        <p:spPr bwMode="auto">
          <a:xfrm>
            <a:off x="4931036" y="3372445"/>
            <a:ext cx="1824611" cy="176934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17" name="Rectangle 16"/>
          <p:cNvSpPr/>
          <p:nvPr/>
        </p:nvSpPr>
        <p:spPr bwMode="auto">
          <a:xfrm>
            <a:off x="5080856" y="4113833"/>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Tree>
    <p:extLst>
      <p:ext uri="{BB962C8B-B14F-4D97-AF65-F5344CB8AC3E}">
        <p14:creationId xmlns:p14="http://schemas.microsoft.com/office/powerpoint/2010/main" val="99706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834731" y="1597243"/>
            <a:ext cx="4078781" cy="3677980"/>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3" name="Rectangle 2"/>
          <p:cNvSpPr/>
          <p:nvPr/>
        </p:nvSpPr>
        <p:spPr bwMode="auto">
          <a:xfrm>
            <a:off x="2832939" y="5329519"/>
            <a:ext cx="6772962"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7" name="Rectangle 6"/>
          <p:cNvSpPr/>
          <p:nvPr/>
        </p:nvSpPr>
        <p:spPr bwMode="auto">
          <a:xfrm>
            <a:off x="7019085" y="3533005"/>
            <a:ext cx="2586817" cy="1739536"/>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7093221" y="4360358"/>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System Processes</a:t>
            </a:r>
          </a:p>
        </p:txBody>
      </p:sp>
      <p:sp>
        <p:nvSpPr>
          <p:cNvPr id="23" name="Rectangle 22"/>
          <p:cNvSpPr/>
          <p:nvPr/>
        </p:nvSpPr>
        <p:spPr bwMode="auto">
          <a:xfrm>
            <a:off x="2958414" y="2130566"/>
            <a:ext cx="1824611" cy="30112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3095907" y="2852268"/>
            <a:ext cx="1524969" cy="609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3095906" y="3627333"/>
            <a:ext cx="1524969" cy="57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3106424" y="4363417"/>
            <a:ext cx="1524969" cy="588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err="1">
                <a:gradFill>
                  <a:gsLst>
                    <a:gs pos="0">
                      <a:srgbClr val="FFFFFF"/>
                    </a:gs>
                    <a:gs pos="100000">
                      <a:srgbClr val="FFFFFF"/>
                    </a:gs>
                  </a:gsLst>
                  <a:lin ang="5400000" scaled="0"/>
                </a:gradFill>
                <a:ea typeface="Segoe UI" pitchFamily="34" charset="0"/>
                <a:cs typeface="Segoe UI" pitchFamily="34" charset="0"/>
              </a:rPr>
              <a:t>Etc</a:t>
            </a:r>
            <a:r>
              <a:rPr lang="en-US" sz="1399" dirty="0">
                <a:gradFill>
                  <a:gsLst>
                    <a:gs pos="0">
                      <a:srgbClr val="FFFFFF"/>
                    </a:gs>
                    <a:gs pos="100000">
                      <a:srgbClr val="FFFFFF"/>
                    </a:gs>
                  </a:gsLst>
                  <a:lin ang="5400000" scaled="0"/>
                </a:gradFill>
                <a:ea typeface="Segoe UI" pitchFamily="34" charset="0"/>
                <a:cs typeface="Segoe UI" pitchFamily="34" charset="0"/>
              </a:rPr>
              <a:t>…</a:t>
            </a:r>
          </a:p>
        </p:txBody>
      </p:sp>
      <p:sp>
        <p:nvSpPr>
          <p:cNvPr id="16" name="Rectangle 15"/>
          <p:cNvSpPr/>
          <p:nvPr/>
        </p:nvSpPr>
        <p:spPr bwMode="auto">
          <a:xfrm>
            <a:off x="4931036" y="3372445"/>
            <a:ext cx="1824611" cy="176934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17" name="Rectangle 16"/>
          <p:cNvSpPr/>
          <p:nvPr/>
        </p:nvSpPr>
        <p:spPr bwMode="auto">
          <a:xfrm>
            <a:off x="5080856" y="4113833"/>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Tree>
    <p:extLst>
      <p:ext uri="{BB962C8B-B14F-4D97-AF65-F5344CB8AC3E}">
        <p14:creationId xmlns:p14="http://schemas.microsoft.com/office/powerpoint/2010/main" val="87612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834731" y="1597243"/>
            <a:ext cx="4078781" cy="3677980"/>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3" name="Rectangle 2"/>
          <p:cNvSpPr/>
          <p:nvPr/>
        </p:nvSpPr>
        <p:spPr bwMode="auto">
          <a:xfrm>
            <a:off x="2832939" y="5329519"/>
            <a:ext cx="6772962"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7" name="Rectangle 6"/>
          <p:cNvSpPr/>
          <p:nvPr/>
        </p:nvSpPr>
        <p:spPr bwMode="auto">
          <a:xfrm>
            <a:off x="7019085" y="3533005"/>
            <a:ext cx="2586817" cy="1739536"/>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7093221" y="4360358"/>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System Processes</a:t>
            </a:r>
          </a:p>
        </p:txBody>
      </p:sp>
      <p:sp>
        <p:nvSpPr>
          <p:cNvPr id="11" name="Rectangle 10"/>
          <p:cNvSpPr/>
          <p:nvPr/>
        </p:nvSpPr>
        <p:spPr bwMode="auto">
          <a:xfrm>
            <a:off x="8361957" y="4360358"/>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Application Process(</a:t>
            </a:r>
            <a:r>
              <a:rPr lang="en-US" sz="1199" dirty="0" err="1">
                <a:solidFill>
                  <a:schemeClr val="tx2"/>
                </a:solidFill>
              </a:rPr>
              <a:t>es</a:t>
            </a:r>
            <a:r>
              <a:rPr lang="en-US" sz="1199" dirty="0">
                <a:solidFill>
                  <a:schemeClr val="tx2"/>
                </a:solidFill>
              </a:rPr>
              <a:t>)</a:t>
            </a:r>
          </a:p>
        </p:txBody>
      </p:sp>
      <p:sp>
        <p:nvSpPr>
          <p:cNvPr id="23" name="Rectangle 22"/>
          <p:cNvSpPr/>
          <p:nvPr/>
        </p:nvSpPr>
        <p:spPr bwMode="auto">
          <a:xfrm>
            <a:off x="2958414" y="2130566"/>
            <a:ext cx="1824611" cy="30112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3095907" y="2852268"/>
            <a:ext cx="1524969" cy="609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3095906" y="3627333"/>
            <a:ext cx="1524969" cy="57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3106424" y="4363417"/>
            <a:ext cx="1524969" cy="588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err="1">
                <a:gradFill>
                  <a:gsLst>
                    <a:gs pos="0">
                      <a:srgbClr val="FFFFFF"/>
                    </a:gs>
                    <a:gs pos="100000">
                      <a:srgbClr val="FFFFFF"/>
                    </a:gs>
                  </a:gsLst>
                  <a:lin ang="5400000" scaled="0"/>
                </a:gradFill>
                <a:ea typeface="Segoe UI" pitchFamily="34" charset="0"/>
                <a:cs typeface="Segoe UI" pitchFamily="34" charset="0"/>
              </a:rPr>
              <a:t>Etc</a:t>
            </a:r>
            <a:r>
              <a:rPr lang="en-US" sz="1399" dirty="0">
                <a:gradFill>
                  <a:gsLst>
                    <a:gs pos="0">
                      <a:srgbClr val="FFFFFF"/>
                    </a:gs>
                    <a:gs pos="100000">
                      <a:srgbClr val="FFFFFF"/>
                    </a:gs>
                  </a:gsLst>
                  <a:lin ang="5400000" scaled="0"/>
                </a:gradFill>
                <a:ea typeface="Segoe UI" pitchFamily="34" charset="0"/>
                <a:cs typeface="Segoe UI" pitchFamily="34" charset="0"/>
              </a:rPr>
              <a:t>…</a:t>
            </a:r>
          </a:p>
        </p:txBody>
      </p:sp>
      <p:sp>
        <p:nvSpPr>
          <p:cNvPr id="16" name="Rectangle 15"/>
          <p:cNvSpPr/>
          <p:nvPr/>
        </p:nvSpPr>
        <p:spPr bwMode="auto">
          <a:xfrm>
            <a:off x="4931036" y="3372445"/>
            <a:ext cx="1824611" cy="176934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17" name="Rectangle 16"/>
          <p:cNvSpPr/>
          <p:nvPr/>
        </p:nvSpPr>
        <p:spPr bwMode="auto">
          <a:xfrm>
            <a:off x="5080856" y="4113833"/>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Tree>
    <p:extLst>
      <p:ext uri="{BB962C8B-B14F-4D97-AF65-F5344CB8AC3E}">
        <p14:creationId xmlns:p14="http://schemas.microsoft.com/office/powerpoint/2010/main" val="181451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307053" y="1592532"/>
            <a:ext cx="4078781" cy="3677980"/>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3" name="Rectangle 2"/>
          <p:cNvSpPr/>
          <p:nvPr/>
        </p:nvSpPr>
        <p:spPr bwMode="auto">
          <a:xfrm>
            <a:off x="1305262" y="5324808"/>
            <a:ext cx="9835049"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7" name="Rectangle 6"/>
          <p:cNvSpPr/>
          <p:nvPr/>
        </p:nvSpPr>
        <p:spPr bwMode="auto">
          <a:xfrm>
            <a:off x="5532515" y="3527796"/>
            <a:ext cx="2586817" cy="1739536"/>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5606651" y="4355150"/>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System Processes</a:t>
            </a:r>
          </a:p>
        </p:txBody>
      </p:sp>
      <p:sp>
        <p:nvSpPr>
          <p:cNvPr id="11" name="Rectangle 10"/>
          <p:cNvSpPr/>
          <p:nvPr/>
        </p:nvSpPr>
        <p:spPr bwMode="auto">
          <a:xfrm>
            <a:off x="6875386" y="4355150"/>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Application Process(</a:t>
            </a:r>
            <a:r>
              <a:rPr lang="en-US" sz="1199" dirty="0" err="1">
                <a:solidFill>
                  <a:schemeClr val="tx2"/>
                </a:solidFill>
              </a:rPr>
              <a:t>es</a:t>
            </a:r>
            <a:r>
              <a:rPr lang="en-US" sz="1199" dirty="0">
                <a:solidFill>
                  <a:schemeClr val="tx2"/>
                </a:solidFill>
              </a:rPr>
              <a:t>)</a:t>
            </a:r>
          </a:p>
        </p:txBody>
      </p:sp>
      <p:sp>
        <p:nvSpPr>
          <p:cNvPr id="23" name="Rectangle 22"/>
          <p:cNvSpPr/>
          <p:nvPr/>
        </p:nvSpPr>
        <p:spPr bwMode="auto">
          <a:xfrm>
            <a:off x="1430737" y="2125855"/>
            <a:ext cx="1824611" cy="30112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1568231" y="2847557"/>
            <a:ext cx="1524969" cy="609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568230" y="3622622"/>
            <a:ext cx="1524969" cy="57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1578747" y="4358706"/>
            <a:ext cx="1524969" cy="588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err="1">
                <a:gradFill>
                  <a:gsLst>
                    <a:gs pos="0">
                      <a:srgbClr val="FFFFFF"/>
                    </a:gs>
                    <a:gs pos="100000">
                      <a:srgbClr val="FFFFFF"/>
                    </a:gs>
                  </a:gsLst>
                  <a:lin ang="5400000" scaled="0"/>
                </a:gradFill>
                <a:ea typeface="Segoe UI" pitchFamily="34" charset="0"/>
                <a:cs typeface="Segoe UI" pitchFamily="34" charset="0"/>
              </a:rPr>
              <a:t>Etc</a:t>
            </a:r>
            <a:r>
              <a:rPr lang="en-US" sz="1399" dirty="0">
                <a:gradFill>
                  <a:gsLst>
                    <a:gs pos="0">
                      <a:srgbClr val="FFFFFF"/>
                    </a:gs>
                    <a:gs pos="100000">
                      <a:srgbClr val="FFFFFF"/>
                    </a:gs>
                  </a:gsLst>
                  <a:lin ang="5400000" scaled="0"/>
                </a:gradFill>
                <a:ea typeface="Segoe UI" pitchFamily="34" charset="0"/>
                <a:cs typeface="Segoe UI" pitchFamily="34" charset="0"/>
              </a:rPr>
              <a:t>…</a:t>
            </a:r>
          </a:p>
        </p:txBody>
      </p:sp>
      <p:sp>
        <p:nvSpPr>
          <p:cNvPr id="22" name="Rectangle 21"/>
          <p:cNvSpPr/>
          <p:nvPr/>
        </p:nvSpPr>
        <p:spPr bwMode="auto">
          <a:xfrm>
            <a:off x="3403358" y="3367734"/>
            <a:ext cx="1824611" cy="176934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26" name="Rectangle 25"/>
          <p:cNvSpPr/>
          <p:nvPr/>
        </p:nvSpPr>
        <p:spPr bwMode="auto">
          <a:xfrm>
            <a:off x="3553178" y="4109122"/>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Tree>
    <p:extLst>
      <p:ext uri="{BB962C8B-B14F-4D97-AF65-F5344CB8AC3E}">
        <p14:creationId xmlns:p14="http://schemas.microsoft.com/office/powerpoint/2010/main" val="212570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71186" y="2964967"/>
            <a:ext cx="4694103" cy="2203603"/>
          </a:xfrm>
          <a:noFill/>
        </p:spPr>
        <p:txBody>
          <a:bodyPr/>
          <a:lstStyle/>
          <a:p>
            <a:r>
              <a:rPr lang="en-US" sz="2040" dirty="0">
                <a:solidFill>
                  <a:schemeClr val="bg1"/>
                </a:solidFill>
              </a:rPr>
              <a:t>Set of IT Problems </a:t>
            </a:r>
            <a:r>
              <a:rPr lang="en-US" sz="2040" b="1" dirty="0">
                <a:solidFill>
                  <a:schemeClr val="bg1"/>
                </a:solidFill>
              </a:rPr>
              <a:t>forever</a:t>
            </a:r>
          </a:p>
          <a:p>
            <a:r>
              <a:rPr lang="en-US" sz="2040" dirty="0">
                <a:solidFill>
                  <a:schemeClr val="bg1"/>
                </a:solidFill>
              </a:rPr>
              <a:t>Patches break installations</a:t>
            </a:r>
          </a:p>
          <a:p>
            <a:r>
              <a:rPr lang="en-US" sz="2040" dirty="0">
                <a:solidFill>
                  <a:schemeClr val="bg1"/>
                </a:solidFill>
              </a:rPr>
              <a:t>Deployment binders</a:t>
            </a:r>
          </a:p>
          <a:p>
            <a:r>
              <a:rPr lang="en-US" sz="2040" dirty="0">
                <a:solidFill>
                  <a:schemeClr val="bg1"/>
                </a:solidFill>
              </a:rPr>
              <a:t>Lead to shadow IT, tension between dev/ops</a:t>
            </a:r>
          </a:p>
          <a:p>
            <a:r>
              <a:rPr lang="en-US" sz="2040" dirty="0" err="1">
                <a:solidFill>
                  <a:schemeClr val="bg1"/>
                </a:solidFill>
              </a:rPr>
              <a:t>Etc</a:t>
            </a:r>
            <a:endParaRPr lang="en-US" sz="2040" dirty="0">
              <a:solidFill>
                <a:schemeClr val="bg1"/>
              </a:solidFill>
            </a:endParaRPr>
          </a:p>
        </p:txBody>
      </p:sp>
      <p:sp>
        <p:nvSpPr>
          <p:cNvPr id="6" name="Shape 454"/>
          <p:cNvSpPr txBox="1">
            <a:spLocks/>
          </p:cNvSpPr>
          <p:nvPr/>
        </p:nvSpPr>
        <p:spPr>
          <a:xfrm>
            <a:off x="3638035" y="1722157"/>
            <a:ext cx="5160405" cy="762317"/>
          </a:xfrm>
          <a:prstGeom prst="rect">
            <a:avLst/>
          </a:prstGeom>
          <a:solidFill>
            <a:schemeClr val="tx2"/>
          </a:solidFill>
        </p:spPr>
        <p:txBody>
          <a:bodyPr vert="horz" wrap="square" lIns="149217" tIns="93260" rIns="149217" bIns="93260" rtlCol="0" anchor="b">
            <a:noAutofit/>
          </a:bodyPr>
          <a:lstStyle>
            <a:lvl1pPr algn="ctr" defTabSz="914367" rtl="0" eaLnBrk="1" latinLnBrk="0" hangingPunct="1">
              <a:lnSpc>
                <a:spcPct val="90000"/>
              </a:lnSpc>
              <a:spcBef>
                <a:spcPct val="0"/>
              </a:spcBef>
              <a:buNone/>
              <a:defRPr lang="en-US" sz="5998"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080" spc="-102">
                <a:solidFill>
                  <a:srgbClr val="FFFFFF"/>
                </a:solidFill>
                <a:latin typeface="Segoe UI Light"/>
              </a:rPr>
              <a:t>Works on my machine</a:t>
            </a:r>
            <a:endParaRPr lang="en-US" sz="4080" spc="-102" dirty="0">
              <a:solidFill>
                <a:srgbClr val="FFFFFF"/>
              </a:solidFill>
              <a:latin typeface="Segoe UI Light"/>
            </a:endParaRPr>
          </a:p>
        </p:txBody>
      </p:sp>
    </p:spTree>
    <p:extLst>
      <p:ext uri="{BB962C8B-B14F-4D97-AF65-F5344CB8AC3E}">
        <p14:creationId xmlns:p14="http://schemas.microsoft.com/office/powerpoint/2010/main" val="1012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307053" y="1592532"/>
            <a:ext cx="4078781" cy="3677980"/>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3" name="Rectangle 2"/>
          <p:cNvSpPr/>
          <p:nvPr/>
        </p:nvSpPr>
        <p:spPr bwMode="auto">
          <a:xfrm>
            <a:off x="1305262" y="5324808"/>
            <a:ext cx="9835049"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7" name="Rectangle 6"/>
          <p:cNvSpPr/>
          <p:nvPr/>
        </p:nvSpPr>
        <p:spPr bwMode="auto">
          <a:xfrm>
            <a:off x="5532515" y="3527796"/>
            <a:ext cx="2586817" cy="1739536"/>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5606651" y="4355150"/>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System Processes</a:t>
            </a:r>
          </a:p>
        </p:txBody>
      </p:sp>
      <p:sp>
        <p:nvSpPr>
          <p:cNvPr id="11" name="Rectangle 10"/>
          <p:cNvSpPr/>
          <p:nvPr/>
        </p:nvSpPr>
        <p:spPr bwMode="auto">
          <a:xfrm>
            <a:off x="6875386" y="4355150"/>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Application Process(</a:t>
            </a:r>
            <a:r>
              <a:rPr lang="en-US" sz="1199" dirty="0" err="1">
                <a:solidFill>
                  <a:schemeClr val="tx2"/>
                </a:solidFill>
              </a:rPr>
              <a:t>es</a:t>
            </a:r>
            <a:r>
              <a:rPr lang="en-US" sz="1199" dirty="0">
                <a:solidFill>
                  <a:schemeClr val="tx2"/>
                </a:solidFill>
              </a:rPr>
              <a:t>)</a:t>
            </a:r>
          </a:p>
        </p:txBody>
      </p:sp>
      <p:sp>
        <p:nvSpPr>
          <p:cNvPr id="23" name="Rectangle 22"/>
          <p:cNvSpPr/>
          <p:nvPr/>
        </p:nvSpPr>
        <p:spPr bwMode="auto">
          <a:xfrm>
            <a:off x="1430737" y="2125855"/>
            <a:ext cx="1824611" cy="30112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1568231" y="2847557"/>
            <a:ext cx="1524969" cy="609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568230" y="3622622"/>
            <a:ext cx="1524969" cy="57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1578747" y="4358706"/>
            <a:ext cx="1524969" cy="588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err="1">
                <a:gradFill>
                  <a:gsLst>
                    <a:gs pos="0">
                      <a:srgbClr val="FFFFFF"/>
                    </a:gs>
                    <a:gs pos="100000">
                      <a:srgbClr val="FFFFFF"/>
                    </a:gs>
                  </a:gsLst>
                  <a:lin ang="5400000" scaled="0"/>
                </a:gradFill>
                <a:ea typeface="Segoe UI" pitchFamily="34" charset="0"/>
                <a:cs typeface="Segoe UI" pitchFamily="34" charset="0"/>
              </a:rPr>
              <a:t>Etc</a:t>
            </a:r>
            <a:r>
              <a:rPr lang="en-US" sz="1399" dirty="0">
                <a:gradFill>
                  <a:gsLst>
                    <a:gs pos="0">
                      <a:srgbClr val="FFFFFF"/>
                    </a:gs>
                    <a:gs pos="100000">
                      <a:srgbClr val="FFFFFF"/>
                    </a:gs>
                  </a:gsLst>
                  <a:lin ang="5400000" scaled="0"/>
                </a:gradFill>
                <a:ea typeface="Segoe UI" pitchFamily="34" charset="0"/>
                <a:cs typeface="Segoe UI" pitchFamily="34" charset="0"/>
              </a:rPr>
              <a:t>…</a:t>
            </a:r>
          </a:p>
        </p:txBody>
      </p:sp>
      <p:sp>
        <p:nvSpPr>
          <p:cNvPr id="53" name="Rectangle 52"/>
          <p:cNvSpPr/>
          <p:nvPr/>
        </p:nvSpPr>
        <p:spPr bwMode="auto">
          <a:xfrm>
            <a:off x="8406149" y="3527796"/>
            <a:ext cx="2586817" cy="173953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54" name="Rectangle 53"/>
          <p:cNvSpPr/>
          <p:nvPr/>
        </p:nvSpPr>
        <p:spPr bwMode="auto">
          <a:xfrm>
            <a:off x="8480285" y="4355150"/>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System Processes</a:t>
            </a:r>
          </a:p>
        </p:txBody>
      </p:sp>
      <p:sp>
        <p:nvSpPr>
          <p:cNvPr id="55" name="Rectangle 54"/>
          <p:cNvSpPr/>
          <p:nvPr/>
        </p:nvSpPr>
        <p:spPr bwMode="auto">
          <a:xfrm>
            <a:off x="9749020" y="4355150"/>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Application Process(</a:t>
            </a:r>
            <a:r>
              <a:rPr lang="en-US" sz="1199" dirty="0" err="1">
                <a:solidFill>
                  <a:schemeClr val="tx2"/>
                </a:solidFill>
              </a:rPr>
              <a:t>es</a:t>
            </a:r>
            <a:r>
              <a:rPr lang="en-US" sz="1199" dirty="0">
                <a:solidFill>
                  <a:schemeClr val="tx2"/>
                </a:solidFill>
              </a:rPr>
              <a:t>)</a:t>
            </a:r>
          </a:p>
        </p:txBody>
      </p:sp>
      <p:sp>
        <p:nvSpPr>
          <p:cNvPr id="22" name="Rectangle 21"/>
          <p:cNvSpPr/>
          <p:nvPr/>
        </p:nvSpPr>
        <p:spPr bwMode="auto">
          <a:xfrm>
            <a:off x="3403358" y="3367734"/>
            <a:ext cx="1824611" cy="176934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26" name="Rectangle 25"/>
          <p:cNvSpPr/>
          <p:nvPr/>
        </p:nvSpPr>
        <p:spPr bwMode="auto">
          <a:xfrm>
            <a:off x="3553178" y="4109122"/>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Tree>
    <p:extLst>
      <p:ext uri="{BB962C8B-B14F-4D97-AF65-F5344CB8AC3E}">
        <p14:creationId xmlns:p14="http://schemas.microsoft.com/office/powerpoint/2010/main" val="140661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305262" y="6164960"/>
            <a:ext cx="9835050" cy="635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1307053" y="1592532"/>
            <a:ext cx="4078781" cy="3677980"/>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3" name="Rectangle 2"/>
          <p:cNvSpPr/>
          <p:nvPr/>
        </p:nvSpPr>
        <p:spPr bwMode="auto">
          <a:xfrm>
            <a:off x="1305263" y="5324808"/>
            <a:ext cx="6820573"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7" name="Rectangle 6"/>
          <p:cNvSpPr/>
          <p:nvPr/>
        </p:nvSpPr>
        <p:spPr bwMode="auto">
          <a:xfrm>
            <a:off x="5532515" y="3527796"/>
            <a:ext cx="2586817" cy="1739536"/>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5606651" y="4355150"/>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System Processes</a:t>
            </a:r>
          </a:p>
        </p:txBody>
      </p:sp>
      <p:sp>
        <p:nvSpPr>
          <p:cNvPr id="11" name="Rectangle 10"/>
          <p:cNvSpPr/>
          <p:nvPr/>
        </p:nvSpPr>
        <p:spPr bwMode="auto">
          <a:xfrm>
            <a:off x="6875386" y="4355150"/>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Application Process(</a:t>
            </a:r>
            <a:r>
              <a:rPr lang="en-US" sz="1199" dirty="0" err="1">
                <a:solidFill>
                  <a:schemeClr val="tx2"/>
                </a:solidFill>
              </a:rPr>
              <a:t>es</a:t>
            </a:r>
            <a:r>
              <a:rPr lang="en-US" sz="1199" dirty="0">
                <a:solidFill>
                  <a:schemeClr val="tx2"/>
                </a:solidFill>
              </a:rPr>
              <a:t>)</a:t>
            </a:r>
          </a:p>
        </p:txBody>
      </p:sp>
      <p:sp>
        <p:nvSpPr>
          <p:cNvPr id="23" name="Rectangle 22"/>
          <p:cNvSpPr/>
          <p:nvPr/>
        </p:nvSpPr>
        <p:spPr bwMode="auto">
          <a:xfrm>
            <a:off x="1430737" y="2125855"/>
            <a:ext cx="1824611" cy="30112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1568231" y="2847557"/>
            <a:ext cx="1524969" cy="609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568230" y="3622622"/>
            <a:ext cx="1524969" cy="57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1578747" y="4358706"/>
            <a:ext cx="1524969" cy="588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err="1">
                <a:gradFill>
                  <a:gsLst>
                    <a:gs pos="0">
                      <a:srgbClr val="FFFFFF"/>
                    </a:gs>
                    <a:gs pos="100000">
                      <a:srgbClr val="FFFFFF"/>
                    </a:gs>
                  </a:gsLst>
                  <a:lin ang="5400000" scaled="0"/>
                </a:gradFill>
                <a:ea typeface="Segoe UI" pitchFamily="34" charset="0"/>
                <a:cs typeface="Segoe UI" pitchFamily="34" charset="0"/>
              </a:rPr>
              <a:t>Etc</a:t>
            </a:r>
            <a:r>
              <a:rPr lang="en-US" sz="1399" dirty="0">
                <a:gradFill>
                  <a:gsLst>
                    <a:gs pos="0">
                      <a:srgbClr val="FFFFFF"/>
                    </a:gs>
                    <a:gs pos="100000">
                      <a:srgbClr val="FFFFFF"/>
                    </a:gs>
                  </a:gsLst>
                  <a:lin ang="5400000" scaled="0"/>
                </a:gradFill>
                <a:ea typeface="Segoe UI" pitchFamily="34" charset="0"/>
                <a:cs typeface="Segoe UI" pitchFamily="34" charset="0"/>
              </a:rPr>
              <a:t>…</a:t>
            </a:r>
          </a:p>
        </p:txBody>
      </p:sp>
      <p:sp>
        <p:nvSpPr>
          <p:cNvPr id="41" name="Rectangle 40"/>
          <p:cNvSpPr/>
          <p:nvPr/>
        </p:nvSpPr>
        <p:spPr bwMode="auto">
          <a:xfrm>
            <a:off x="8394527" y="5321065"/>
            <a:ext cx="2598440" cy="65384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3" name="Rectangle 52"/>
          <p:cNvSpPr/>
          <p:nvPr/>
        </p:nvSpPr>
        <p:spPr bwMode="auto">
          <a:xfrm>
            <a:off x="8406149" y="3527796"/>
            <a:ext cx="2586817" cy="173953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54" name="Rectangle 53"/>
          <p:cNvSpPr/>
          <p:nvPr/>
        </p:nvSpPr>
        <p:spPr bwMode="auto">
          <a:xfrm>
            <a:off x="8480285" y="4355150"/>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System Processes</a:t>
            </a:r>
          </a:p>
        </p:txBody>
      </p:sp>
      <p:sp>
        <p:nvSpPr>
          <p:cNvPr id="55" name="Rectangle 54"/>
          <p:cNvSpPr/>
          <p:nvPr/>
        </p:nvSpPr>
        <p:spPr bwMode="auto">
          <a:xfrm>
            <a:off x="9749020" y="4355150"/>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Application Process(</a:t>
            </a:r>
            <a:r>
              <a:rPr lang="en-US" sz="1199" dirty="0" err="1">
                <a:solidFill>
                  <a:schemeClr val="tx2"/>
                </a:solidFill>
              </a:rPr>
              <a:t>es</a:t>
            </a:r>
            <a:r>
              <a:rPr lang="en-US" sz="1199" dirty="0">
                <a:solidFill>
                  <a:schemeClr val="tx2"/>
                </a:solidFill>
              </a:rPr>
              <a:t>)</a:t>
            </a:r>
          </a:p>
        </p:txBody>
      </p:sp>
      <p:sp>
        <p:nvSpPr>
          <p:cNvPr id="22" name="Rectangle 21"/>
          <p:cNvSpPr/>
          <p:nvPr/>
        </p:nvSpPr>
        <p:spPr bwMode="auto">
          <a:xfrm>
            <a:off x="3403358" y="3367734"/>
            <a:ext cx="1824611" cy="176934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26" name="Rectangle 25"/>
          <p:cNvSpPr/>
          <p:nvPr/>
        </p:nvSpPr>
        <p:spPr bwMode="auto">
          <a:xfrm>
            <a:off x="3553178" y="4109122"/>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Tree>
    <p:extLst>
      <p:ext uri="{BB962C8B-B14F-4D97-AF65-F5344CB8AC3E}">
        <p14:creationId xmlns:p14="http://schemas.microsoft.com/office/powerpoint/2010/main" val="152778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8347212" y="2505782"/>
            <a:ext cx="2698897" cy="3547754"/>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chemeClr val="tx2"/>
                </a:solidFill>
                <a:ea typeface="Segoe UI" pitchFamily="34" charset="0"/>
                <a:cs typeface="Segoe UI" pitchFamily="34" charset="0"/>
              </a:rPr>
              <a:t>Virtual Machine</a:t>
            </a:r>
            <a:br>
              <a:rPr lang="en-US" sz="2400" dirty="0">
                <a:solidFill>
                  <a:schemeClr val="tx2"/>
                </a:solidFill>
                <a:ea typeface="Segoe UI" pitchFamily="34" charset="0"/>
                <a:cs typeface="Segoe UI" pitchFamily="34" charset="0"/>
              </a:rPr>
            </a:br>
            <a:r>
              <a:rPr lang="en-US" sz="1599" i="1" dirty="0">
                <a:solidFill>
                  <a:schemeClr val="tx2"/>
                </a:solidFill>
                <a:ea typeface="Segoe UI" pitchFamily="34" charset="0"/>
                <a:cs typeface="Segoe UI" pitchFamily="34" charset="0"/>
              </a:rPr>
              <a:t>Specifically Optimized To Run a Container</a:t>
            </a:r>
            <a:endParaRPr lang="en-US" sz="2400" i="1" dirty="0">
              <a:solidFill>
                <a:schemeClr val="tx2"/>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305262" y="6164960"/>
            <a:ext cx="9835050" cy="635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1307053" y="1592532"/>
            <a:ext cx="4078781" cy="3677980"/>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3" name="Rectangle 2"/>
          <p:cNvSpPr/>
          <p:nvPr/>
        </p:nvSpPr>
        <p:spPr bwMode="auto">
          <a:xfrm>
            <a:off x="1305263" y="5324808"/>
            <a:ext cx="6820573"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7" name="Rectangle 6"/>
          <p:cNvSpPr/>
          <p:nvPr/>
        </p:nvSpPr>
        <p:spPr bwMode="auto">
          <a:xfrm>
            <a:off x="5532515" y="3527796"/>
            <a:ext cx="2586817" cy="1739536"/>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5606651" y="4355150"/>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System Processes</a:t>
            </a:r>
          </a:p>
        </p:txBody>
      </p:sp>
      <p:sp>
        <p:nvSpPr>
          <p:cNvPr id="11" name="Rectangle 10"/>
          <p:cNvSpPr/>
          <p:nvPr/>
        </p:nvSpPr>
        <p:spPr bwMode="auto">
          <a:xfrm>
            <a:off x="6875386" y="4355150"/>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Application Process(</a:t>
            </a:r>
            <a:r>
              <a:rPr lang="en-US" sz="1199" dirty="0" err="1">
                <a:solidFill>
                  <a:schemeClr val="tx2"/>
                </a:solidFill>
              </a:rPr>
              <a:t>es</a:t>
            </a:r>
            <a:r>
              <a:rPr lang="en-US" sz="1199" dirty="0">
                <a:solidFill>
                  <a:schemeClr val="tx2"/>
                </a:solidFill>
              </a:rPr>
              <a:t>)</a:t>
            </a:r>
          </a:p>
        </p:txBody>
      </p:sp>
      <p:sp>
        <p:nvSpPr>
          <p:cNvPr id="23" name="Rectangle 22"/>
          <p:cNvSpPr/>
          <p:nvPr/>
        </p:nvSpPr>
        <p:spPr bwMode="auto">
          <a:xfrm>
            <a:off x="1430737" y="2125855"/>
            <a:ext cx="1824611" cy="30112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1568231" y="2847557"/>
            <a:ext cx="1524969" cy="609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568230" y="3622622"/>
            <a:ext cx="1524969" cy="57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1578747" y="4358706"/>
            <a:ext cx="1524969" cy="588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err="1">
                <a:gradFill>
                  <a:gsLst>
                    <a:gs pos="0">
                      <a:srgbClr val="FFFFFF"/>
                    </a:gs>
                    <a:gs pos="100000">
                      <a:srgbClr val="FFFFFF"/>
                    </a:gs>
                  </a:gsLst>
                  <a:lin ang="5400000" scaled="0"/>
                </a:gradFill>
                <a:ea typeface="Segoe UI" pitchFamily="34" charset="0"/>
                <a:cs typeface="Segoe UI" pitchFamily="34" charset="0"/>
              </a:rPr>
              <a:t>Etc</a:t>
            </a:r>
            <a:r>
              <a:rPr lang="en-US" sz="1399" dirty="0">
                <a:gradFill>
                  <a:gsLst>
                    <a:gs pos="0">
                      <a:srgbClr val="FFFFFF"/>
                    </a:gs>
                    <a:gs pos="100000">
                      <a:srgbClr val="FFFFFF"/>
                    </a:gs>
                  </a:gsLst>
                  <a:lin ang="5400000" scaled="0"/>
                </a:gradFill>
                <a:ea typeface="Segoe UI" pitchFamily="34" charset="0"/>
                <a:cs typeface="Segoe UI" pitchFamily="34" charset="0"/>
              </a:rPr>
              <a:t>…</a:t>
            </a:r>
          </a:p>
        </p:txBody>
      </p:sp>
      <p:sp>
        <p:nvSpPr>
          <p:cNvPr id="41" name="Rectangle 40"/>
          <p:cNvSpPr/>
          <p:nvPr/>
        </p:nvSpPr>
        <p:spPr bwMode="auto">
          <a:xfrm>
            <a:off x="8394527" y="5321065"/>
            <a:ext cx="2598440" cy="65384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3" name="Rectangle 52"/>
          <p:cNvSpPr/>
          <p:nvPr/>
        </p:nvSpPr>
        <p:spPr bwMode="auto">
          <a:xfrm>
            <a:off x="8406149" y="3527796"/>
            <a:ext cx="2586817" cy="173953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54" name="Rectangle 53"/>
          <p:cNvSpPr/>
          <p:nvPr/>
        </p:nvSpPr>
        <p:spPr bwMode="auto">
          <a:xfrm>
            <a:off x="8480285" y="4355150"/>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System Processes</a:t>
            </a:r>
          </a:p>
        </p:txBody>
      </p:sp>
      <p:sp>
        <p:nvSpPr>
          <p:cNvPr id="55" name="Rectangle 54"/>
          <p:cNvSpPr/>
          <p:nvPr/>
        </p:nvSpPr>
        <p:spPr bwMode="auto">
          <a:xfrm>
            <a:off x="9749020" y="4355150"/>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Application Process(</a:t>
            </a:r>
            <a:r>
              <a:rPr lang="en-US" sz="1199" dirty="0" err="1">
                <a:solidFill>
                  <a:schemeClr val="tx2"/>
                </a:solidFill>
              </a:rPr>
              <a:t>es</a:t>
            </a:r>
            <a:r>
              <a:rPr lang="en-US" sz="1199" dirty="0">
                <a:solidFill>
                  <a:schemeClr val="tx2"/>
                </a:solidFill>
              </a:rPr>
              <a:t>)</a:t>
            </a:r>
          </a:p>
        </p:txBody>
      </p:sp>
      <p:sp>
        <p:nvSpPr>
          <p:cNvPr id="22" name="Rectangle 21"/>
          <p:cNvSpPr/>
          <p:nvPr/>
        </p:nvSpPr>
        <p:spPr bwMode="auto">
          <a:xfrm>
            <a:off x="3403358" y="3367734"/>
            <a:ext cx="1824611" cy="176934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26" name="Rectangle 25"/>
          <p:cNvSpPr/>
          <p:nvPr/>
        </p:nvSpPr>
        <p:spPr bwMode="auto">
          <a:xfrm>
            <a:off x="3553178" y="4109122"/>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Tree>
    <p:extLst>
      <p:ext uri="{BB962C8B-B14F-4D97-AF65-F5344CB8AC3E}">
        <p14:creationId xmlns:p14="http://schemas.microsoft.com/office/powerpoint/2010/main" val="211464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262638" y="2006509"/>
            <a:ext cx="2877674" cy="410372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solidFill>
                  <a:schemeClr val="bg1"/>
                </a:solidFill>
                <a:ea typeface="Segoe UI" pitchFamily="34" charset="0"/>
                <a:cs typeface="Segoe UI" pitchFamily="34" charset="0"/>
              </a:rPr>
              <a:t>Hyper-V Isolation</a:t>
            </a:r>
          </a:p>
        </p:txBody>
      </p:sp>
      <p:sp>
        <p:nvSpPr>
          <p:cNvPr id="39" name="Rounded Rectangle 7"/>
          <p:cNvSpPr/>
          <p:nvPr/>
        </p:nvSpPr>
        <p:spPr bwMode="auto">
          <a:xfrm>
            <a:off x="8347212" y="2505782"/>
            <a:ext cx="2698897" cy="3547754"/>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chemeClr val="tx2"/>
                </a:solidFill>
                <a:ea typeface="Segoe UI" pitchFamily="34" charset="0"/>
                <a:cs typeface="Segoe UI" pitchFamily="34" charset="0"/>
              </a:rPr>
              <a:t>Virtual Machine</a:t>
            </a:r>
            <a:br>
              <a:rPr lang="en-US" sz="2400" dirty="0">
                <a:solidFill>
                  <a:schemeClr val="tx2"/>
                </a:solidFill>
                <a:ea typeface="Segoe UI" pitchFamily="34" charset="0"/>
                <a:cs typeface="Segoe UI" pitchFamily="34" charset="0"/>
              </a:rPr>
            </a:br>
            <a:r>
              <a:rPr lang="en-US" sz="1599" i="1" dirty="0">
                <a:solidFill>
                  <a:schemeClr val="tx2"/>
                </a:solidFill>
                <a:ea typeface="Segoe UI" pitchFamily="34" charset="0"/>
                <a:cs typeface="Segoe UI" pitchFamily="34" charset="0"/>
              </a:rPr>
              <a:t>Specifically Optimized To Run a Container</a:t>
            </a:r>
            <a:endParaRPr lang="en-US" sz="2400" i="1" dirty="0">
              <a:solidFill>
                <a:schemeClr val="tx2"/>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305262" y="6164960"/>
            <a:ext cx="9835050" cy="635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1307053" y="1592532"/>
            <a:ext cx="4078781" cy="3677980"/>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3" name="Rectangle 2"/>
          <p:cNvSpPr/>
          <p:nvPr/>
        </p:nvSpPr>
        <p:spPr bwMode="auto">
          <a:xfrm>
            <a:off x="1305263" y="5324808"/>
            <a:ext cx="6820573"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7" name="Rectangle 6"/>
          <p:cNvSpPr/>
          <p:nvPr/>
        </p:nvSpPr>
        <p:spPr bwMode="auto">
          <a:xfrm>
            <a:off x="5532515" y="3527796"/>
            <a:ext cx="2586817" cy="1739536"/>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5606651" y="4355150"/>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System Processes</a:t>
            </a:r>
          </a:p>
        </p:txBody>
      </p:sp>
      <p:sp>
        <p:nvSpPr>
          <p:cNvPr id="11" name="Rectangle 10"/>
          <p:cNvSpPr/>
          <p:nvPr/>
        </p:nvSpPr>
        <p:spPr bwMode="auto">
          <a:xfrm>
            <a:off x="6875386" y="4355150"/>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Application Process(</a:t>
            </a:r>
            <a:r>
              <a:rPr lang="en-US" sz="1199" dirty="0" err="1">
                <a:solidFill>
                  <a:schemeClr val="tx2"/>
                </a:solidFill>
              </a:rPr>
              <a:t>es</a:t>
            </a:r>
            <a:r>
              <a:rPr lang="en-US" sz="1199" dirty="0">
                <a:solidFill>
                  <a:schemeClr val="tx2"/>
                </a:solidFill>
              </a:rPr>
              <a:t>)</a:t>
            </a:r>
          </a:p>
        </p:txBody>
      </p:sp>
      <p:sp>
        <p:nvSpPr>
          <p:cNvPr id="23" name="Rectangle 22"/>
          <p:cNvSpPr/>
          <p:nvPr/>
        </p:nvSpPr>
        <p:spPr bwMode="auto">
          <a:xfrm>
            <a:off x="1430737" y="2125855"/>
            <a:ext cx="1824611" cy="30112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1568231" y="2847557"/>
            <a:ext cx="1524969" cy="609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568230" y="3622622"/>
            <a:ext cx="1524969" cy="57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1578747" y="4358706"/>
            <a:ext cx="1524969" cy="588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err="1">
                <a:gradFill>
                  <a:gsLst>
                    <a:gs pos="0">
                      <a:srgbClr val="FFFFFF"/>
                    </a:gs>
                    <a:gs pos="100000">
                      <a:srgbClr val="FFFFFF"/>
                    </a:gs>
                  </a:gsLst>
                  <a:lin ang="5400000" scaled="0"/>
                </a:gradFill>
                <a:ea typeface="Segoe UI" pitchFamily="34" charset="0"/>
                <a:cs typeface="Segoe UI" pitchFamily="34" charset="0"/>
              </a:rPr>
              <a:t>Etc</a:t>
            </a:r>
            <a:r>
              <a:rPr lang="en-US" sz="1399" dirty="0">
                <a:gradFill>
                  <a:gsLst>
                    <a:gs pos="0">
                      <a:srgbClr val="FFFFFF"/>
                    </a:gs>
                    <a:gs pos="100000">
                      <a:srgbClr val="FFFFFF"/>
                    </a:gs>
                  </a:gsLst>
                  <a:lin ang="5400000" scaled="0"/>
                </a:gradFill>
                <a:ea typeface="Segoe UI" pitchFamily="34" charset="0"/>
                <a:cs typeface="Segoe UI" pitchFamily="34" charset="0"/>
              </a:rPr>
              <a:t>…</a:t>
            </a:r>
          </a:p>
        </p:txBody>
      </p:sp>
      <p:sp>
        <p:nvSpPr>
          <p:cNvPr id="41" name="Rectangle 40"/>
          <p:cNvSpPr/>
          <p:nvPr/>
        </p:nvSpPr>
        <p:spPr bwMode="auto">
          <a:xfrm>
            <a:off x="8394527" y="5321065"/>
            <a:ext cx="2598440" cy="65384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3" name="Rectangle 52"/>
          <p:cNvSpPr/>
          <p:nvPr/>
        </p:nvSpPr>
        <p:spPr bwMode="auto">
          <a:xfrm>
            <a:off x="8406149" y="3527796"/>
            <a:ext cx="2586817" cy="173953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54" name="Rectangle 53"/>
          <p:cNvSpPr/>
          <p:nvPr/>
        </p:nvSpPr>
        <p:spPr bwMode="auto">
          <a:xfrm>
            <a:off x="8480285" y="4355150"/>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System Processes</a:t>
            </a:r>
          </a:p>
        </p:txBody>
      </p:sp>
      <p:sp>
        <p:nvSpPr>
          <p:cNvPr id="55" name="Rectangle 54"/>
          <p:cNvSpPr/>
          <p:nvPr/>
        </p:nvSpPr>
        <p:spPr bwMode="auto">
          <a:xfrm>
            <a:off x="9749020" y="4355150"/>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Application Process(</a:t>
            </a:r>
            <a:r>
              <a:rPr lang="en-US" sz="1199" dirty="0" err="1">
                <a:solidFill>
                  <a:schemeClr val="tx2"/>
                </a:solidFill>
              </a:rPr>
              <a:t>es</a:t>
            </a:r>
            <a:r>
              <a:rPr lang="en-US" sz="1199" dirty="0">
                <a:solidFill>
                  <a:schemeClr val="tx2"/>
                </a:solidFill>
              </a:rPr>
              <a:t>)</a:t>
            </a:r>
          </a:p>
        </p:txBody>
      </p:sp>
      <p:sp>
        <p:nvSpPr>
          <p:cNvPr id="22" name="Rectangle 21"/>
          <p:cNvSpPr/>
          <p:nvPr/>
        </p:nvSpPr>
        <p:spPr bwMode="auto">
          <a:xfrm>
            <a:off x="3403358" y="3367734"/>
            <a:ext cx="1824611" cy="176934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26" name="Rectangle 25"/>
          <p:cNvSpPr/>
          <p:nvPr/>
        </p:nvSpPr>
        <p:spPr bwMode="auto">
          <a:xfrm>
            <a:off x="3553178" y="4109122"/>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Tree>
    <p:extLst>
      <p:ext uri="{BB962C8B-B14F-4D97-AF65-F5344CB8AC3E}">
        <p14:creationId xmlns:p14="http://schemas.microsoft.com/office/powerpoint/2010/main" val="55469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dirty="0"/>
              <a:t>Windows Containers</a:t>
            </a:r>
          </a:p>
        </p:txBody>
      </p:sp>
      <p:sp>
        <p:nvSpPr>
          <p:cNvPr id="38" name="Rectangle 37"/>
          <p:cNvSpPr/>
          <p:nvPr/>
        </p:nvSpPr>
        <p:spPr bwMode="auto">
          <a:xfrm>
            <a:off x="1137982" y="6164960"/>
            <a:ext cx="10795255" cy="635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grpSp>
        <p:nvGrpSpPr>
          <p:cNvPr id="5" name="Group 4">
            <a:extLst>
              <a:ext uri="{FF2B5EF4-FFF2-40B4-BE49-F238E27FC236}">
                <a16:creationId xmlns:a16="http://schemas.microsoft.com/office/drawing/2014/main" id="{C9EBA5DC-D66E-423D-A534-5D84FE25E876}"/>
              </a:ext>
            </a:extLst>
          </p:cNvPr>
          <p:cNvGrpSpPr/>
          <p:nvPr/>
        </p:nvGrpSpPr>
        <p:grpSpPr>
          <a:xfrm>
            <a:off x="6070420" y="2002766"/>
            <a:ext cx="2877674" cy="4103724"/>
            <a:chOff x="7190950" y="2002766"/>
            <a:chExt cx="2877674" cy="4103724"/>
          </a:xfrm>
        </p:grpSpPr>
        <p:sp>
          <p:nvSpPr>
            <p:cNvPr id="40" name="Rectangle 39"/>
            <p:cNvSpPr/>
            <p:nvPr/>
          </p:nvSpPr>
          <p:spPr bwMode="auto">
            <a:xfrm>
              <a:off x="7190950" y="2002766"/>
              <a:ext cx="2877674" cy="410372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solidFill>
                    <a:schemeClr val="bg1"/>
                  </a:solidFill>
                  <a:ea typeface="Segoe UI" pitchFamily="34" charset="0"/>
                  <a:cs typeface="Segoe UI" pitchFamily="34" charset="0"/>
                </a:rPr>
                <a:t>Hyper-V Isolation</a:t>
              </a:r>
            </a:p>
          </p:txBody>
        </p:sp>
        <p:sp>
          <p:nvSpPr>
            <p:cNvPr id="39" name="Rounded Rectangle 7"/>
            <p:cNvSpPr/>
            <p:nvPr/>
          </p:nvSpPr>
          <p:spPr bwMode="auto">
            <a:xfrm>
              <a:off x="7275524" y="2502039"/>
              <a:ext cx="2698897" cy="3547754"/>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chemeClr val="tx2"/>
                  </a:solidFill>
                  <a:ea typeface="Segoe UI" pitchFamily="34" charset="0"/>
                  <a:cs typeface="Segoe UI" pitchFamily="34" charset="0"/>
                </a:rPr>
                <a:t>Virtual Machine</a:t>
              </a:r>
              <a:br>
                <a:rPr lang="en-US" sz="2400" dirty="0">
                  <a:solidFill>
                    <a:schemeClr val="tx2"/>
                  </a:solidFill>
                  <a:ea typeface="Segoe UI" pitchFamily="34" charset="0"/>
                  <a:cs typeface="Segoe UI" pitchFamily="34" charset="0"/>
                </a:rPr>
              </a:br>
              <a:r>
                <a:rPr lang="en-US" sz="1599" i="1" dirty="0">
                  <a:solidFill>
                    <a:schemeClr val="tx2"/>
                  </a:solidFill>
                  <a:ea typeface="Segoe UI" pitchFamily="34" charset="0"/>
                  <a:cs typeface="Segoe UI" pitchFamily="34" charset="0"/>
                </a:rPr>
                <a:t>Specifically Optimized To Run a Container</a:t>
              </a:r>
              <a:endParaRPr lang="en-US" sz="2400" i="1" dirty="0">
                <a:solidFill>
                  <a:schemeClr val="tx2"/>
                </a:solidFill>
                <a:ea typeface="Segoe UI" pitchFamily="34" charset="0"/>
                <a:cs typeface="Segoe UI" pitchFamily="34" charset="0"/>
              </a:endParaRPr>
            </a:p>
          </p:txBody>
        </p:sp>
        <p:sp>
          <p:nvSpPr>
            <p:cNvPr id="41" name="Rectangle 40"/>
            <p:cNvSpPr/>
            <p:nvPr/>
          </p:nvSpPr>
          <p:spPr bwMode="auto">
            <a:xfrm>
              <a:off x="7322839" y="5317322"/>
              <a:ext cx="2598440" cy="65384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3" name="Rectangle 52"/>
            <p:cNvSpPr/>
            <p:nvPr/>
          </p:nvSpPr>
          <p:spPr bwMode="auto">
            <a:xfrm>
              <a:off x="7334461" y="3524053"/>
              <a:ext cx="2586817" cy="173953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54" name="Rectangle 53"/>
            <p:cNvSpPr/>
            <p:nvPr/>
          </p:nvSpPr>
          <p:spPr bwMode="auto">
            <a:xfrm>
              <a:off x="7408597" y="4351407"/>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System Processes</a:t>
              </a:r>
            </a:p>
          </p:txBody>
        </p:sp>
        <p:sp>
          <p:nvSpPr>
            <p:cNvPr id="55" name="Rectangle 54"/>
            <p:cNvSpPr/>
            <p:nvPr/>
          </p:nvSpPr>
          <p:spPr bwMode="auto">
            <a:xfrm>
              <a:off x="8677332" y="4351407"/>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Application Process(</a:t>
              </a:r>
              <a:r>
                <a:rPr lang="en-US" sz="1199" dirty="0" err="1">
                  <a:solidFill>
                    <a:schemeClr val="tx2"/>
                  </a:solidFill>
                </a:rPr>
                <a:t>es</a:t>
              </a:r>
              <a:r>
                <a:rPr lang="en-US" sz="1199" dirty="0">
                  <a:solidFill>
                    <a:schemeClr val="tx2"/>
                  </a:solidFill>
                </a:rPr>
                <a:t>)</a:t>
              </a:r>
            </a:p>
          </p:txBody>
        </p:sp>
      </p:grpSp>
      <p:grpSp>
        <p:nvGrpSpPr>
          <p:cNvPr id="6" name="Group 5">
            <a:extLst>
              <a:ext uri="{FF2B5EF4-FFF2-40B4-BE49-F238E27FC236}">
                <a16:creationId xmlns:a16="http://schemas.microsoft.com/office/drawing/2014/main" id="{17E84B4D-3B47-4AD6-A333-7FF36C3ABC85}"/>
              </a:ext>
            </a:extLst>
          </p:cNvPr>
          <p:cNvGrpSpPr/>
          <p:nvPr/>
        </p:nvGrpSpPr>
        <p:grpSpPr>
          <a:xfrm>
            <a:off x="9055563" y="2002766"/>
            <a:ext cx="2877674" cy="4103724"/>
            <a:chOff x="10170866" y="2020768"/>
            <a:chExt cx="2877674" cy="4103724"/>
          </a:xfrm>
        </p:grpSpPr>
        <p:sp>
          <p:nvSpPr>
            <p:cNvPr id="21" name="Rectangle 20">
              <a:extLst>
                <a:ext uri="{FF2B5EF4-FFF2-40B4-BE49-F238E27FC236}">
                  <a16:creationId xmlns:a16="http://schemas.microsoft.com/office/drawing/2014/main" id="{0B2DDDFF-E9B2-4288-8683-1DF059165F31}"/>
                </a:ext>
              </a:extLst>
            </p:cNvPr>
            <p:cNvSpPr/>
            <p:nvPr/>
          </p:nvSpPr>
          <p:spPr bwMode="auto">
            <a:xfrm>
              <a:off x="10170866" y="2020768"/>
              <a:ext cx="2877674" cy="410372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solidFill>
                    <a:schemeClr val="bg1"/>
                  </a:solidFill>
                  <a:ea typeface="Segoe UI" pitchFamily="34" charset="0"/>
                  <a:cs typeface="Segoe UI" pitchFamily="34" charset="0"/>
                </a:rPr>
                <a:t>Hyper-V Isolation</a:t>
              </a:r>
            </a:p>
          </p:txBody>
        </p:sp>
        <p:sp>
          <p:nvSpPr>
            <p:cNvPr id="28" name="Rounded Rectangle 7">
              <a:extLst>
                <a:ext uri="{FF2B5EF4-FFF2-40B4-BE49-F238E27FC236}">
                  <a16:creationId xmlns:a16="http://schemas.microsoft.com/office/drawing/2014/main" id="{76D2C106-F3B8-46FA-BDE9-50D7CBF576D2}"/>
                </a:ext>
              </a:extLst>
            </p:cNvPr>
            <p:cNvSpPr/>
            <p:nvPr/>
          </p:nvSpPr>
          <p:spPr bwMode="auto">
            <a:xfrm>
              <a:off x="10255440" y="2520041"/>
              <a:ext cx="2698897" cy="3547754"/>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chemeClr val="tx2"/>
                  </a:solidFill>
                  <a:ea typeface="Segoe UI" pitchFamily="34" charset="0"/>
                  <a:cs typeface="Segoe UI" pitchFamily="34" charset="0"/>
                </a:rPr>
                <a:t>Virtual Machine</a:t>
              </a:r>
              <a:br>
                <a:rPr lang="en-US" sz="2400" dirty="0">
                  <a:solidFill>
                    <a:schemeClr val="tx2"/>
                  </a:solidFill>
                  <a:ea typeface="Segoe UI" pitchFamily="34" charset="0"/>
                  <a:cs typeface="Segoe UI" pitchFamily="34" charset="0"/>
                </a:rPr>
              </a:br>
              <a:r>
                <a:rPr lang="en-US" sz="1599" i="1" dirty="0">
                  <a:solidFill>
                    <a:schemeClr val="tx2"/>
                  </a:solidFill>
                  <a:ea typeface="Segoe UI" pitchFamily="34" charset="0"/>
                  <a:cs typeface="Segoe UI" pitchFamily="34" charset="0"/>
                </a:rPr>
                <a:t>Specifically Optimized To Run a Container</a:t>
              </a:r>
              <a:endParaRPr lang="en-US" sz="2400" i="1" dirty="0">
                <a:solidFill>
                  <a:schemeClr val="tx2"/>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3310BCCC-2566-41A1-9F7C-63996CAAE4D9}"/>
                </a:ext>
              </a:extLst>
            </p:cNvPr>
            <p:cNvSpPr/>
            <p:nvPr/>
          </p:nvSpPr>
          <p:spPr bwMode="auto">
            <a:xfrm>
              <a:off x="10302755" y="5335324"/>
              <a:ext cx="2598440" cy="65384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Linux Kernel</a:t>
              </a:r>
            </a:p>
          </p:txBody>
        </p:sp>
        <p:sp>
          <p:nvSpPr>
            <p:cNvPr id="30" name="Rectangle 29">
              <a:extLst>
                <a:ext uri="{FF2B5EF4-FFF2-40B4-BE49-F238E27FC236}">
                  <a16:creationId xmlns:a16="http://schemas.microsoft.com/office/drawing/2014/main" id="{95C5EE7E-DD62-49C0-828C-DE78DCFBE702}"/>
                </a:ext>
              </a:extLst>
            </p:cNvPr>
            <p:cNvSpPr/>
            <p:nvPr/>
          </p:nvSpPr>
          <p:spPr bwMode="auto">
            <a:xfrm>
              <a:off x="10314377" y="3542055"/>
              <a:ext cx="2586817" cy="173953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Linux </a:t>
              </a:r>
            </a:p>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Container</a:t>
              </a:r>
            </a:p>
          </p:txBody>
        </p:sp>
        <p:sp>
          <p:nvSpPr>
            <p:cNvPr id="31" name="Rectangle 30">
              <a:extLst>
                <a:ext uri="{FF2B5EF4-FFF2-40B4-BE49-F238E27FC236}">
                  <a16:creationId xmlns:a16="http://schemas.microsoft.com/office/drawing/2014/main" id="{2524A41B-3289-40B4-97F6-AAFBD303EB31}"/>
                </a:ext>
              </a:extLst>
            </p:cNvPr>
            <p:cNvSpPr/>
            <p:nvPr/>
          </p:nvSpPr>
          <p:spPr bwMode="auto">
            <a:xfrm>
              <a:off x="10388513" y="4369409"/>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System Processes</a:t>
              </a:r>
            </a:p>
          </p:txBody>
        </p:sp>
        <p:sp>
          <p:nvSpPr>
            <p:cNvPr id="32" name="Rectangle 31">
              <a:extLst>
                <a:ext uri="{FF2B5EF4-FFF2-40B4-BE49-F238E27FC236}">
                  <a16:creationId xmlns:a16="http://schemas.microsoft.com/office/drawing/2014/main" id="{D0FAD921-FC38-40CF-B3B9-164821B7AD24}"/>
                </a:ext>
              </a:extLst>
            </p:cNvPr>
            <p:cNvSpPr/>
            <p:nvPr/>
          </p:nvSpPr>
          <p:spPr bwMode="auto">
            <a:xfrm>
              <a:off x="11657248" y="4369409"/>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Application Process(</a:t>
              </a:r>
              <a:r>
                <a:rPr lang="en-US" sz="1199" dirty="0" err="1">
                  <a:solidFill>
                    <a:schemeClr val="tx2"/>
                  </a:solidFill>
                </a:rPr>
                <a:t>es</a:t>
              </a:r>
              <a:r>
                <a:rPr lang="en-US" sz="1199" dirty="0">
                  <a:solidFill>
                    <a:schemeClr val="tx2"/>
                  </a:solidFill>
                </a:rPr>
                <a:t>)</a:t>
              </a:r>
            </a:p>
          </p:txBody>
        </p:sp>
      </p:grpSp>
      <p:grpSp>
        <p:nvGrpSpPr>
          <p:cNvPr id="9" name="Group 8">
            <a:extLst>
              <a:ext uri="{FF2B5EF4-FFF2-40B4-BE49-F238E27FC236}">
                <a16:creationId xmlns:a16="http://schemas.microsoft.com/office/drawing/2014/main" id="{91AFFEC5-F61A-4DA4-89A1-909374116151}"/>
              </a:ext>
            </a:extLst>
          </p:cNvPr>
          <p:cNvGrpSpPr/>
          <p:nvPr/>
        </p:nvGrpSpPr>
        <p:grpSpPr>
          <a:xfrm>
            <a:off x="1137982" y="1984536"/>
            <a:ext cx="4824969" cy="4116425"/>
            <a:chOff x="-387100" y="1974434"/>
            <a:chExt cx="4824969" cy="4116425"/>
          </a:xfrm>
        </p:grpSpPr>
        <p:sp>
          <p:nvSpPr>
            <p:cNvPr id="3" name="Rectangle 2"/>
            <p:cNvSpPr/>
            <p:nvPr/>
          </p:nvSpPr>
          <p:spPr bwMode="auto">
            <a:xfrm>
              <a:off x="-387100" y="5305434"/>
              <a:ext cx="4824969"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grpSp>
          <p:nvGrpSpPr>
            <p:cNvPr id="4" name="Group 3">
              <a:extLst>
                <a:ext uri="{FF2B5EF4-FFF2-40B4-BE49-F238E27FC236}">
                  <a16:creationId xmlns:a16="http://schemas.microsoft.com/office/drawing/2014/main" id="{730B37D0-30E2-4057-A2C1-B0F128B041AF}"/>
                </a:ext>
              </a:extLst>
            </p:cNvPr>
            <p:cNvGrpSpPr/>
            <p:nvPr/>
          </p:nvGrpSpPr>
          <p:grpSpPr>
            <a:xfrm>
              <a:off x="1840153" y="3495928"/>
              <a:ext cx="2586817" cy="1739536"/>
              <a:chOff x="2512791" y="3510814"/>
              <a:chExt cx="2586817" cy="1739536"/>
            </a:xfrm>
          </p:grpSpPr>
          <p:sp>
            <p:nvSpPr>
              <p:cNvPr id="7" name="Rectangle 6"/>
              <p:cNvSpPr/>
              <p:nvPr/>
            </p:nvSpPr>
            <p:spPr bwMode="auto">
              <a:xfrm>
                <a:off x="2512791" y="3510814"/>
                <a:ext cx="2586817" cy="1739536"/>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2586927" y="4338168"/>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System Processes</a:t>
                </a:r>
              </a:p>
            </p:txBody>
          </p:sp>
          <p:sp>
            <p:nvSpPr>
              <p:cNvPr id="11" name="Rectangle 10"/>
              <p:cNvSpPr/>
              <p:nvPr/>
            </p:nvSpPr>
            <p:spPr bwMode="auto">
              <a:xfrm>
                <a:off x="3855662" y="4338168"/>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2"/>
                    </a:solidFill>
                  </a:rPr>
                  <a:t>Application Process(</a:t>
                </a:r>
                <a:r>
                  <a:rPr lang="en-US" sz="1199" dirty="0" err="1">
                    <a:solidFill>
                      <a:schemeClr val="tx2"/>
                    </a:solidFill>
                  </a:rPr>
                  <a:t>es</a:t>
                </a:r>
                <a:r>
                  <a:rPr lang="en-US" sz="1199" dirty="0">
                    <a:solidFill>
                      <a:schemeClr val="tx2"/>
                    </a:solidFill>
                  </a:rPr>
                  <a:t>)</a:t>
                </a:r>
              </a:p>
            </p:txBody>
          </p:sp>
        </p:grpSp>
        <p:grpSp>
          <p:nvGrpSpPr>
            <p:cNvPr id="8" name="Group 7">
              <a:extLst>
                <a:ext uri="{FF2B5EF4-FFF2-40B4-BE49-F238E27FC236}">
                  <a16:creationId xmlns:a16="http://schemas.microsoft.com/office/drawing/2014/main" id="{86B35708-7484-45F2-90D1-839CFDC84AD9}"/>
                </a:ext>
              </a:extLst>
            </p:cNvPr>
            <p:cNvGrpSpPr/>
            <p:nvPr/>
          </p:nvGrpSpPr>
          <p:grpSpPr>
            <a:xfrm>
              <a:off x="-387100" y="1974434"/>
              <a:ext cx="2131808" cy="3264002"/>
              <a:chOff x="288208" y="1986348"/>
              <a:chExt cx="2131808" cy="3264002"/>
            </a:xfrm>
          </p:grpSpPr>
          <p:sp>
            <p:nvSpPr>
              <p:cNvPr id="36" name="Rectangle 35"/>
              <p:cNvSpPr/>
              <p:nvPr/>
            </p:nvSpPr>
            <p:spPr>
              <a:xfrm>
                <a:off x="288208" y="1986348"/>
                <a:ext cx="2131808" cy="3264002"/>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22" name="Rectangle 21"/>
              <p:cNvSpPr/>
              <p:nvPr/>
            </p:nvSpPr>
            <p:spPr bwMode="auto">
              <a:xfrm>
                <a:off x="441807" y="2485621"/>
                <a:ext cx="1824611" cy="267619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Container Runtime</a:t>
                </a:r>
              </a:p>
            </p:txBody>
          </p:sp>
          <p:sp>
            <p:nvSpPr>
              <p:cNvPr id="26" name="Rectangle 25"/>
              <p:cNvSpPr/>
              <p:nvPr/>
            </p:nvSpPr>
            <p:spPr bwMode="auto">
              <a:xfrm>
                <a:off x="591628" y="4133865"/>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containerD</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51EF9502-753D-4283-AB7A-097CC4FDB79E}"/>
                  </a:ext>
                </a:extLst>
              </p:cNvPr>
              <p:cNvSpPr/>
              <p:nvPr/>
            </p:nvSpPr>
            <p:spPr bwMode="auto">
              <a:xfrm>
                <a:off x="591628" y="3225320"/>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grpSp>
      </p:grpSp>
      <p:grpSp>
        <p:nvGrpSpPr>
          <p:cNvPr id="14" name="Group 13">
            <a:extLst>
              <a:ext uri="{FF2B5EF4-FFF2-40B4-BE49-F238E27FC236}">
                <a16:creationId xmlns:a16="http://schemas.microsoft.com/office/drawing/2014/main" id="{48BA4775-EAC0-42D4-A3DA-03021B600854}"/>
              </a:ext>
            </a:extLst>
          </p:cNvPr>
          <p:cNvGrpSpPr/>
          <p:nvPr/>
        </p:nvGrpSpPr>
        <p:grpSpPr>
          <a:xfrm>
            <a:off x="9190037" y="150409"/>
            <a:ext cx="2622099" cy="1793886"/>
            <a:chOff x="9190037" y="150409"/>
            <a:chExt cx="2622099" cy="1793886"/>
          </a:xfrm>
        </p:grpSpPr>
        <p:sp>
          <p:nvSpPr>
            <p:cNvPr id="12" name="Arrow: Down 11">
              <a:extLst>
                <a:ext uri="{FF2B5EF4-FFF2-40B4-BE49-F238E27FC236}">
                  <a16:creationId xmlns:a16="http://schemas.microsoft.com/office/drawing/2014/main" id="{C922EF9C-309C-4873-AD3E-02A2AF45688C}"/>
                </a:ext>
              </a:extLst>
            </p:cNvPr>
            <p:cNvSpPr/>
            <p:nvPr/>
          </p:nvSpPr>
          <p:spPr bwMode="auto">
            <a:xfrm>
              <a:off x="10181872" y="1212848"/>
              <a:ext cx="609600" cy="73144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CA896F75-4925-4D8B-AB0E-D7248E09AF8D}"/>
                </a:ext>
              </a:extLst>
            </p:cNvPr>
            <p:cNvSpPr/>
            <p:nvPr/>
          </p:nvSpPr>
          <p:spPr bwMode="auto">
            <a:xfrm>
              <a:off x="9190037" y="150409"/>
              <a:ext cx="2622099" cy="99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Coming in Feature Release</a:t>
              </a:r>
            </a:p>
          </p:txBody>
        </p:sp>
      </p:grpSp>
    </p:spTree>
    <p:extLst>
      <p:ext uri="{BB962C8B-B14F-4D97-AF65-F5344CB8AC3E}">
        <p14:creationId xmlns:p14="http://schemas.microsoft.com/office/powerpoint/2010/main" val="802262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274639" y="22018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Nano Server</a:t>
            </a:r>
          </a:p>
        </p:txBody>
      </p:sp>
      <p:sp>
        <p:nvSpPr>
          <p:cNvPr id="6" name="Rectangle: Rounded Corners 5"/>
          <p:cNvSpPr/>
          <p:nvPr/>
        </p:nvSpPr>
        <p:spPr bwMode="auto">
          <a:xfrm>
            <a:off x="408580" y="2963862"/>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r>
              <a:rPr lang="en-US" sz="2400" b="1" dirty="0">
                <a:solidFill>
                  <a:schemeClr val="tx1"/>
                </a:solidFill>
              </a:rPr>
              <a:t>Under 600 Milliseconds!</a:t>
            </a:r>
            <a:endParaRPr lang="en-US" sz="2400" dirty="0">
              <a:solidFill>
                <a:schemeClr val="tx1"/>
              </a:solidFill>
            </a:endParaRPr>
          </a:p>
        </p:txBody>
      </p:sp>
      <p:sp>
        <p:nvSpPr>
          <p:cNvPr id="7" name="Rectangle: Rounded Corners 6"/>
          <p:cNvSpPr/>
          <p:nvPr/>
        </p:nvSpPr>
        <p:spPr bwMode="auto">
          <a:xfrm>
            <a:off x="408580" y="4181476"/>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A virtual machine takes ~</a:t>
            </a:r>
            <a:r>
              <a:rPr lang="en-US" sz="2400" b="1" dirty="0">
                <a:solidFill>
                  <a:schemeClr val="tx1"/>
                </a:solidFill>
              </a:rPr>
              <a:t>3 seconds</a:t>
            </a:r>
            <a:endParaRPr lang="en-US" sz="2400" dirty="0">
              <a:solidFill>
                <a:schemeClr val="tx1"/>
              </a:solidFill>
            </a:endParaRPr>
          </a:p>
        </p:txBody>
      </p:sp>
      <p:sp>
        <p:nvSpPr>
          <p:cNvPr id="8" name="Rectangle: Rounded Corners 7"/>
          <p:cNvSpPr/>
          <p:nvPr/>
        </p:nvSpPr>
        <p:spPr bwMode="auto">
          <a:xfrm>
            <a:off x="6315263" y="2946938"/>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r>
              <a:rPr lang="en-US" sz="2400" b="1" dirty="0">
                <a:solidFill>
                  <a:schemeClr val="tx1"/>
                </a:solidFill>
              </a:rPr>
              <a:t>~1.75 seconds</a:t>
            </a:r>
            <a:endParaRPr lang="en-US" sz="2400" dirty="0">
              <a:solidFill>
                <a:schemeClr val="tx1"/>
              </a:solidFill>
            </a:endParaRPr>
          </a:p>
        </p:txBody>
      </p:sp>
      <p:sp>
        <p:nvSpPr>
          <p:cNvPr id="2" name="Title 1"/>
          <p:cNvSpPr>
            <a:spLocks noGrp="1"/>
          </p:cNvSpPr>
          <p:nvPr>
            <p:ph type="title"/>
          </p:nvPr>
        </p:nvSpPr>
        <p:spPr/>
        <p:txBody>
          <a:bodyPr/>
          <a:lstStyle/>
          <a:p>
            <a:r>
              <a:rPr lang="en-US" dirty="0"/>
              <a:t>Startup Performance</a:t>
            </a:r>
          </a:p>
        </p:txBody>
      </p:sp>
      <p:sp>
        <p:nvSpPr>
          <p:cNvPr id="13" name="Rectangle: Rounded Corners 12"/>
          <p:cNvSpPr/>
          <p:nvPr/>
        </p:nvSpPr>
        <p:spPr bwMode="auto">
          <a:xfrm>
            <a:off x="274639" y="22018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Windows Server Core</a:t>
            </a:r>
          </a:p>
        </p:txBody>
      </p:sp>
      <p:sp>
        <p:nvSpPr>
          <p:cNvPr id="14" name="Rectangle: Rounded Corners 13"/>
          <p:cNvSpPr/>
          <p:nvPr/>
        </p:nvSpPr>
        <p:spPr bwMode="auto">
          <a:xfrm>
            <a:off x="408580" y="2963862"/>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r>
              <a:rPr lang="en-US" sz="2400" b="1" dirty="0">
                <a:solidFill>
                  <a:schemeClr val="tx1"/>
                </a:solidFill>
              </a:rPr>
              <a:t>~1 second</a:t>
            </a:r>
            <a:endParaRPr lang="en-US" sz="2400" dirty="0">
              <a:solidFill>
                <a:schemeClr val="tx1"/>
              </a:solidFill>
            </a:endParaRPr>
          </a:p>
        </p:txBody>
      </p:sp>
      <p:sp>
        <p:nvSpPr>
          <p:cNvPr id="15" name="Rectangle: Rounded Corners 14"/>
          <p:cNvSpPr/>
          <p:nvPr/>
        </p:nvSpPr>
        <p:spPr bwMode="auto">
          <a:xfrm>
            <a:off x="408580" y="4181476"/>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A virtual machine takes ~</a:t>
            </a:r>
            <a:r>
              <a:rPr lang="en-US" sz="2400" b="1" dirty="0">
                <a:solidFill>
                  <a:schemeClr val="tx1"/>
                </a:solidFill>
              </a:rPr>
              <a:t>5 seconds to over a min</a:t>
            </a:r>
            <a:endParaRPr lang="en-US" sz="2400" dirty="0">
              <a:solidFill>
                <a:schemeClr val="tx1"/>
              </a:solidFill>
            </a:endParaRPr>
          </a:p>
        </p:txBody>
      </p:sp>
      <p:sp>
        <p:nvSpPr>
          <p:cNvPr id="16" name="Rectangle: Rounded Corners 15"/>
          <p:cNvSpPr/>
          <p:nvPr/>
        </p:nvSpPr>
        <p:spPr bwMode="auto">
          <a:xfrm>
            <a:off x="6315263" y="2946938"/>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With Hyper-V Isolation</a:t>
            </a:r>
          </a:p>
          <a:p>
            <a:pPr algn="ctr" defTabSz="932472" fontAlgn="base">
              <a:spcBef>
                <a:spcPct val="0"/>
              </a:spcBef>
              <a:spcAft>
                <a:spcPct val="0"/>
              </a:spcAft>
            </a:pPr>
            <a:r>
              <a:rPr lang="en-US" sz="2400" b="1" dirty="0">
                <a:solidFill>
                  <a:schemeClr val="tx1"/>
                </a:solidFill>
              </a:rPr>
              <a:t>~3.3 seconds</a:t>
            </a:r>
            <a:endParaRPr lang="en-US" sz="2400" dirty="0">
              <a:solidFill>
                <a:schemeClr val="tx1"/>
              </a:solidFill>
            </a:endParaRPr>
          </a:p>
        </p:txBody>
      </p:sp>
      <p:sp>
        <p:nvSpPr>
          <p:cNvPr id="21" name="TextBox 20"/>
          <p:cNvSpPr txBox="1"/>
          <p:nvPr/>
        </p:nvSpPr>
        <p:spPr>
          <a:xfrm>
            <a:off x="122237" y="6113462"/>
            <a:ext cx="4723986" cy="704808"/>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*Includes initial boot provisioning phase (out-of-box setup </a:t>
            </a:r>
            <a:r>
              <a:rPr lang="en-US" sz="1200" dirty="0" err="1">
                <a:gradFill>
                  <a:gsLst>
                    <a:gs pos="2917">
                      <a:schemeClr val="tx1"/>
                    </a:gs>
                    <a:gs pos="30000">
                      <a:schemeClr val="tx1"/>
                    </a:gs>
                  </a:gsLst>
                  <a:lin ang="5400000" scaled="0"/>
                </a:gradFill>
              </a:rPr>
              <a:t>etc</a:t>
            </a:r>
            <a:r>
              <a:rPr lang="en-US" sz="1200" dirty="0">
                <a:gradFill>
                  <a:gsLst>
                    <a:gs pos="2917">
                      <a:schemeClr val="tx1"/>
                    </a:gs>
                    <a:gs pos="30000">
                      <a:schemeClr val="tx1"/>
                    </a:gs>
                  </a:gsLst>
                  <a:lin ang="5400000" scaled="0"/>
                </a:gradFill>
              </a:rPr>
              <a:t>…)</a:t>
            </a:r>
          </a:p>
          <a:p>
            <a:pPr>
              <a:lnSpc>
                <a:spcPct val="90000"/>
              </a:lnSpc>
              <a:spcAft>
                <a:spcPts val="600"/>
              </a:spcAft>
            </a:pPr>
            <a:r>
              <a:rPr lang="en-US" sz="1200" dirty="0">
                <a:gradFill>
                  <a:gsLst>
                    <a:gs pos="2917">
                      <a:schemeClr val="tx1"/>
                    </a:gs>
                    <a:gs pos="30000">
                      <a:schemeClr val="tx1"/>
                    </a:gs>
                  </a:gsLst>
                  <a:lin ang="5400000" scaled="0"/>
                </a:gradFill>
              </a:rPr>
              <a:t>**Startup time after initial container start.</a:t>
            </a:r>
          </a:p>
        </p:txBody>
      </p:sp>
      <p:sp>
        <p:nvSpPr>
          <p:cNvPr id="22" name="TextBox 21"/>
          <p:cNvSpPr txBox="1"/>
          <p:nvPr/>
        </p:nvSpPr>
        <p:spPr>
          <a:xfrm>
            <a:off x="122237" y="6564880"/>
            <a:ext cx="12064858"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Testing performed on </a:t>
            </a:r>
            <a:r>
              <a:rPr lang="en-US" sz="1100" dirty="0"/>
              <a:t>HP ProLiant SL250s Gen8, E5-2600, 2 Socket, 8 Core, 128GB RAM, HP SATA SSD </a:t>
            </a:r>
            <a:r>
              <a:rPr lang="en-US" sz="1200" dirty="0">
                <a:gradFill>
                  <a:gsLst>
                    <a:gs pos="2917">
                      <a:schemeClr val="tx1"/>
                    </a:gs>
                    <a:gs pos="30000">
                      <a:schemeClr val="tx1"/>
                    </a:gs>
                  </a:gsLst>
                  <a:lin ang="5400000" scaled="0"/>
                </a:gradFill>
              </a:rPr>
              <a:t>- results may vary based on hardware and software configurations.</a:t>
            </a:r>
          </a:p>
        </p:txBody>
      </p:sp>
    </p:spTree>
    <p:extLst>
      <p:ext uri="{BB962C8B-B14F-4D97-AF65-F5344CB8AC3E}">
        <p14:creationId xmlns:p14="http://schemas.microsoft.com/office/powerpoint/2010/main" val="3161329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3" grpId="0" animBg="1"/>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274639" y="1212849"/>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Nano Server</a:t>
            </a:r>
          </a:p>
        </p:txBody>
      </p:sp>
      <p:sp>
        <p:nvSpPr>
          <p:cNvPr id="6" name="Rectangle: Rounded Corners 5"/>
          <p:cNvSpPr/>
          <p:nvPr/>
        </p:nvSpPr>
        <p:spPr bwMode="auto">
          <a:xfrm>
            <a:off x="408580" y="1974849"/>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r>
              <a:rPr lang="en-US" sz="2400" b="1" dirty="0">
                <a:solidFill>
                  <a:schemeClr val="tx1"/>
                </a:solidFill>
              </a:rPr>
              <a:t>Under 600 Milliseconds!</a:t>
            </a:r>
            <a:endParaRPr lang="en-US" sz="2400" dirty="0">
              <a:solidFill>
                <a:schemeClr val="tx1"/>
              </a:solidFill>
            </a:endParaRPr>
          </a:p>
        </p:txBody>
      </p:sp>
      <p:sp>
        <p:nvSpPr>
          <p:cNvPr id="7" name="Rectangle: Rounded Corners 6"/>
          <p:cNvSpPr/>
          <p:nvPr/>
        </p:nvSpPr>
        <p:spPr bwMode="auto">
          <a:xfrm>
            <a:off x="408580" y="3192463"/>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A virtual machine takes ~</a:t>
            </a:r>
            <a:r>
              <a:rPr lang="en-US" sz="2400" b="1" dirty="0">
                <a:solidFill>
                  <a:schemeClr val="tx1"/>
                </a:solidFill>
              </a:rPr>
              <a:t>3 seconds</a:t>
            </a:r>
            <a:endParaRPr lang="en-US" sz="2400" dirty="0">
              <a:solidFill>
                <a:schemeClr val="tx1"/>
              </a:solidFill>
            </a:endParaRPr>
          </a:p>
        </p:txBody>
      </p:sp>
      <p:sp>
        <p:nvSpPr>
          <p:cNvPr id="8" name="Rectangle: Rounded Corners 7"/>
          <p:cNvSpPr/>
          <p:nvPr/>
        </p:nvSpPr>
        <p:spPr bwMode="auto">
          <a:xfrm>
            <a:off x="6315263" y="1957925"/>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With Hyper-V Isolation</a:t>
            </a:r>
          </a:p>
          <a:p>
            <a:pPr algn="ctr" defTabSz="932472" fontAlgn="base">
              <a:spcBef>
                <a:spcPct val="0"/>
              </a:spcBef>
              <a:spcAft>
                <a:spcPct val="0"/>
              </a:spcAft>
            </a:pPr>
            <a:r>
              <a:rPr lang="en-US" sz="2400" b="1" dirty="0">
                <a:solidFill>
                  <a:schemeClr val="tx1"/>
                </a:solidFill>
              </a:rPr>
              <a:t>~1.75 seconds</a:t>
            </a:r>
            <a:endParaRPr lang="en-US" sz="2400" dirty="0">
              <a:solidFill>
                <a:schemeClr val="tx1"/>
              </a:solidFill>
            </a:endParaRPr>
          </a:p>
        </p:txBody>
      </p:sp>
      <p:sp>
        <p:nvSpPr>
          <p:cNvPr id="2" name="Title 1"/>
          <p:cNvSpPr>
            <a:spLocks noGrp="1"/>
          </p:cNvSpPr>
          <p:nvPr>
            <p:ph type="title"/>
          </p:nvPr>
        </p:nvSpPr>
        <p:spPr/>
        <p:txBody>
          <a:bodyPr/>
          <a:lstStyle/>
          <a:p>
            <a:r>
              <a:rPr lang="en-US" dirty="0"/>
              <a:t>Startup Performance</a:t>
            </a:r>
          </a:p>
        </p:txBody>
      </p:sp>
      <p:sp>
        <p:nvSpPr>
          <p:cNvPr id="13" name="Rectangle: Rounded Corners 12"/>
          <p:cNvSpPr/>
          <p:nvPr/>
        </p:nvSpPr>
        <p:spPr bwMode="auto">
          <a:xfrm>
            <a:off x="274639" y="4132231"/>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Windows Server Core</a:t>
            </a:r>
          </a:p>
        </p:txBody>
      </p:sp>
      <p:sp>
        <p:nvSpPr>
          <p:cNvPr id="14" name="Rectangle: Rounded Corners 13"/>
          <p:cNvSpPr/>
          <p:nvPr/>
        </p:nvSpPr>
        <p:spPr bwMode="auto">
          <a:xfrm>
            <a:off x="408580" y="4894231"/>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r>
              <a:rPr lang="en-US" sz="2400" b="1" dirty="0">
                <a:solidFill>
                  <a:schemeClr val="tx1"/>
                </a:solidFill>
              </a:rPr>
              <a:t>~1 second</a:t>
            </a:r>
            <a:endParaRPr lang="en-US" sz="2400" dirty="0">
              <a:solidFill>
                <a:schemeClr val="tx1"/>
              </a:solidFill>
            </a:endParaRPr>
          </a:p>
        </p:txBody>
      </p:sp>
      <p:sp>
        <p:nvSpPr>
          <p:cNvPr id="15" name="Rectangle: Rounded Corners 14"/>
          <p:cNvSpPr/>
          <p:nvPr/>
        </p:nvSpPr>
        <p:spPr bwMode="auto">
          <a:xfrm>
            <a:off x="408580" y="6111845"/>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A virtual machine takes ~</a:t>
            </a:r>
            <a:r>
              <a:rPr lang="en-US" sz="2400" b="1" dirty="0">
                <a:solidFill>
                  <a:schemeClr val="tx1"/>
                </a:solidFill>
              </a:rPr>
              <a:t>5 seconds to over a min</a:t>
            </a:r>
            <a:endParaRPr lang="en-US" sz="2400" dirty="0">
              <a:solidFill>
                <a:schemeClr val="tx1"/>
              </a:solidFill>
            </a:endParaRPr>
          </a:p>
        </p:txBody>
      </p:sp>
      <p:sp>
        <p:nvSpPr>
          <p:cNvPr id="16" name="Rectangle: Rounded Corners 15"/>
          <p:cNvSpPr/>
          <p:nvPr/>
        </p:nvSpPr>
        <p:spPr bwMode="auto">
          <a:xfrm>
            <a:off x="6315263" y="4877307"/>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With Hyper-V Isolation</a:t>
            </a:r>
          </a:p>
          <a:p>
            <a:pPr algn="ctr" defTabSz="932472" fontAlgn="base">
              <a:spcBef>
                <a:spcPct val="0"/>
              </a:spcBef>
              <a:spcAft>
                <a:spcPct val="0"/>
              </a:spcAft>
            </a:pPr>
            <a:r>
              <a:rPr lang="en-US" sz="2400" b="1" dirty="0">
                <a:solidFill>
                  <a:schemeClr val="tx1"/>
                </a:solidFill>
              </a:rPr>
              <a:t>~3.3 seconds</a:t>
            </a:r>
            <a:endParaRPr lang="en-US" sz="2400" dirty="0">
              <a:solidFill>
                <a:schemeClr val="tx1"/>
              </a:solidFill>
            </a:endParaRPr>
          </a:p>
        </p:txBody>
      </p:sp>
    </p:spTree>
    <p:extLst>
      <p:ext uri="{BB962C8B-B14F-4D97-AF65-F5344CB8AC3E}">
        <p14:creationId xmlns:p14="http://schemas.microsoft.com/office/powerpoint/2010/main" val="3610515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274639" y="21256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Nano Server</a:t>
            </a:r>
          </a:p>
        </p:txBody>
      </p:sp>
      <p:sp>
        <p:nvSpPr>
          <p:cNvPr id="6" name="Rectangle: Rounded Corners 5"/>
          <p:cNvSpPr/>
          <p:nvPr/>
        </p:nvSpPr>
        <p:spPr bwMode="auto">
          <a:xfrm>
            <a:off x="408580" y="2887661"/>
            <a:ext cx="5715000" cy="190341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~120MB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~75MB</a:t>
            </a:r>
          </a:p>
        </p:txBody>
      </p:sp>
      <p:sp>
        <p:nvSpPr>
          <p:cNvPr id="8" name="Rectangle: Rounded Corners 7"/>
          <p:cNvSpPr/>
          <p:nvPr/>
        </p:nvSpPr>
        <p:spPr bwMode="auto">
          <a:xfrm>
            <a:off x="6315263" y="2870738"/>
            <a:ext cx="5715000" cy="19203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~340MB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~150MB</a:t>
            </a:r>
          </a:p>
        </p:txBody>
      </p:sp>
      <p:sp>
        <p:nvSpPr>
          <p:cNvPr id="2" name="Title 1"/>
          <p:cNvSpPr>
            <a:spLocks noGrp="1"/>
          </p:cNvSpPr>
          <p:nvPr>
            <p:ph type="title"/>
          </p:nvPr>
        </p:nvSpPr>
        <p:spPr/>
        <p:txBody>
          <a:bodyPr/>
          <a:lstStyle/>
          <a:p>
            <a:r>
              <a:rPr lang="en-US" dirty="0"/>
              <a:t>Density</a:t>
            </a:r>
          </a:p>
        </p:txBody>
      </p:sp>
      <p:sp>
        <p:nvSpPr>
          <p:cNvPr id="13" name="Rectangle: Rounded Corners 12"/>
          <p:cNvSpPr/>
          <p:nvPr/>
        </p:nvSpPr>
        <p:spPr bwMode="auto">
          <a:xfrm>
            <a:off x="274639" y="21256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Windows Server Core</a:t>
            </a:r>
          </a:p>
        </p:txBody>
      </p:sp>
      <p:sp>
        <p:nvSpPr>
          <p:cNvPr id="14" name="Rectangle: Rounded Corners 13"/>
          <p:cNvSpPr/>
          <p:nvPr/>
        </p:nvSpPr>
        <p:spPr bwMode="auto">
          <a:xfrm>
            <a:off x="408580" y="2887661"/>
            <a:ext cx="5715000" cy="187963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~150MB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~75MB</a:t>
            </a:r>
          </a:p>
        </p:txBody>
      </p:sp>
      <p:sp>
        <p:nvSpPr>
          <p:cNvPr id="16" name="Rectangle: Rounded Corners 15"/>
          <p:cNvSpPr/>
          <p:nvPr/>
        </p:nvSpPr>
        <p:spPr bwMode="auto">
          <a:xfrm>
            <a:off x="6315263" y="2870738"/>
            <a:ext cx="5715000" cy="189655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With Hyper-V Isolation</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~555MB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~280MB</a:t>
            </a:r>
          </a:p>
        </p:txBody>
      </p:sp>
      <p:sp>
        <p:nvSpPr>
          <p:cNvPr id="10" name="TextBox 9"/>
          <p:cNvSpPr txBox="1"/>
          <p:nvPr/>
        </p:nvSpPr>
        <p:spPr>
          <a:xfrm>
            <a:off x="122237" y="6564880"/>
            <a:ext cx="12064858"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Testing performed on </a:t>
            </a:r>
            <a:r>
              <a:rPr lang="en-US" sz="1100" dirty="0"/>
              <a:t>HP ProLiant SL250s Gen8, E5-2600, 2 Socket, 8 Core, 128GB RAM, HP SATA SSD </a:t>
            </a:r>
            <a:r>
              <a:rPr lang="en-US" sz="1200" dirty="0">
                <a:gradFill>
                  <a:gsLst>
                    <a:gs pos="2917">
                      <a:schemeClr val="tx1"/>
                    </a:gs>
                    <a:gs pos="30000">
                      <a:schemeClr val="tx1"/>
                    </a:gs>
                  </a:gsLst>
                  <a:lin ang="5400000" scaled="0"/>
                </a:gradFill>
              </a:rPr>
              <a:t>- results may vary based on hardware and software configurations.</a:t>
            </a:r>
          </a:p>
        </p:txBody>
      </p:sp>
    </p:spTree>
    <p:extLst>
      <p:ext uri="{BB962C8B-B14F-4D97-AF65-F5344CB8AC3E}">
        <p14:creationId xmlns:p14="http://schemas.microsoft.com/office/powerpoint/2010/main" val="225916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3" grpId="0" animBg="1"/>
      <p:bldP spid="14"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274639" y="1212849"/>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Nano Server</a:t>
            </a:r>
          </a:p>
        </p:txBody>
      </p:sp>
      <p:sp>
        <p:nvSpPr>
          <p:cNvPr id="6" name="Rectangle: Rounded Corners 5"/>
          <p:cNvSpPr/>
          <p:nvPr/>
        </p:nvSpPr>
        <p:spPr bwMode="auto">
          <a:xfrm>
            <a:off x="408580" y="1974848"/>
            <a:ext cx="5715000" cy="190341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~120MB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~75MB</a:t>
            </a:r>
          </a:p>
        </p:txBody>
      </p:sp>
      <p:sp>
        <p:nvSpPr>
          <p:cNvPr id="8" name="Rectangle: Rounded Corners 7"/>
          <p:cNvSpPr/>
          <p:nvPr/>
        </p:nvSpPr>
        <p:spPr bwMode="auto">
          <a:xfrm>
            <a:off x="6315263" y="1957925"/>
            <a:ext cx="5715000" cy="19203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With Hyper-V Isolation</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~340MB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~150MB</a:t>
            </a:r>
          </a:p>
        </p:txBody>
      </p:sp>
      <p:sp>
        <p:nvSpPr>
          <p:cNvPr id="2" name="Title 1"/>
          <p:cNvSpPr>
            <a:spLocks noGrp="1"/>
          </p:cNvSpPr>
          <p:nvPr>
            <p:ph type="title"/>
          </p:nvPr>
        </p:nvSpPr>
        <p:spPr/>
        <p:txBody>
          <a:bodyPr/>
          <a:lstStyle/>
          <a:p>
            <a:r>
              <a:rPr lang="en-US" dirty="0"/>
              <a:t>Density</a:t>
            </a:r>
          </a:p>
        </p:txBody>
      </p:sp>
      <p:sp>
        <p:nvSpPr>
          <p:cNvPr id="13" name="Rectangle: Rounded Corners 12"/>
          <p:cNvSpPr/>
          <p:nvPr/>
        </p:nvSpPr>
        <p:spPr bwMode="auto">
          <a:xfrm>
            <a:off x="274639" y="4132231"/>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Windows Server Core</a:t>
            </a:r>
          </a:p>
        </p:txBody>
      </p:sp>
      <p:sp>
        <p:nvSpPr>
          <p:cNvPr id="14" name="Rectangle: Rounded Corners 13"/>
          <p:cNvSpPr/>
          <p:nvPr/>
        </p:nvSpPr>
        <p:spPr bwMode="auto">
          <a:xfrm>
            <a:off x="408580" y="4894230"/>
            <a:ext cx="5715000" cy="187963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~150MB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~75MB</a:t>
            </a:r>
          </a:p>
        </p:txBody>
      </p:sp>
      <p:sp>
        <p:nvSpPr>
          <p:cNvPr id="16" name="Rectangle: Rounded Corners 15"/>
          <p:cNvSpPr/>
          <p:nvPr/>
        </p:nvSpPr>
        <p:spPr bwMode="auto">
          <a:xfrm>
            <a:off x="6315263" y="4877307"/>
            <a:ext cx="5715000" cy="189655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tx1"/>
                </a:solidFill>
              </a:rPr>
              <a:t>With Hyper-V Isolation</a:t>
            </a:r>
            <a:endParaRPr lang="en-US" sz="2400" dirty="0">
              <a:solidFill>
                <a:schemeClr val="tx1"/>
              </a:solidFill>
            </a:endParaRP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~555MB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~280MB</a:t>
            </a:r>
          </a:p>
        </p:txBody>
      </p:sp>
    </p:spTree>
    <p:extLst>
      <p:ext uri="{BB962C8B-B14F-4D97-AF65-F5344CB8AC3E}">
        <p14:creationId xmlns:p14="http://schemas.microsoft.com/office/powerpoint/2010/main" val="4165429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Where should I start?</a:t>
            </a:r>
          </a:p>
        </p:txBody>
      </p:sp>
    </p:spTree>
    <p:extLst>
      <p:ext uri="{BB962C8B-B14F-4D97-AF65-F5344CB8AC3E}">
        <p14:creationId xmlns:p14="http://schemas.microsoft.com/office/powerpoint/2010/main" val="3167663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882" y="1302673"/>
            <a:ext cx="12434711" cy="750382"/>
          </a:xfrm>
        </p:spPr>
        <p:txBody>
          <a:bodyPr/>
          <a:lstStyle/>
          <a:p>
            <a:pPr algn="ctr"/>
            <a:r>
              <a:rPr lang="en-US" sz="4080" dirty="0">
                <a:solidFill>
                  <a:schemeClr val="bg1"/>
                </a:solidFill>
              </a:rPr>
              <a:t>The cloud has changed expectations</a:t>
            </a:r>
          </a:p>
        </p:txBody>
      </p:sp>
      <p:sp>
        <p:nvSpPr>
          <p:cNvPr id="3" name="Rectangle 2"/>
          <p:cNvSpPr/>
          <p:nvPr/>
        </p:nvSpPr>
        <p:spPr>
          <a:xfrm>
            <a:off x="5532534" y="7307217"/>
            <a:ext cx="6215769" cy="941711"/>
          </a:xfrm>
          <a:prstGeom prst="rect">
            <a:avLst/>
          </a:prstGeom>
        </p:spPr>
        <p:txBody>
          <a:bodyPr>
            <a:spAutoFit/>
          </a:bodyPr>
          <a:lstStyle/>
          <a:p>
            <a:pPr defTabSz="932597"/>
            <a:r>
              <a:rPr lang="en-US" dirty="0">
                <a:solidFill>
                  <a:srgbClr val="FFFFFF"/>
                </a:solidFill>
                <a:latin typeface="Segoe UI"/>
              </a:rPr>
              <a:t>http://www.gettyimages.com/detail/photo/cloud-computing-and-communications-technology-royalty-free-image/145671614</a:t>
            </a:r>
          </a:p>
        </p:txBody>
      </p:sp>
      <p:sp>
        <p:nvSpPr>
          <p:cNvPr id="6" name="Subtitle 2"/>
          <p:cNvSpPr txBox="1">
            <a:spLocks/>
          </p:cNvSpPr>
          <p:nvPr/>
        </p:nvSpPr>
        <p:spPr>
          <a:xfrm>
            <a:off x="1747321" y="4499849"/>
            <a:ext cx="1926098" cy="128732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563">
              <a:buNone/>
            </a:pPr>
            <a:r>
              <a:rPr lang="en-US" sz="2856" dirty="0">
                <a:solidFill>
                  <a:srgbClr val="FFFFFF"/>
                </a:solidFill>
                <a:latin typeface="Segoe UI Light"/>
              </a:rPr>
              <a:t>Availability</a:t>
            </a:r>
          </a:p>
          <a:p>
            <a:pPr marL="0" indent="0" algn="ctr" defTabSz="932563">
              <a:buNone/>
            </a:pPr>
            <a:r>
              <a:rPr lang="en-US" sz="1632" dirty="0">
                <a:solidFill>
                  <a:srgbClr val="FFFFFF"/>
                </a:solidFill>
                <a:latin typeface="Segoe UI Light"/>
              </a:rPr>
              <a:t>100% Uptime</a:t>
            </a:r>
          </a:p>
        </p:txBody>
      </p:sp>
      <p:sp>
        <p:nvSpPr>
          <p:cNvPr id="7" name="Subtitle 2"/>
          <p:cNvSpPr txBox="1">
            <a:spLocks/>
          </p:cNvSpPr>
          <p:nvPr/>
        </p:nvSpPr>
        <p:spPr>
          <a:xfrm>
            <a:off x="5192694" y="4499848"/>
            <a:ext cx="2051087" cy="200833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563">
              <a:buNone/>
            </a:pPr>
            <a:r>
              <a:rPr lang="en-US" sz="2856" dirty="0">
                <a:solidFill>
                  <a:srgbClr val="FFFFFF"/>
                </a:solidFill>
                <a:latin typeface="Segoe UI Light"/>
              </a:rPr>
              <a:t>Hyper-scale</a:t>
            </a:r>
          </a:p>
          <a:p>
            <a:pPr marL="0" indent="0" algn="ctr" defTabSz="932563">
              <a:buNone/>
            </a:pPr>
            <a:r>
              <a:rPr lang="en-US" sz="1632" dirty="0">
                <a:solidFill>
                  <a:srgbClr val="FFFFFF"/>
                </a:solidFill>
                <a:latin typeface="Segoe UI Light"/>
              </a:rPr>
              <a:t>From startup to enterprise</a:t>
            </a:r>
          </a:p>
        </p:txBody>
      </p:sp>
      <p:sp>
        <p:nvSpPr>
          <p:cNvPr id="8" name="Subtitle 2"/>
          <p:cNvSpPr txBox="1">
            <a:spLocks/>
          </p:cNvSpPr>
          <p:nvPr/>
        </p:nvSpPr>
        <p:spPr>
          <a:xfrm>
            <a:off x="8874790" y="4499849"/>
            <a:ext cx="1714580" cy="146737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563">
              <a:buNone/>
            </a:pPr>
            <a:r>
              <a:rPr lang="en-US" sz="2856" dirty="0">
                <a:solidFill>
                  <a:srgbClr val="FFFFFF"/>
                </a:solidFill>
                <a:latin typeface="Segoe UI Light"/>
              </a:rPr>
              <a:t>Agility</a:t>
            </a:r>
          </a:p>
          <a:p>
            <a:pPr marL="0" indent="0" algn="ctr" defTabSz="932563">
              <a:buNone/>
            </a:pPr>
            <a:r>
              <a:rPr lang="en-US" sz="1632" dirty="0">
                <a:solidFill>
                  <a:srgbClr val="FFFFFF"/>
                </a:solidFill>
                <a:latin typeface="Segoe UI Light"/>
              </a:rPr>
              <a:t>Deliver just in time speed</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3102" y="3365071"/>
            <a:ext cx="697955" cy="69795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2247" y="3374397"/>
            <a:ext cx="697955" cy="697955"/>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0044" y="3393049"/>
            <a:ext cx="697955" cy="697955"/>
          </a:xfrm>
          <a:prstGeom prst="rect">
            <a:avLst/>
          </a:prstGeom>
        </p:spPr>
      </p:pic>
    </p:spTree>
    <p:extLst>
      <p:ext uri="{BB962C8B-B14F-4D97-AF65-F5344CB8AC3E}">
        <p14:creationId xmlns:p14="http://schemas.microsoft.com/office/powerpoint/2010/main" val="177016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480"/>
        <p:cNvGrpSpPr/>
        <p:nvPr/>
      </p:nvGrpSpPr>
      <p:grpSpPr>
        <a:xfrm>
          <a:off x="0" y="0"/>
          <a:ext cx="0" cy="0"/>
          <a:chOff x="0" y="0"/>
          <a:chExt cx="0" cy="0"/>
        </a:xfrm>
      </p:grpSpPr>
      <p:sp>
        <p:nvSpPr>
          <p:cNvPr id="1481" name="Shape 1481"/>
          <p:cNvSpPr/>
          <p:nvPr/>
        </p:nvSpPr>
        <p:spPr>
          <a:xfrm rot="10800000">
            <a:off x="274637" y="4722239"/>
            <a:ext cx="9745260" cy="1284675"/>
          </a:xfrm>
          <a:prstGeom prst="homePlate">
            <a:avLst>
              <a:gd name="adj" fmla="val 0"/>
            </a:avLst>
          </a:prstGeom>
          <a:solidFill>
            <a:srgbClr val="F2F2F2"/>
          </a:solidFill>
          <a:ln>
            <a:noFill/>
          </a:ln>
        </p:spPr>
        <p:txBody>
          <a:bodyPr lIns="124325" tIns="62125" rIns="124325" bIns="62125" anchor="ctr" anchorCtr="0">
            <a:noAutofit/>
          </a:bodyPr>
          <a:lstStyle/>
          <a:p>
            <a:pPr marL="0" marR="0" lvl="0" indent="0" algn="ctr" rtl="0">
              <a:lnSpc>
                <a:spcPct val="100000"/>
              </a:lnSpc>
              <a:spcBef>
                <a:spcPts val="0"/>
              </a:spcBef>
              <a:spcAft>
                <a:spcPts val="0"/>
              </a:spcAft>
              <a:buClr>
                <a:srgbClr val="000000"/>
              </a:buClr>
              <a:buFont typeface="Arial"/>
              <a:buNone/>
            </a:pPr>
            <a:endParaRPr sz="2448" b="0" i="0" u="none" strike="noStrike" cap="none">
              <a:solidFill>
                <a:schemeClr val="lt1"/>
              </a:solidFill>
              <a:latin typeface="Arial"/>
              <a:ea typeface="Arial"/>
              <a:cs typeface="Arial"/>
              <a:sym typeface="Arial"/>
            </a:endParaRPr>
          </a:p>
        </p:txBody>
      </p:sp>
      <p:sp>
        <p:nvSpPr>
          <p:cNvPr id="1482" name="Shape 1482"/>
          <p:cNvSpPr/>
          <p:nvPr/>
        </p:nvSpPr>
        <p:spPr>
          <a:xfrm rot="10800000">
            <a:off x="274636" y="3100071"/>
            <a:ext cx="9745260" cy="1284675"/>
          </a:xfrm>
          <a:prstGeom prst="homePlate">
            <a:avLst>
              <a:gd name="adj" fmla="val 0"/>
            </a:avLst>
          </a:prstGeom>
          <a:solidFill>
            <a:srgbClr val="F2F2F2"/>
          </a:solidFill>
          <a:ln>
            <a:noFill/>
          </a:ln>
        </p:spPr>
        <p:txBody>
          <a:bodyPr lIns="124325" tIns="62125" rIns="124325" bIns="62125" anchor="ctr" anchorCtr="0">
            <a:noAutofit/>
          </a:bodyPr>
          <a:lstStyle/>
          <a:p>
            <a:pPr marL="0" marR="0" lvl="0" indent="0" algn="ctr" rtl="0">
              <a:lnSpc>
                <a:spcPct val="100000"/>
              </a:lnSpc>
              <a:spcBef>
                <a:spcPts val="0"/>
              </a:spcBef>
              <a:spcAft>
                <a:spcPts val="0"/>
              </a:spcAft>
              <a:buClr>
                <a:srgbClr val="000000"/>
              </a:buClr>
              <a:buFont typeface="Arial"/>
              <a:buNone/>
            </a:pPr>
            <a:endParaRPr sz="2448" b="0" i="0" u="none" strike="noStrike" cap="none">
              <a:solidFill>
                <a:schemeClr val="lt1"/>
              </a:solidFill>
              <a:latin typeface="Arial"/>
              <a:ea typeface="Arial"/>
              <a:cs typeface="Arial"/>
              <a:sym typeface="Arial"/>
            </a:endParaRPr>
          </a:p>
        </p:txBody>
      </p:sp>
      <p:sp>
        <p:nvSpPr>
          <p:cNvPr id="1483" name="Shape 1483"/>
          <p:cNvSpPr/>
          <p:nvPr/>
        </p:nvSpPr>
        <p:spPr>
          <a:xfrm rot="10800000">
            <a:off x="274636" y="1477905"/>
            <a:ext cx="9745260" cy="1284675"/>
          </a:xfrm>
          <a:prstGeom prst="homePlate">
            <a:avLst>
              <a:gd name="adj" fmla="val 0"/>
            </a:avLst>
          </a:prstGeom>
          <a:solidFill>
            <a:srgbClr val="F2F2F2"/>
          </a:solidFill>
          <a:ln>
            <a:noFill/>
          </a:ln>
        </p:spPr>
        <p:txBody>
          <a:bodyPr lIns="124325" tIns="62125" rIns="124325" bIns="62125" anchor="ctr" anchorCtr="0">
            <a:noAutofit/>
          </a:bodyPr>
          <a:lstStyle/>
          <a:p>
            <a:pPr marL="0" marR="0" lvl="0" indent="0" algn="ctr" rtl="0">
              <a:lnSpc>
                <a:spcPct val="100000"/>
              </a:lnSpc>
              <a:spcBef>
                <a:spcPts val="0"/>
              </a:spcBef>
              <a:spcAft>
                <a:spcPts val="0"/>
              </a:spcAft>
              <a:buClr>
                <a:srgbClr val="000000"/>
              </a:buClr>
              <a:buFont typeface="Arial"/>
              <a:buNone/>
            </a:pPr>
            <a:endParaRPr sz="2448" b="0" i="0" u="none" strike="noStrike" cap="none">
              <a:solidFill>
                <a:schemeClr val="lt1"/>
              </a:solidFill>
              <a:latin typeface="Arial"/>
              <a:ea typeface="Arial"/>
              <a:cs typeface="Arial"/>
              <a:sym typeface="Arial"/>
            </a:endParaRPr>
          </a:p>
        </p:txBody>
      </p:sp>
      <p:sp>
        <p:nvSpPr>
          <p:cNvPr id="1484" name="Shape 1484"/>
          <p:cNvSpPr txBox="1">
            <a:spLocks noGrp="1"/>
          </p:cNvSpPr>
          <p:nvPr>
            <p:ph type="title"/>
          </p:nvPr>
        </p:nvSpPr>
        <p:spPr/>
        <p:txBody>
          <a:bodyPr/>
          <a:lstStyle/>
          <a:p>
            <a:pPr lvl="0"/>
            <a:r>
              <a:rPr lang="en" dirty="0">
                <a:sym typeface="Quattrocento Sans"/>
              </a:rPr>
              <a:t>One platform</a:t>
            </a:r>
            <a:r>
              <a:rPr lang="en" dirty="0"/>
              <a:t>, one journey</a:t>
            </a:r>
          </a:p>
        </p:txBody>
      </p:sp>
      <p:sp>
        <p:nvSpPr>
          <p:cNvPr id="1485" name="Shape 1485"/>
          <p:cNvSpPr/>
          <p:nvPr/>
        </p:nvSpPr>
        <p:spPr>
          <a:xfrm>
            <a:off x="452074" y="1646599"/>
            <a:ext cx="937089" cy="947288"/>
          </a:xfrm>
          <a:prstGeom prst="ellipse">
            <a:avLst/>
          </a:prstGeom>
          <a:solidFill>
            <a:schemeClr val="tx2"/>
          </a:solidFill>
          <a:ln w="57150" cap="flat" cmpd="sng">
            <a:solidFill>
              <a:schemeClr val="lt1"/>
            </a:solidFill>
            <a:prstDash val="solid"/>
            <a:round/>
            <a:headEnd type="none" w="med" len="med"/>
            <a:tailEnd type="none" w="med" len="med"/>
          </a:ln>
        </p:spPr>
        <p:txBody>
          <a:bodyPr lIns="124325" tIns="62125" rIns="124325" bIns="62125" anchor="ctr" anchorCtr="0">
            <a:noAutofit/>
          </a:bodyPr>
          <a:lstStyle/>
          <a:p>
            <a:pPr marL="0" marR="0" lvl="0" indent="0" algn="ctr" rtl="0">
              <a:lnSpc>
                <a:spcPct val="100000"/>
              </a:lnSpc>
              <a:spcBef>
                <a:spcPts val="0"/>
              </a:spcBef>
              <a:spcAft>
                <a:spcPts val="0"/>
              </a:spcAft>
              <a:buClr>
                <a:srgbClr val="FFC000"/>
              </a:buClr>
              <a:buSzPct val="25000"/>
              <a:buFont typeface="Arial"/>
              <a:buNone/>
            </a:pPr>
            <a:endParaRPr lang="en" sz="4896" b="1" i="0" u="none" strike="noStrike" cap="none" dirty="0">
              <a:solidFill>
                <a:schemeClr val="lt1"/>
              </a:solidFill>
              <a:latin typeface="Arial"/>
              <a:ea typeface="Arial"/>
              <a:cs typeface="Arial"/>
              <a:sym typeface="Arial"/>
            </a:endParaRPr>
          </a:p>
        </p:txBody>
      </p:sp>
      <p:sp>
        <p:nvSpPr>
          <p:cNvPr id="1486" name="Shape 1486"/>
          <p:cNvSpPr txBox="1"/>
          <p:nvPr/>
        </p:nvSpPr>
        <p:spPr>
          <a:xfrm>
            <a:off x="1646636" y="1750981"/>
            <a:ext cx="6711806" cy="738523"/>
          </a:xfrm>
          <a:prstGeom prst="rect">
            <a:avLst/>
          </a:prstGeom>
          <a:noFill/>
          <a:ln>
            <a:noFill/>
          </a:ln>
        </p:spPr>
        <p:txBody>
          <a:bodyPr lIns="124325" tIns="62125" rIns="124325" bIns="62125" anchor="t" anchorCtr="0">
            <a:noAutofit/>
          </a:bodyPr>
          <a:lstStyle/>
          <a:p>
            <a:pPr marL="0" marR="0" lvl="0" indent="0" algn="l" rtl="0">
              <a:lnSpc>
                <a:spcPct val="100000"/>
              </a:lnSpc>
              <a:spcBef>
                <a:spcPts val="0"/>
              </a:spcBef>
              <a:spcAft>
                <a:spcPts val="0"/>
              </a:spcAft>
              <a:buClr>
                <a:schemeClr val="dk1"/>
              </a:buClr>
              <a:buSzPct val="25000"/>
              <a:buFont typeface="Quattrocento Sans"/>
              <a:buNone/>
            </a:pPr>
            <a:r>
              <a:rPr lang="en" sz="2000" b="1" dirty="0">
                <a:solidFill>
                  <a:schemeClr val="tx2"/>
                </a:solidFill>
                <a:latin typeface="Quattrocento Sans"/>
                <a:ea typeface="Quattrocento Sans"/>
                <a:cs typeface="Quattrocento Sans"/>
                <a:sym typeface="Quattrocento Sans"/>
              </a:rPr>
              <a:t>CONTAINERIZE TRADITIONAL </a:t>
            </a:r>
            <a:r>
              <a:rPr lang="en" sz="2000" b="1" i="0" u="none" strike="noStrike" cap="none" dirty="0">
                <a:solidFill>
                  <a:schemeClr val="tx2"/>
                </a:solidFill>
                <a:latin typeface="Quattrocento Sans"/>
                <a:ea typeface="Quattrocento Sans"/>
                <a:cs typeface="Quattrocento Sans"/>
                <a:sym typeface="Quattrocento Sans"/>
              </a:rPr>
              <a:t>APPLICATIONS</a:t>
            </a:r>
          </a:p>
          <a:p>
            <a:pPr marL="0" marR="0" lvl="0" indent="0" algn="l" rtl="0">
              <a:lnSpc>
                <a:spcPct val="100000"/>
              </a:lnSpc>
              <a:spcBef>
                <a:spcPts val="0"/>
              </a:spcBef>
              <a:spcAft>
                <a:spcPts val="0"/>
              </a:spcAft>
              <a:buClr>
                <a:srgbClr val="7F7F7F"/>
              </a:buClr>
              <a:buSzPct val="25000"/>
              <a:buFont typeface="Quattrocento Sans"/>
              <a:buNone/>
            </a:pPr>
            <a:r>
              <a:rPr lang="en" sz="2000" dirty="0">
                <a:latin typeface="Quattrocento Sans"/>
                <a:ea typeface="Quattrocento Sans"/>
                <a:cs typeface="Quattrocento Sans"/>
                <a:sym typeface="Quattrocento Sans"/>
              </a:rPr>
              <a:t>Containerize for security,</a:t>
            </a:r>
            <a:r>
              <a:rPr lang="en" sz="2000" b="0" i="0" u="none" strike="noStrike" cap="none" dirty="0">
                <a:solidFill>
                  <a:srgbClr val="000000"/>
                </a:solidFill>
                <a:latin typeface="Quattrocento Sans"/>
                <a:ea typeface="Quattrocento Sans"/>
                <a:cs typeface="Quattrocento Sans"/>
                <a:sym typeface="Quattrocento Sans"/>
              </a:rPr>
              <a:t> portability and efficiency</a:t>
            </a:r>
          </a:p>
        </p:txBody>
      </p:sp>
      <p:sp>
        <p:nvSpPr>
          <p:cNvPr id="1487" name="Shape 1487"/>
          <p:cNvSpPr/>
          <p:nvPr/>
        </p:nvSpPr>
        <p:spPr>
          <a:xfrm>
            <a:off x="454331" y="3268766"/>
            <a:ext cx="937089" cy="947288"/>
          </a:xfrm>
          <a:prstGeom prst="ellipse">
            <a:avLst/>
          </a:prstGeom>
          <a:solidFill>
            <a:schemeClr val="tx2"/>
          </a:solidFill>
          <a:ln w="57150" cap="flat" cmpd="sng">
            <a:solidFill>
              <a:schemeClr val="lt1"/>
            </a:solidFill>
            <a:prstDash val="solid"/>
            <a:round/>
            <a:headEnd type="none" w="med" len="med"/>
            <a:tailEnd type="none" w="med" len="med"/>
          </a:ln>
        </p:spPr>
        <p:txBody>
          <a:bodyPr lIns="124325" tIns="62125" rIns="124325" bIns="62125" anchor="ctr" anchorCtr="0">
            <a:noAutofit/>
          </a:bodyPr>
          <a:lstStyle/>
          <a:p>
            <a:pPr marL="0" marR="0" lvl="0" indent="0" algn="ctr" rtl="0">
              <a:lnSpc>
                <a:spcPct val="100000"/>
              </a:lnSpc>
              <a:spcBef>
                <a:spcPts val="0"/>
              </a:spcBef>
              <a:spcAft>
                <a:spcPts val="0"/>
              </a:spcAft>
              <a:buClr>
                <a:srgbClr val="FFC000"/>
              </a:buClr>
              <a:buSzPct val="25000"/>
              <a:buFont typeface="Arial"/>
              <a:buNone/>
            </a:pPr>
            <a:endParaRPr lang="en" sz="4896" b="1" i="0" u="none" strike="noStrike" cap="none" dirty="0">
              <a:solidFill>
                <a:schemeClr val="lt1"/>
              </a:solidFill>
              <a:latin typeface="Arial"/>
              <a:ea typeface="Arial"/>
              <a:cs typeface="Arial"/>
              <a:sym typeface="Arial"/>
            </a:endParaRPr>
          </a:p>
        </p:txBody>
      </p:sp>
      <p:sp>
        <p:nvSpPr>
          <p:cNvPr id="1488" name="Shape 1488"/>
          <p:cNvSpPr/>
          <p:nvPr/>
        </p:nvSpPr>
        <p:spPr>
          <a:xfrm>
            <a:off x="452104" y="4890935"/>
            <a:ext cx="937089" cy="947288"/>
          </a:xfrm>
          <a:prstGeom prst="ellipse">
            <a:avLst/>
          </a:prstGeom>
          <a:solidFill>
            <a:schemeClr val="tx2"/>
          </a:solidFill>
          <a:ln w="57150" cap="flat" cmpd="sng">
            <a:solidFill>
              <a:schemeClr val="lt1"/>
            </a:solidFill>
            <a:prstDash val="solid"/>
            <a:round/>
            <a:headEnd type="none" w="med" len="med"/>
            <a:tailEnd type="none" w="med" len="med"/>
          </a:ln>
        </p:spPr>
        <p:txBody>
          <a:bodyPr lIns="124325" tIns="62125" rIns="124325" bIns="62125" anchor="ctr" anchorCtr="0">
            <a:noAutofit/>
          </a:bodyPr>
          <a:lstStyle/>
          <a:p>
            <a:pPr marL="0" marR="0" lvl="0" indent="0" algn="ctr" rtl="0">
              <a:lnSpc>
                <a:spcPct val="100000"/>
              </a:lnSpc>
              <a:spcBef>
                <a:spcPts val="0"/>
              </a:spcBef>
              <a:spcAft>
                <a:spcPts val="0"/>
              </a:spcAft>
              <a:buClr>
                <a:srgbClr val="FFC000"/>
              </a:buClr>
              <a:buSzPct val="25000"/>
              <a:buFont typeface="Arial"/>
              <a:buNone/>
            </a:pPr>
            <a:endParaRPr lang="en" sz="4896" b="1" i="0" u="none" strike="noStrike" cap="none" dirty="0">
              <a:solidFill>
                <a:schemeClr val="lt1"/>
              </a:solidFill>
              <a:latin typeface="Arial"/>
              <a:ea typeface="Arial"/>
              <a:cs typeface="Arial"/>
              <a:sym typeface="Arial"/>
            </a:endParaRPr>
          </a:p>
        </p:txBody>
      </p:sp>
      <p:sp>
        <p:nvSpPr>
          <p:cNvPr id="1489" name="Shape 1489"/>
          <p:cNvSpPr txBox="1"/>
          <p:nvPr/>
        </p:nvSpPr>
        <p:spPr>
          <a:xfrm>
            <a:off x="1646636" y="3346685"/>
            <a:ext cx="7293153" cy="791447"/>
          </a:xfrm>
          <a:prstGeom prst="rect">
            <a:avLst/>
          </a:prstGeom>
          <a:noFill/>
          <a:ln>
            <a:noFill/>
          </a:ln>
        </p:spPr>
        <p:txBody>
          <a:bodyPr lIns="124325" tIns="62125" rIns="124325" bIns="62125" anchor="t" anchorCtr="0">
            <a:noAutofit/>
          </a:bodyPr>
          <a:lstStyle/>
          <a:p>
            <a:pPr marL="0" marR="0" lvl="0" indent="0" algn="l" rtl="0">
              <a:lnSpc>
                <a:spcPct val="100000"/>
              </a:lnSpc>
              <a:spcBef>
                <a:spcPts val="0"/>
              </a:spcBef>
              <a:spcAft>
                <a:spcPts val="0"/>
              </a:spcAft>
              <a:buClr>
                <a:schemeClr val="dk1"/>
              </a:buClr>
              <a:buSzPct val="25000"/>
              <a:buFont typeface="Quattrocento Sans"/>
              <a:buNone/>
            </a:pPr>
            <a:r>
              <a:rPr lang="en" sz="2000" b="1" i="0" u="none" strike="noStrike" cap="none" dirty="0">
                <a:solidFill>
                  <a:schemeClr val="tx2"/>
                </a:solidFill>
                <a:latin typeface="Quattrocento Sans"/>
                <a:ea typeface="Quattrocento Sans"/>
                <a:cs typeface="Quattrocento Sans"/>
                <a:sym typeface="Quattrocento Sans"/>
              </a:rPr>
              <a:t>TRANSFORM </a:t>
            </a:r>
            <a:r>
              <a:rPr lang="en" sz="2000" b="1" dirty="0">
                <a:solidFill>
                  <a:schemeClr val="tx2"/>
                </a:solidFill>
                <a:latin typeface="Quattrocento Sans"/>
                <a:ea typeface="Quattrocento Sans"/>
                <a:cs typeface="Quattrocento Sans"/>
                <a:sym typeface="Quattrocento Sans"/>
              </a:rPr>
              <a:t>MONOLITHIC</a:t>
            </a:r>
            <a:r>
              <a:rPr lang="en" sz="2000" b="1" i="0" u="none" strike="noStrike" cap="none" dirty="0">
                <a:solidFill>
                  <a:schemeClr val="tx2"/>
                </a:solidFill>
                <a:latin typeface="Quattrocento Sans"/>
                <a:ea typeface="Quattrocento Sans"/>
                <a:cs typeface="Quattrocento Sans"/>
                <a:sym typeface="Quattrocento Sans"/>
              </a:rPr>
              <a:t> TO MICROSERVICES</a:t>
            </a:r>
            <a:r>
              <a:rPr lang="en" sz="2000" b="1" i="0" u="none" strike="noStrike" cap="none" dirty="0">
                <a:solidFill>
                  <a:srgbClr val="00BCF2"/>
                </a:solidFill>
                <a:latin typeface="Quattrocento Sans"/>
                <a:ea typeface="Quattrocento Sans"/>
                <a:cs typeface="Quattrocento Sans"/>
                <a:sym typeface="Quattrocento Sans"/>
              </a:rPr>
              <a:t> </a:t>
            </a:r>
          </a:p>
          <a:p>
            <a:pPr marL="0" marR="0" lvl="0" indent="0" algn="l" rtl="0">
              <a:lnSpc>
                <a:spcPct val="100000"/>
              </a:lnSpc>
              <a:spcBef>
                <a:spcPts val="0"/>
              </a:spcBef>
              <a:spcAft>
                <a:spcPts val="0"/>
              </a:spcAft>
              <a:buClr>
                <a:srgbClr val="7F7F7F"/>
              </a:buClr>
              <a:buSzPct val="25000"/>
              <a:buFont typeface="Quattrocento Sans"/>
              <a:buNone/>
            </a:pPr>
            <a:r>
              <a:rPr lang="en" sz="2000" b="0" i="0" u="none" strike="noStrike" cap="none" dirty="0">
                <a:solidFill>
                  <a:srgbClr val="000000"/>
                </a:solidFill>
                <a:latin typeface="Quattrocento Sans"/>
                <a:ea typeface="Quattrocento Sans"/>
                <a:cs typeface="Quattrocento Sans"/>
                <a:sym typeface="Quattrocento Sans"/>
              </a:rPr>
              <a:t>Look for shared services to transform</a:t>
            </a:r>
          </a:p>
        </p:txBody>
      </p:sp>
      <p:sp>
        <p:nvSpPr>
          <p:cNvPr id="1490" name="Shape 1490"/>
          <p:cNvSpPr txBox="1"/>
          <p:nvPr/>
        </p:nvSpPr>
        <p:spPr>
          <a:xfrm>
            <a:off x="1646636" y="5002662"/>
            <a:ext cx="5557679" cy="723835"/>
          </a:xfrm>
          <a:prstGeom prst="rect">
            <a:avLst/>
          </a:prstGeom>
          <a:noFill/>
          <a:ln>
            <a:noFill/>
          </a:ln>
        </p:spPr>
        <p:txBody>
          <a:bodyPr lIns="124325" tIns="62125" rIns="124325" bIns="62125" anchor="t" anchorCtr="0">
            <a:noAutofit/>
          </a:bodyPr>
          <a:lstStyle/>
          <a:p>
            <a:pPr marL="0" marR="0" lvl="0" indent="0" algn="l" rtl="0">
              <a:lnSpc>
                <a:spcPct val="100000"/>
              </a:lnSpc>
              <a:spcBef>
                <a:spcPts val="0"/>
              </a:spcBef>
              <a:spcAft>
                <a:spcPts val="0"/>
              </a:spcAft>
              <a:buClr>
                <a:schemeClr val="dk1"/>
              </a:buClr>
              <a:buSzPct val="25000"/>
              <a:buFont typeface="Quattrocento Sans"/>
              <a:buNone/>
            </a:pPr>
            <a:r>
              <a:rPr lang="en" sz="2000" b="1" i="0" u="none" strike="noStrike" cap="none" dirty="0">
                <a:solidFill>
                  <a:schemeClr val="tx2"/>
                </a:solidFill>
                <a:latin typeface="Quattrocento Sans"/>
                <a:ea typeface="Quattrocento Sans"/>
                <a:cs typeface="Quattrocento Sans"/>
                <a:sym typeface="Quattrocento Sans"/>
              </a:rPr>
              <a:t>ACCELERATE NEW APPLICATIONS</a:t>
            </a:r>
          </a:p>
          <a:p>
            <a:pPr marL="0" marR="0" lvl="0" indent="0" algn="l" rtl="0">
              <a:lnSpc>
                <a:spcPct val="100000"/>
              </a:lnSpc>
              <a:spcBef>
                <a:spcPts val="0"/>
              </a:spcBef>
              <a:spcAft>
                <a:spcPts val="0"/>
              </a:spcAft>
              <a:buClr>
                <a:srgbClr val="7F7F7F"/>
              </a:buClr>
              <a:buSzPct val="25000"/>
              <a:buFont typeface="Quattrocento Sans"/>
              <a:buNone/>
            </a:pPr>
            <a:r>
              <a:rPr lang="en" sz="2000" dirty="0">
                <a:latin typeface="Quattrocento Sans"/>
                <a:ea typeface="Quattrocento Sans"/>
                <a:cs typeface="Quattrocento Sans"/>
                <a:sym typeface="Quattrocento Sans"/>
              </a:rPr>
              <a:t>Agile cloud native app development</a:t>
            </a:r>
          </a:p>
        </p:txBody>
      </p:sp>
      <p:grpSp>
        <p:nvGrpSpPr>
          <p:cNvPr id="1491" name="Shape 1491"/>
          <p:cNvGrpSpPr/>
          <p:nvPr/>
        </p:nvGrpSpPr>
        <p:grpSpPr>
          <a:xfrm>
            <a:off x="8292413" y="4977734"/>
            <a:ext cx="465138" cy="712786"/>
            <a:chOff x="4581" y="3247"/>
            <a:chExt cx="293" cy="448"/>
          </a:xfrm>
        </p:grpSpPr>
        <p:sp>
          <p:nvSpPr>
            <p:cNvPr id="1492" name="Shape 1492"/>
            <p:cNvSpPr/>
            <p:nvPr/>
          </p:nvSpPr>
          <p:spPr>
            <a:xfrm>
              <a:off x="4581" y="3600"/>
              <a:ext cx="113" cy="95"/>
            </a:xfrm>
            <a:prstGeom prst="rect">
              <a:avLst/>
            </a:prstGeom>
            <a:noFill/>
            <a:ln w="38100"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493" name="Shape 1493"/>
            <p:cNvSpPr/>
            <p:nvPr/>
          </p:nvSpPr>
          <p:spPr>
            <a:xfrm>
              <a:off x="4581" y="3422"/>
              <a:ext cx="292" cy="112"/>
            </a:xfrm>
            <a:prstGeom prst="rect">
              <a:avLst/>
            </a:prstGeom>
            <a:noFill/>
            <a:ln w="38100"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494" name="Shape 1494"/>
            <p:cNvSpPr/>
            <p:nvPr/>
          </p:nvSpPr>
          <p:spPr>
            <a:xfrm>
              <a:off x="4581" y="3247"/>
              <a:ext cx="113" cy="112"/>
            </a:xfrm>
            <a:prstGeom prst="rect">
              <a:avLst/>
            </a:prstGeom>
            <a:noFill/>
            <a:ln w="38100"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495" name="Shape 1495"/>
            <p:cNvSpPr/>
            <p:nvPr/>
          </p:nvSpPr>
          <p:spPr>
            <a:xfrm>
              <a:off x="4761" y="3247"/>
              <a:ext cx="113" cy="112"/>
            </a:xfrm>
            <a:prstGeom prst="rect">
              <a:avLst/>
            </a:prstGeom>
            <a:solidFill>
              <a:srgbClr val="000000"/>
            </a:solidFill>
            <a:ln w="38100"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grpSp>
      <p:pic>
        <p:nvPicPr>
          <p:cNvPr id="1496" name="Shape 1496" descr="nintendo&#10;&#10;Description generated with high confidence"/>
          <p:cNvPicPr preferRelativeResize="0"/>
          <p:nvPr/>
        </p:nvPicPr>
        <p:blipFill rotWithShape="1">
          <a:blip r:embed="rId4">
            <a:alphaModFix/>
          </a:blip>
          <a:srcRect/>
          <a:stretch/>
        </p:blipFill>
        <p:spPr>
          <a:xfrm>
            <a:off x="7367018" y="3391221"/>
            <a:ext cx="663554" cy="663414"/>
          </a:xfrm>
          <a:prstGeom prst="rect">
            <a:avLst/>
          </a:prstGeom>
          <a:noFill/>
          <a:ln>
            <a:noFill/>
          </a:ln>
        </p:spPr>
      </p:pic>
      <p:grpSp>
        <p:nvGrpSpPr>
          <p:cNvPr id="1497" name="Shape 1497"/>
          <p:cNvGrpSpPr/>
          <p:nvPr/>
        </p:nvGrpSpPr>
        <p:grpSpPr>
          <a:xfrm>
            <a:off x="8937965" y="3341848"/>
            <a:ext cx="465138" cy="712786"/>
            <a:chOff x="4581" y="3247"/>
            <a:chExt cx="293" cy="448"/>
          </a:xfrm>
        </p:grpSpPr>
        <p:sp>
          <p:nvSpPr>
            <p:cNvPr id="1498" name="Shape 1498"/>
            <p:cNvSpPr/>
            <p:nvPr/>
          </p:nvSpPr>
          <p:spPr>
            <a:xfrm>
              <a:off x="4581" y="3600"/>
              <a:ext cx="113" cy="95"/>
            </a:xfrm>
            <a:prstGeom prst="rect">
              <a:avLst/>
            </a:prstGeom>
            <a:noFill/>
            <a:ln w="38100"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499" name="Shape 1499"/>
            <p:cNvSpPr/>
            <p:nvPr/>
          </p:nvSpPr>
          <p:spPr>
            <a:xfrm>
              <a:off x="4581" y="3422"/>
              <a:ext cx="292" cy="112"/>
            </a:xfrm>
            <a:prstGeom prst="rect">
              <a:avLst/>
            </a:prstGeom>
            <a:noFill/>
            <a:ln w="38100"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500" name="Shape 1500"/>
            <p:cNvSpPr/>
            <p:nvPr/>
          </p:nvSpPr>
          <p:spPr>
            <a:xfrm>
              <a:off x="4581" y="3247"/>
              <a:ext cx="113" cy="112"/>
            </a:xfrm>
            <a:prstGeom prst="rect">
              <a:avLst/>
            </a:prstGeom>
            <a:noFill/>
            <a:ln w="38100"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501" name="Shape 1501"/>
            <p:cNvSpPr/>
            <p:nvPr/>
          </p:nvSpPr>
          <p:spPr>
            <a:xfrm>
              <a:off x="4761" y="3247"/>
              <a:ext cx="113" cy="112"/>
            </a:xfrm>
            <a:prstGeom prst="rect">
              <a:avLst/>
            </a:prstGeom>
            <a:solidFill>
              <a:srgbClr val="000000"/>
            </a:solidFill>
            <a:ln w="38100"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grpSp>
      <p:cxnSp>
        <p:nvCxnSpPr>
          <p:cNvPr id="1502" name="Shape 1502"/>
          <p:cNvCxnSpPr/>
          <p:nvPr/>
        </p:nvCxnSpPr>
        <p:spPr>
          <a:xfrm>
            <a:off x="8210046" y="3722928"/>
            <a:ext cx="459721" cy="0"/>
          </a:xfrm>
          <a:prstGeom prst="straightConnector1">
            <a:avLst/>
          </a:prstGeom>
          <a:noFill/>
          <a:ln w="57150" cap="flat" cmpd="sng">
            <a:solidFill>
              <a:srgbClr val="000000"/>
            </a:solidFill>
            <a:prstDash val="solid"/>
            <a:round/>
            <a:headEnd type="none" w="med" len="med"/>
            <a:tailEnd type="triangle" w="lg" len="lg"/>
          </a:ln>
        </p:spPr>
      </p:cxnSp>
      <p:pic>
        <p:nvPicPr>
          <p:cNvPr id="1503" name="Shape 1503" descr="nintendo&#10;&#10;Description generated with high confidence"/>
          <p:cNvPicPr preferRelativeResize="0"/>
          <p:nvPr/>
        </p:nvPicPr>
        <p:blipFill rotWithShape="1">
          <a:blip r:embed="rId4">
            <a:alphaModFix/>
          </a:blip>
          <a:srcRect/>
          <a:stretch/>
        </p:blipFill>
        <p:spPr>
          <a:xfrm>
            <a:off x="7864195" y="1776561"/>
            <a:ext cx="663554" cy="663414"/>
          </a:xfrm>
          <a:prstGeom prst="rect">
            <a:avLst/>
          </a:prstGeom>
          <a:noFill/>
          <a:ln>
            <a:noFill/>
          </a:ln>
        </p:spPr>
      </p:pic>
      <p:sp>
        <p:nvSpPr>
          <p:cNvPr id="1504" name="Shape 1504"/>
          <p:cNvSpPr/>
          <p:nvPr/>
        </p:nvSpPr>
        <p:spPr>
          <a:xfrm>
            <a:off x="8615917" y="1765750"/>
            <a:ext cx="433849" cy="672501"/>
          </a:xfrm>
          <a:prstGeom prst="curvedLeftArrow">
            <a:avLst>
              <a:gd name="adj1" fmla="val 25000"/>
              <a:gd name="adj2" fmla="val 50000"/>
              <a:gd name="adj3" fmla="val 25000"/>
            </a:avLst>
          </a:prstGeom>
          <a:noFill/>
          <a:ln w="254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904" b="0" i="0" u="none" strike="noStrike" cap="none">
              <a:solidFill>
                <a:schemeClr val="dk1"/>
              </a:solidFill>
              <a:latin typeface="Arial"/>
              <a:ea typeface="Arial"/>
              <a:cs typeface="Arial"/>
              <a:sym typeface="Arial"/>
            </a:endParaRPr>
          </a:p>
        </p:txBody>
      </p:sp>
      <p:sp>
        <p:nvSpPr>
          <p:cNvPr id="1505" name="Shape 1505"/>
          <p:cNvSpPr/>
          <p:nvPr/>
        </p:nvSpPr>
        <p:spPr>
          <a:xfrm>
            <a:off x="8844353" y="5243364"/>
            <a:ext cx="212102" cy="212102"/>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904" b="0" i="0" u="none" strike="noStrike" cap="none">
              <a:solidFill>
                <a:schemeClr val="lt1"/>
              </a:solidFill>
              <a:latin typeface="Arial"/>
              <a:ea typeface="Arial"/>
              <a:cs typeface="Arial"/>
              <a:sym typeface="Arial"/>
            </a:endParaRPr>
          </a:p>
        </p:txBody>
      </p:sp>
      <p:sp>
        <p:nvSpPr>
          <p:cNvPr id="1506" name="Shape 1506"/>
          <p:cNvSpPr/>
          <p:nvPr/>
        </p:nvSpPr>
        <p:spPr>
          <a:xfrm>
            <a:off x="7975188" y="5240776"/>
            <a:ext cx="212102" cy="212102"/>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904"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740194648"/>
      </p:ext>
    </p:extLst>
  </p:cSld>
  <p:clrMapOvr>
    <a:overrideClrMapping bg1="lt1" tx1="dk1" bg2="lt2" tx2="dk2" accent1="accent1" accent2="accent2" accent3="accent3" accent4="accent4" accent5="accent5" accent6="accent6" hlink="hlink" folHlink="folHlink"/>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1" name="Shape 1511"/>
          <p:cNvSpPr txBox="1">
            <a:spLocks noGrp="1"/>
          </p:cNvSpPr>
          <p:nvPr>
            <p:ph type="title"/>
          </p:nvPr>
        </p:nvSpPr>
        <p:spPr/>
        <p:txBody>
          <a:bodyPr/>
          <a:lstStyle/>
          <a:p>
            <a:pPr lvl="0"/>
            <a:r>
              <a:rPr lang="en-US" dirty="0">
                <a:sym typeface="Quattrocento Sans"/>
              </a:rPr>
              <a:t>Why containerize </a:t>
            </a:r>
            <a:r>
              <a:rPr lang="en-US" dirty="0"/>
              <a:t>traditional</a:t>
            </a:r>
            <a:r>
              <a:rPr lang="en-US" dirty="0">
                <a:sym typeface="Quattrocento Sans"/>
              </a:rPr>
              <a:t> Windows apps? </a:t>
            </a:r>
          </a:p>
          <a:p>
            <a:pPr lvl="0"/>
            <a:endParaRPr lang="en-US" dirty="0">
              <a:sym typeface="Quattrocento Sans"/>
            </a:endParaRPr>
          </a:p>
        </p:txBody>
      </p:sp>
      <p:sp>
        <p:nvSpPr>
          <p:cNvPr id="1512" name="Shape 1512"/>
          <p:cNvSpPr txBox="1">
            <a:spLocks noGrp="1"/>
          </p:cNvSpPr>
          <p:nvPr>
            <p:ph type="body" idx="4294967295"/>
          </p:nvPr>
        </p:nvSpPr>
        <p:spPr>
          <a:xfrm>
            <a:off x="0" y="1401763"/>
            <a:ext cx="8177213" cy="1925637"/>
          </a:xfrm>
          <a:prstGeom prst="rect">
            <a:avLst/>
          </a:prstGeom>
          <a:noFill/>
          <a:ln>
            <a:noFill/>
          </a:ln>
        </p:spPr>
        <p:txBody>
          <a:bodyPr lIns="124325" tIns="124325" rIns="124325" bIns="124325" anchor="t" anchorCtr="0">
            <a:noAutofit/>
          </a:bodyPr>
          <a:lstStyle/>
          <a:p>
            <a:pPr marL="0" marR="0" lvl="0" indent="0" algn="l" rtl="0">
              <a:lnSpc>
                <a:spcPct val="100000"/>
              </a:lnSpc>
              <a:spcBef>
                <a:spcPts val="0"/>
              </a:spcBef>
              <a:spcAft>
                <a:spcPts val="0"/>
              </a:spcAft>
              <a:buClr>
                <a:schemeClr val="dk1"/>
              </a:buClr>
              <a:buSzPct val="25000"/>
              <a:buFont typeface="Quattrocento Sans"/>
              <a:buNone/>
            </a:pPr>
            <a:r>
              <a:rPr lang="en" sz="2000" b="1" i="0" u="none" strike="noStrike" cap="none" dirty="0">
                <a:solidFill>
                  <a:schemeClr val="tx2"/>
                </a:solidFill>
                <a:latin typeface="Quattrocento Sans"/>
                <a:ea typeface="Quattrocento Sans"/>
                <a:cs typeface="Quattrocento Sans"/>
                <a:sym typeface="Quattrocento Sans"/>
              </a:rPr>
              <a:t>PORTABILITY, SECURITY AND COST REDUCTION</a:t>
            </a:r>
          </a:p>
          <a:p>
            <a:pPr marL="228600" marR="0" lvl="1" indent="-228600" algn="l" rtl="0">
              <a:lnSpc>
                <a:spcPct val="90000"/>
              </a:lnSpc>
              <a:spcBef>
                <a:spcPts val="900"/>
              </a:spcBef>
              <a:spcAft>
                <a:spcPts val="0"/>
              </a:spcAft>
              <a:buClr>
                <a:srgbClr val="000000"/>
              </a:buClr>
              <a:buSzPct val="90000"/>
              <a:buFont typeface="Arial"/>
              <a:buChar char="•"/>
            </a:pPr>
            <a:r>
              <a:rPr lang="en" sz="1800" b="0" i="0" u="none" strike="noStrike" cap="none" dirty="0">
                <a:solidFill>
                  <a:srgbClr val="000000"/>
                </a:solidFill>
                <a:latin typeface="Quattrocento Sans"/>
                <a:ea typeface="Quattrocento Sans"/>
                <a:cs typeface="Quattrocento Sans"/>
                <a:sym typeface="Quattrocento Sans"/>
              </a:rPr>
              <a:t>Accelerate your public and hybrid cloud strategy</a:t>
            </a:r>
          </a:p>
          <a:p>
            <a:pPr marL="228600" marR="0" lvl="1" indent="-228600" algn="l" rtl="0">
              <a:lnSpc>
                <a:spcPct val="90000"/>
              </a:lnSpc>
              <a:spcBef>
                <a:spcPts val="300"/>
              </a:spcBef>
              <a:spcAft>
                <a:spcPts val="0"/>
              </a:spcAft>
              <a:buClr>
                <a:srgbClr val="000000"/>
              </a:buClr>
              <a:buSzPct val="90000"/>
              <a:buFont typeface="Arial"/>
              <a:buChar char="•"/>
            </a:pPr>
            <a:r>
              <a:rPr lang="en" sz="1800" b="0" i="0" u="none" strike="noStrike" cap="none" dirty="0">
                <a:solidFill>
                  <a:srgbClr val="000000"/>
                </a:solidFill>
                <a:latin typeface="Quattrocento Sans"/>
                <a:ea typeface="Quattrocento Sans"/>
                <a:cs typeface="Quattrocento Sans"/>
                <a:sym typeface="Quattrocento Sans"/>
              </a:rPr>
              <a:t>Gain applications portability, agility, and control </a:t>
            </a:r>
          </a:p>
          <a:p>
            <a:pPr marL="228600" marR="0" lvl="1" indent="-228600" algn="l" rtl="0">
              <a:lnSpc>
                <a:spcPct val="90000"/>
              </a:lnSpc>
              <a:spcBef>
                <a:spcPts val="300"/>
              </a:spcBef>
              <a:spcAft>
                <a:spcPts val="0"/>
              </a:spcAft>
              <a:buClr>
                <a:srgbClr val="000000"/>
              </a:buClr>
              <a:buSzPct val="90000"/>
              <a:buFont typeface="Arial"/>
              <a:buChar char="•"/>
            </a:pPr>
            <a:r>
              <a:rPr lang="en" sz="1800" b="0" i="0" u="none" strike="noStrike" cap="none" dirty="0">
                <a:solidFill>
                  <a:srgbClr val="000000"/>
                </a:solidFill>
                <a:latin typeface="Quattrocento Sans"/>
                <a:ea typeface="Quattrocento Sans"/>
                <a:cs typeface="Quattrocento Sans"/>
                <a:sym typeface="Quattrocento Sans"/>
              </a:rPr>
              <a:t>Reduce infrastructure and management costs for Windows 2003, 2008, </a:t>
            </a:r>
            <a:r>
              <a:rPr lang="en" sz="1800" dirty="0">
                <a:latin typeface="Quattrocento Sans"/>
                <a:ea typeface="Quattrocento Sans"/>
                <a:cs typeface="Quattrocento Sans"/>
                <a:sym typeface="Quattrocento Sans"/>
              </a:rPr>
              <a:t>and</a:t>
            </a:r>
            <a:r>
              <a:rPr lang="en" sz="1800" b="0" i="0" u="none" strike="noStrike" cap="none" dirty="0">
                <a:solidFill>
                  <a:srgbClr val="000000"/>
                </a:solidFill>
                <a:latin typeface="Quattrocento Sans"/>
                <a:ea typeface="Quattrocento Sans"/>
                <a:cs typeface="Quattrocento Sans"/>
                <a:sym typeface="Quattrocento Sans"/>
              </a:rPr>
              <a:t> 2012 Windows applications</a:t>
            </a:r>
          </a:p>
        </p:txBody>
      </p:sp>
      <p:sp>
        <p:nvSpPr>
          <p:cNvPr id="1513" name="Shape 1513"/>
          <p:cNvSpPr/>
          <p:nvPr/>
        </p:nvSpPr>
        <p:spPr>
          <a:xfrm>
            <a:off x="4160837" y="4507978"/>
            <a:ext cx="3944700" cy="718500"/>
          </a:xfrm>
          <a:prstGeom prst="rect">
            <a:avLst/>
          </a:prstGeom>
          <a:solidFill>
            <a:srgbClr val="00188F"/>
          </a:solidFill>
          <a:ln>
            <a:noFill/>
          </a:ln>
        </p:spPr>
        <p:txBody>
          <a:bodyPr lIns="93250" tIns="46600" rIns="93250" bIns="46600" anchor="ctr" anchorCtr="0">
            <a:noAutofit/>
          </a:bodyPr>
          <a:lstStyle/>
          <a:p>
            <a:pPr marL="0" marR="0" lvl="0" indent="0" algn="ctr" rtl="0">
              <a:lnSpc>
                <a:spcPct val="100000"/>
              </a:lnSpc>
              <a:spcBef>
                <a:spcPts val="0"/>
              </a:spcBef>
              <a:spcAft>
                <a:spcPts val="0"/>
              </a:spcAft>
              <a:buClr>
                <a:schemeClr val="lt1"/>
              </a:buClr>
              <a:buSzPct val="25000"/>
              <a:buFont typeface="Quattrocento Sans"/>
              <a:buNone/>
            </a:pPr>
            <a:r>
              <a:rPr lang="en" sz="1600" b="0" i="0" u="none" strike="noStrike" cap="none">
                <a:solidFill>
                  <a:schemeClr val="lt1"/>
                </a:solidFill>
                <a:latin typeface="Quattrocento Sans"/>
                <a:ea typeface="Quattrocento Sans"/>
                <a:cs typeface="Quattrocento Sans"/>
                <a:sym typeface="Quattrocento Sans"/>
              </a:rPr>
              <a:t>Custom Licensing and Support</a:t>
            </a:r>
          </a:p>
        </p:txBody>
      </p:sp>
      <p:sp>
        <p:nvSpPr>
          <p:cNvPr id="1514" name="Shape 1514"/>
          <p:cNvSpPr/>
          <p:nvPr/>
        </p:nvSpPr>
        <p:spPr>
          <a:xfrm>
            <a:off x="4160837" y="5369639"/>
            <a:ext cx="3944700" cy="718500"/>
          </a:xfrm>
          <a:prstGeom prst="rect">
            <a:avLst/>
          </a:prstGeom>
          <a:solidFill>
            <a:srgbClr val="002050"/>
          </a:solidFill>
          <a:ln>
            <a:noFill/>
          </a:ln>
        </p:spPr>
        <p:txBody>
          <a:bodyPr lIns="93250" tIns="46600" rIns="93250" bIns="46600" anchor="ctr" anchorCtr="0">
            <a:noAutofit/>
          </a:bodyPr>
          <a:lstStyle/>
          <a:p>
            <a:pPr marL="0" marR="0" lvl="0" indent="0" algn="ctr" rtl="0">
              <a:lnSpc>
                <a:spcPct val="100000"/>
              </a:lnSpc>
              <a:spcBef>
                <a:spcPts val="0"/>
              </a:spcBef>
              <a:spcAft>
                <a:spcPts val="0"/>
              </a:spcAft>
              <a:buClr>
                <a:schemeClr val="lt1"/>
              </a:buClr>
              <a:buSzPct val="25000"/>
              <a:buFont typeface="Quattrocento Sans"/>
              <a:buNone/>
            </a:pPr>
            <a:r>
              <a:rPr lang="en" sz="1600" b="0" i="0" u="none" strike="noStrike" cap="none">
                <a:solidFill>
                  <a:schemeClr val="lt1"/>
                </a:solidFill>
                <a:latin typeface="Quattrocento Sans"/>
                <a:ea typeface="Quattrocento Sans"/>
                <a:cs typeface="Quattrocento Sans"/>
                <a:sym typeface="Quattrocento Sans"/>
              </a:rPr>
              <a:t>Hardware Resources Inefficiencies</a:t>
            </a:r>
          </a:p>
        </p:txBody>
      </p:sp>
      <p:sp>
        <p:nvSpPr>
          <p:cNvPr id="1515" name="Shape 1515"/>
          <p:cNvSpPr/>
          <p:nvPr/>
        </p:nvSpPr>
        <p:spPr>
          <a:xfrm>
            <a:off x="4160837" y="3646317"/>
            <a:ext cx="3944700" cy="718500"/>
          </a:xfrm>
          <a:prstGeom prst="rect">
            <a:avLst/>
          </a:prstGeom>
          <a:solidFill>
            <a:srgbClr val="0078D7"/>
          </a:solidFill>
          <a:ln>
            <a:noFill/>
          </a:ln>
        </p:spPr>
        <p:txBody>
          <a:bodyPr lIns="93250" tIns="46600" rIns="93250" bIns="46600" anchor="ctr" anchorCtr="0">
            <a:noAutofit/>
          </a:bodyPr>
          <a:lstStyle/>
          <a:p>
            <a:pPr marL="0" marR="0" lvl="0" indent="0" algn="ctr" rtl="0">
              <a:lnSpc>
                <a:spcPct val="100000"/>
              </a:lnSpc>
              <a:spcBef>
                <a:spcPts val="0"/>
              </a:spcBef>
              <a:spcAft>
                <a:spcPts val="0"/>
              </a:spcAft>
              <a:buClr>
                <a:schemeClr val="lt1"/>
              </a:buClr>
              <a:buSzPct val="25000"/>
              <a:buFont typeface="Quattrocento Sans"/>
              <a:buNone/>
            </a:pPr>
            <a:r>
              <a:rPr lang="en" sz="1600" b="0" i="0" u="none" strike="noStrike" cap="none">
                <a:solidFill>
                  <a:schemeClr val="lt1"/>
                </a:solidFill>
                <a:latin typeface="Quattrocento Sans"/>
                <a:ea typeface="Quattrocento Sans"/>
                <a:cs typeface="Quattrocento Sans"/>
                <a:sym typeface="Quattrocento Sans"/>
              </a:rPr>
              <a:t>Application Maintenance </a:t>
            </a:r>
            <a:br>
              <a:rPr lang="en" sz="1600" b="0" i="0" u="none" strike="noStrike" cap="none">
                <a:solidFill>
                  <a:schemeClr val="lt1"/>
                </a:solidFill>
                <a:latin typeface="Quattrocento Sans"/>
                <a:ea typeface="Quattrocento Sans"/>
                <a:cs typeface="Quattrocento Sans"/>
                <a:sym typeface="Quattrocento Sans"/>
              </a:rPr>
            </a:br>
            <a:r>
              <a:rPr lang="en" sz="1600" b="0" i="0" u="none" strike="noStrike" cap="none">
                <a:solidFill>
                  <a:schemeClr val="lt1"/>
                </a:solidFill>
                <a:latin typeface="Quattrocento Sans"/>
                <a:ea typeface="Quattrocento Sans"/>
                <a:cs typeface="Quattrocento Sans"/>
                <a:sym typeface="Quattrocento Sans"/>
              </a:rPr>
              <a:t>and Management</a:t>
            </a:r>
          </a:p>
        </p:txBody>
      </p:sp>
      <p:sp>
        <p:nvSpPr>
          <p:cNvPr id="1516" name="Shape 1516"/>
          <p:cNvSpPr txBox="1"/>
          <p:nvPr/>
        </p:nvSpPr>
        <p:spPr>
          <a:xfrm>
            <a:off x="8568715" y="4567132"/>
            <a:ext cx="1037700" cy="659400"/>
          </a:xfrm>
          <a:prstGeom prst="rect">
            <a:avLst/>
          </a:prstGeom>
          <a:noFill/>
          <a:ln>
            <a:noFill/>
          </a:ln>
        </p:spPr>
        <p:txBody>
          <a:bodyPr lIns="93250" tIns="46600" rIns="93250" bIns="466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600" b="0" i="0" u="none" strike="noStrike" cap="none">
                <a:solidFill>
                  <a:srgbClr val="000000"/>
                </a:solidFill>
                <a:latin typeface="Arial"/>
                <a:ea typeface="Arial"/>
                <a:cs typeface="Arial"/>
                <a:sym typeface="Arial"/>
              </a:rPr>
              <a:t>Security </a:t>
            </a:r>
          </a:p>
          <a:p>
            <a:pPr marL="0" marR="0" lvl="0" indent="0" algn="l" rtl="0">
              <a:lnSpc>
                <a:spcPct val="100000"/>
              </a:lnSpc>
              <a:spcBef>
                <a:spcPts val="0"/>
              </a:spcBef>
              <a:spcAft>
                <a:spcPts val="0"/>
              </a:spcAft>
              <a:buClr>
                <a:srgbClr val="000000"/>
              </a:buClr>
              <a:buSzPct val="25000"/>
              <a:buFont typeface="Arial"/>
              <a:buNone/>
            </a:pPr>
            <a:r>
              <a:rPr lang="en" sz="1600" b="0" i="0" u="none" strike="noStrike" cap="none">
                <a:solidFill>
                  <a:srgbClr val="000000"/>
                </a:solidFill>
                <a:latin typeface="Arial"/>
                <a:ea typeface="Arial"/>
                <a:cs typeface="Arial"/>
                <a:sym typeface="Arial"/>
              </a:rPr>
              <a:t>risk </a:t>
            </a:r>
          </a:p>
        </p:txBody>
      </p:sp>
      <p:sp>
        <p:nvSpPr>
          <p:cNvPr id="1517" name="Shape 1517"/>
          <p:cNvSpPr txBox="1"/>
          <p:nvPr/>
        </p:nvSpPr>
        <p:spPr>
          <a:xfrm>
            <a:off x="532049" y="4364750"/>
            <a:ext cx="3657000" cy="937800"/>
          </a:xfrm>
          <a:prstGeom prst="rect">
            <a:avLst/>
          </a:prstGeom>
          <a:noFill/>
          <a:ln>
            <a:noFill/>
          </a:ln>
        </p:spPr>
        <p:txBody>
          <a:bodyPr lIns="93250" tIns="46600" rIns="93250" bIns="46600" anchor="t" anchorCtr="0">
            <a:noAutofit/>
          </a:bodyPr>
          <a:lstStyle/>
          <a:p>
            <a:pPr marL="0" marR="0" lvl="0" indent="0" algn="l" rtl="0">
              <a:lnSpc>
                <a:spcPct val="100000"/>
              </a:lnSpc>
              <a:spcBef>
                <a:spcPts val="0"/>
              </a:spcBef>
              <a:spcAft>
                <a:spcPts val="0"/>
              </a:spcAft>
              <a:buClr>
                <a:schemeClr val="dk1"/>
              </a:buClr>
              <a:buSzPct val="25000"/>
              <a:buFont typeface="Quattrocento Sans"/>
              <a:buNone/>
            </a:pPr>
            <a:r>
              <a:rPr lang="en" sz="2000" b="1" i="0" u="none" strike="noStrike" cap="none" dirty="0">
                <a:solidFill>
                  <a:schemeClr val="tx2"/>
                </a:solidFill>
                <a:latin typeface="Quattrocento Sans"/>
                <a:ea typeface="Quattrocento Sans"/>
                <a:cs typeface="Quattrocento Sans"/>
                <a:sym typeface="Quattrocento Sans"/>
              </a:rPr>
              <a:t>COSTS FOR MANAGING </a:t>
            </a:r>
            <a:br>
              <a:rPr lang="en" sz="2000" b="1" i="0" u="none" strike="noStrike" cap="none" dirty="0">
                <a:solidFill>
                  <a:schemeClr val="tx2"/>
                </a:solidFill>
                <a:latin typeface="Quattrocento Sans"/>
                <a:ea typeface="Quattrocento Sans"/>
                <a:cs typeface="Quattrocento Sans"/>
                <a:sym typeface="Quattrocento Sans"/>
              </a:rPr>
            </a:br>
            <a:r>
              <a:rPr lang="en" sz="2000" b="1" dirty="0">
                <a:solidFill>
                  <a:schemeClr val="tx2"/>
                </a:solidFill>
                <a:latin typeface="Quattrocento Sans"/>
                <a:ea typeface="Quattrocento Sans"/>
                <a:cs typeface="Quattrocento Sans"/>
                <a:sym typeface="Quattrocento Sans"/>
              </a:rPr>
              <a:t>TRADITIONAL</a:t>
            </a:r>
            <a:r>
              <a:rPr lang="en" sz="2000" b="1" i="0" u="none" strike="noStrike" cap="none" dirty="0">
                <a:solidFill>
                  <a:schemeClr val="tx2"/>
                </a:solidFill>
                <a:latin typeface="Quattrocento Sans"/>
                <a:ea typeface="Quattrocento Sans"/>
                <a:cs typeface="Quattrocento Sans"/>
                <a:sym typeface="Quattrocento Sans"/>
              </a:rPr>
              <a:t> APPLICATIONS</a:t>
            </a:r>
          </a:p>
        </p:txBody>
      </p:sp>
      <p:cxnSp>
        <p:nvCxnSpPr>
          <p:cNvPr id="1518" name="Shape 1518"/>
          <p:cNvCxnSpPr/>
          <p:nvPr/>
        </p:nvCxnSpPr>
        <p:spPr>
          <a:xfrm>
            <a:off x="8226557" y="4073808"/>
            <a:ext cx="139800" cy="0"/>
          </a:xfrm>
          <a:prstGeom prst="straightConnector1">
            <a:avLst/>
          </a:prstGeom>
          <a:noFill/>
          <a:ln w="38100" cap="flat" cmpd="sng">
            <a:solidFill>
              <a:srgbClr val="000000"/>
            </a:solidFill>
            <a:prstDash val="solid"/>
            <a:round/>
            <a:headEnd type="none" w="med" len="med"/>
            <a:tailEnd type="none" w="med" len="med"/>
          </a:ln>
        </p:spPr>
      </p:cxnSp>
      <p:cxnSp>
        <p:nvCxnSpPr>
          <p:cNvPr id="1519" name="Shape 1519"/>
          <p:cNvCxnSpPr/>
          <p:nvPr/>
        </p:nvCxnSpPr>
        <p:spPr>
          <a:xfrm>
            <a:off x="8226557" y="6088062"/>
            <a:ext cx="139800" cy="0"/>
          </a:xfrm>
          <a:prstGeom prst="straightConnector1">
            <a:avLst/>
          </a:prstGeom>
          <a:noFill/>
          <a:ln w="38100" cap="flat" cmpd="sng">
            <a:solidFill>
              <a:srgbClr val="000000"/>
            </a:solidFill>
            <a:prstDash val="solid"/>
            <a:round/>
            <a:headEnd type="none" w="med" len="med"/>
            <a:tailEnd type="none" w="med" len="med"/>
          </a:ln>
        </p:spPr>
      </p:cxnSp>
      <p:cxnSp>
        <p:nvCxnSpPr>
          <p:cNvPr id="1520" name="Shape 1520"/>
          <p:cNvCxnSpPr/>
          <p:nvPr/>
        </p:nvCxnSpPr>
        <p:spPr>
          <a:xfrm>
            <a:off x="8366442" y="3646317"/>
            <a:ext cx="0" cy="2441700"/>
          </a:xfrm>
          <a:prstGeom prst="straightConnector1">
            <a:avLst/>
          </a:prstGeom>
          <a:noFill/>
          <a:ln w="38100" cap="flat" cmpd="sng">
            <a:solidFill>
              <a:srgbClr val="000000"/>
            </a:solidFill>
            <a:prstDash val="solid"/>
            <a:round/>
            <a:headEnd type="none" w="med" len="med"/>
            <a:tailEnd type="none" w="med" len="med"/>
          </a:ln>
        </p:spPr>
      </p:cxnSp>
      <p:cxnSp>
        <p:nvCxnSpPr>
          <p:cNvPr id="1521" name="Shape 1521"/>
          <p:cNvCxnSpPr/>
          <p:nvPr/>
        </p:nvCxnSpPr>
        <p:spPr>
          <a:xfrm>
            <a:off x="8366442" y="4879976"/>
            <a:ext cx="139800" cy="0"/>
          </a:xfrm>
          <a:prstGeom prst="straightConnector1">
            <a:avLst/>
          </a:prstGeom>
          <a:noFill/>
          <a:ln w="38100" cap="flat" cmpd="sng">
            <a:solidFill>
              <a:srgbClr val="000000"/>
            </a:solidFill>
            <a:prstDash val="solid"/>
            <a:round/>
            <a:headEnd type="none" w="med" len="med"/>
            <a:tailEnd type="none" w="med" len="med"/>
          </a:ln>
        </p:spPr>
      </p:cxnSp>
      <p:grpSp>
        <p:nvGrpSpPr>
          <p:cNvPr id="1522" name="Shape 1522"/>
          <p:cNvGrpSpPr/>
          <p:nvPr/>
        </p:nvGrpSpPr>
        <p:grpSpPr>
          <a:xfrm>
            <a:off x="9171317" y="1872949"/>
            <a:ext cx="3166177" cy="2734261"/>
            <a:chOff x="14258219" y="687501"/>
            <a:chExt cx="3104400" cy="2680911"/>
          </a:xfrm>
        </p:grpSpPr>
        <p:sp>
          <p:nvSpPr>
            <p:cNvPr id="1523" name="Shape 1523"/>
            <p:cNvSpPr txBox="1"/>
            <p:nvPr/>
          </p:nvSpPr>
          <p:spPr>
            <a:xfrm>
              <a:off x="14259430" y="687501"/>
              <a:ext cx="3102000" cy="1272000"/>
            </a:xfrm>
            <a:prstGeom prst="rect">
              <a:avLst/>
            </a:prstGeom>
            <a:noFill/>
            <a:ln>
              <a:noFill/>
            </a:ln>
          </p:spPr>
          <p:txBody>
            <a:bodyPr lIns="124275" tIns="62100" rIns="124275" bIns="62100" anchor="t" anchorCtr="0">
              <a:noAutofit/>
            </a:bodyPr>
            <a:lstStyle/>
            <a:p>
              <a:pPr marL="0" marR="0" lvl="0" indent="0" algn="ctr" rtl="0">
                <a:lnSpc>
                  <a:spcPct val="90000"/>
                </a:lnSpc>
                <a:spcBef>
                  <a:spcPts val="0"/>
                </a:spcBef>
                <a:spcAft>
                  <a:spcPts val="0"/>
                </a:spcAft>
                <a:buClr>
                  <a:srgbClr val="00BCF2"/>
                </a:buClr>
                <a:buSzPct val="25000"/>
                <a:buFont typeface="Quattrocento Sans"/>
                <a:buNone/>
              </a:pPr>
              <a:r>
                <a:rPr lang="en" sz="5000" b="1" i="0" u="none" strike="noStrike" cap="none" dirty="0">
                  <a:solidFill>
                    <a:schemeClr val="tx2"/>
                  </a:solidFill>
                  <a:latin typeface="Quattrocento Sans"/>
                  <a:ea typeface="Quattrocento Sans"/>
                  <a:cs typeface="Quattrocento Sans"/>
                  <a:sym typeface="Quattrocento Sans"/>
                </a:rPr>
                <a:t>6</a:t>
              </a:r>
              <a:r>
                <a:rPr lang="en" sz="5000" b="1" dirty="0">
                  <a:solidFill>
                    <a:schemeClr val="tx2"/>
                  </a:solidFill>
                  <a:latin typeface="Quattrocento Sans"/>
                  <a:ea typeface="Quattrocento Sans"/>
                  <a:cs typeface="Quattrocento Sans"/>
                  <a:sym typeface="Quattrocento Sans"/>
                </a:rPr>
                <a:t>5</a:t>
              </a:r>
              <a:r>
                <a:rPr lang="en" sz="5000" b="1" i="0" u="none" strike="noStrike" cap="none" dirty="0">
                  <a:solidFill>
                    <a:schemeClr val="tx2"/>
                  </a:solidFill>
                  <a:latin typeface="Quattrocento Sans"/>
                  <a:ea typeface="Quattrocento Sans"/>
                  <a:cs typeface="Quattrocento Sans"/>
                  <a:sym typeface="Quattrocento Sans"/>
                </a:rPr>
                <a:t>%</a:t>
              </a:r>
            </a:p>
            <a:p>
              <a:pPr marL="0" marR="0" lvl="0" indent="0" algn="ctr" rtl="0">
                <a:lnSpc>
                  <a:spcPct val="90000"/>
                </a:lnSpc>
                <a:spcBef>
                  <a:spcPts val="0"/>
                </a:spcBef>
                <a:spcAft>
                  <a:spcPts val="0"/>
                </a:spcAft>
                <a:buClr>
                  <a:srgbClr val="000000"/>
                </a:buClr>
                <a:buSzPct val="25000"/>
                <a:buFont typeface="Quattrocento Sans"/>
                <a:buNone/>
              </a:pPr>
              <a:r>
                <a:rPr lang="en" sz="1632" dirty="0">
                  <a:latin typeface="Quattrocento Sans"/>
                  <a:ea typeface="Quattrocento Sans"/>
                  <a:cs typeface="Quattrocento Sans"/>
                  <a:sym typeface="Quattrocento Sans"/>
                </a:rPr>
                <a:t>Traditional Application Maintenance</a:t>
              </a:r>
            </a:p>
          </p:txBody>
        </p:sp>
        <p:sp>
          <p:nvSpPr>
            <p:cNvPr id="1524" name="Shape 1524"/>
            <p:cNvSpPr txBox="1"/>
            <p:nvPr/>
          </p:nvSpPr>
          <p:spPr>
            <a:xfrm>
              <a:off x="14258219" y="1850413"/>
              <a:ext cx="3104400" cy="1517999"/>
            </a:xfrm>
            <a:prstGeom prst="rect">
              <a:avLst/>
            </a:prstGeom>
            <a:noFill/>
            <a:ln>
              <a:noFill/>
            </a:ln>
          </p:spPr>
          <p:txBody>
            <a:bodyPr lIns="124275" tIns="62100" rIns="124275" bIns="62100" anchor="t" anchorCtr="0">
              <a:noAutofit/>
            </a:bodyPr>
            <a:lstStyle/>
            <a:p>
              <a:pPr marL="0" marR="0" lvl="0" indent="0" algn="ctr" rtl="0">
                <a:lnSpc>
                  <a:spcPct val="90000"/>
                </a:lnSpc>
                <a:spcBef>
                  <a:spcPts val="0"/>
                </a:spcBef>
                <a:spcAft>
                  <a:spcPts val="0"/>
                </a:spcAft>
                <a:buClr>
                  <a:srgbClr val="00BCF2"/>
                </a:buClr>
                <a:buSzPct val="25000"/>
                <a:buFont typeface="Quattrocento Sans"/>
                <a:buNone/>
              </a:pPr>
              <a:r>
                <a:rPr lang="en" sz="5000" b="1" dirty="0">
                  <a:solidFill>
                    <a:schemeClr val="tx2"/>
                  </a:solidFill>
                  <a:latin typeface="Quattrocento Sans"/>
                  <a:ea typeface="Quattrocento Sans"/>
                  <a:cs typeface="Quattrocento Sans"/>
                  <a:sym typeface="Quattrocento Sans"/>
                </a:rPr>
                <a:t>59%</a:t>
              </a:r>
              <a:r>
                <a:rPr lang="en" sz="5984" b="1" i="0" u="none" strike="noStrike" cap="none" dirty="0">
                  <a:solidFill>
                    <a:schemeClr val="tx2"/>
                  </a:solidFill>
                  <a:latin typeface="Quattrocento Sans"/>
                  <a:ea typeface="Quattrocento Sans"/>
                  <a:cs typeface="Quattrocento Sans"/>
                  <a:sym typeface="Quattrocento Sans"/>
                </a:rPr>
                <a:t> </a:t>
              </a:r>
            </a:p>
            <a:p>
              <a:pPr marL="0" marR="0" lvl="0" indent="0" algn="ctr" rtl="0">
                <a:lnSpc>
                  <a:spcPct val="90000"/>
                </a:lnSpc>
                <a:spcBef>
                  <a:spcPts val="0"/>
                </a:spcBef>
                <a:spcAft>
                  <a:spcPts val="0"/>
                </a:spcAft>
                <a:buClr>
                  <a:srgbClr val="000000"/>
                </a:buClr>
                <a:buSzPct val="25000"/>
                <a:buFont typeface="Quattrocento Sans"/>
                <a:buNone/>
              </a:pPr>
              <a:r>
                <a:rPr lang="en" sz="1632" dirty="0">
                  <a:latin typeface="Quattrocento Sans"/>
                  <a:ea typeface="Quattrocento Sans"/>
                  <a:cs typeface="Quattrocento Sans"/>
                  <a:sym typeface="Quattrocento Sans"/>
                </a:rPr>
                <a:t>Inertia of Traditional App Infrastructure</a:t>
              </a:r>
            </a:p>
          </p:txBody>
        </p:sp>
      </p:grpSp>
      <p:sp>
        <p:nvSpPr>
          <p:cNvPr id="1525" name="Shape 1525"/>
          <p:cNvSpPr txBox="1"/>
          <p:nvPr/>
        </p:nvSpPr>
        <p:spPr>
          <a:xfrm>
            <a:off x="8998800" y="1211275"/>
            <a:ext cx="3285300" cy="1004100"/>
          </a:xfrm>
          <a:prstGeom prst="rect">
            <a:avLst/>
          </a:prstGeom>
          <a:noFill/>
          <a:ln>
            <a:noFill/>
          </a:ln>
        </p:spPr>
        <p:txBody>
          <a:bodyPr lIns="91425" tIns="91425" rIns="91425" bIns="91425" anchor="ctr" anchorCtr="0">
            <a:noAutofit/>
          </a:bodyPr>
          <a:lstStyle/>
          <a:p>
            <a:pPr lvl="0" algn="ctr" rtl="0">
              <a:spcBef>
                <a:spcPts val="0"/>
              </a:spcBef>
              <a:buNone/>
            </a:pPr>
            <a:r>
              <a:rPr lang="en" sz="1800" b="1" dirty="0">
                <a:solidFill>
                  <a:schemeClr val="tx2"/>
                </a:solidFill>
                <a:latin typeface="Quattrocento Sans"/>
                <a:ea typeface="Quattrocento Sans"/>
                <a:cs typeface="Quattrocento Sans"/>
                <a:sym typeface="Quattrocento Sans"/>
              </a:rPr>
              <a:t>Top Development Challenges for Development Teams</a:t>
            </a:r>
          </a:p>
        </p:txBody>
      </p:sp>
      <p:sp>
        <p:nvSpPr>
          <p:cNvPr id="1526" name="Shape 1526"/>
          <p:cNvSpPr txBox="1"/>
          <p:nvPr/>
        </p:nvSpPr>
        <p:spPr>
          <a:xfrm>
            <a:off x="274637" y="6607305"/>
            <a:ext cx="4084500" cy="340200"/>
          </a:xfrm>
          <a:prstGeom prst="rect">
            <a:avLst/>
          </a:prstGeom>
          <a:noFill/>
          <a:ln>
            <a:noFill/>
          </a:ln>
        </p:spPr>
        <p:txBody>
          <a:bodyPr lIns="124325" tIns="62125" rIns="124325" bIns="62125" anchor="t" anchorCtr="0">
            <a:noAutofit/>
          </a:bodyPr>
          <a:lstStyle/>
          <a:p>
            <a:pPr marL="0" marR="0" lvl="0" indent="0" algn="l" rtl="0">
              <a:lnSpc>
                <a:spcPct val="100000"/>
              </a:lnSpc>
              <a:spcBef>
                <a:spcPts val="0"/>
              </a:spcBef>
              <a:spcAft>
                <a:spcPts val="0"/>
              </a:spcAft>
              <a:buClr>
                <a:srgbClr val="000000"/>
              </a:buClr>
              <a:buSzPct val="25000"/>
              <a:buFont typeface="Quattrocento Sans"/>
              <a:buNone/>
            </a:pPr>
            <a:r>
              <a:rPr lang="en" sz="750" b="0" i="0" u="none" strike="noStrike" cap="none">
                <a:solidFill>
                  <a:srgbClr val="525252"/>
                </a:solidFill>
                <a:latin typeface="Quattrocento Sans"/>
                <a:ea typeface="Quattrocento Sans"/>
                <a:cs typeface="Quattrocento Sans"/>
                <a:sym typeface="Quattrocento Sans"/>
              </a:rPr>
              <a:t>State of App development Survey:  Q1 2016, Cornell University case study.</a:t>
            </a:r>
          </a:p>
        </p:txBody>
      </p:sp>
    </p:spTree>
    <p:extLst>
      <p:ext uri="{BB962C8B-B14F-4D97-AF65-F5344CB8AC3E}">
        <p14:creationId xmlns:p14="http://schemas.microsoft.com/office/powerpoint/2010/main" val="1597611486"/>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Shape 1552"/>
          <p:cNvSpPr/>
          <p:nvPr/>
        </p:nvSpPr>
        <p:spPr>
          <a:xfrm>
            <a:off x="1555425" y="5602861"/>
            <a:ext cx="3306860" cy="984804"/>
          </a:xfrm>
          <a:prstGeom prst="rect">
            <a:avLst/>
          </a:prstGeom>
          <a:noFill/>
          <a:ln>
            <a:noFill/>
          </a:ln>
        </p:spPr>
        <p:txBody>
          <a:bodyPr lIns="182875" tIns="0" rIns="0" bIns="0" anchor="t" anchorCtr="0">
            <a:noAutofit/>
          </a:bodyPr>
          <a:lstStyle/>
          <a:p>
            <a:pPr marL="0" marR="0" lvl="0" indent="0" algn="l" rtl="0">
              <a:lnSpc>
                <a:spcPct val="100000"/>
              </a:lnSpc>
              <a:spcBef>
                <a:spcPts val="0"/>
              </a:spcBef>
              <a:spcAft>
                <a:spcPts val="0"/>
              </a:spcAft>
              <a:buClr>
                <a:srgbClr val="0078D7"/>
              </a:buClr>
              <a:buSzPct val="25000"/>
              <a:buFont typeface="Quattrocento Sans"/>
              <a:buNone/>
            </a:pPr>
            <a:r>
              <a:rPr lang="en" sz="2000" b="1" i="0" u="none" strike="noStrike" cap="none" dirty="0">
                <a:solidFill>
                  <a:schemeClr val="tx2"/>
                </a:solidFill>
                <a:latin typeface="Quattrocento Sans"/>
                <a:ea typeface="Quattrocento Sans"/>
                <a:cs typeface="Quattrocento Sans"/>
                <a:sym typeface="Quattrocento Sans"/>
              </a:rPr>
              <a:t>STEPHEN TARMEY</a:t>
            </a:r>
            <a:br>
              <a:rPr lang="en" sz="2000" b="1" i="0" u="none" strike="noStrike" cap="none" dirty="0">
                <a:solidFill>
                  <a:srgbClr val="00BCF2"/>
                </a:solidFill>
                <a:latin typeface="Quattrocento Sans"/>
                <a:ea typeface="Quattrocento Sans"/>
                <a:cs typeface="Quattrocento Sans"/>
                <a:sym typeface="Quattrocento Sans"/>
              </a:rPr>
            </a:br>
            <a:r>
              <a:rPr lang="en" sz="2040" b="0" i="0" u="none" strike="noStrike" cap="none" dirty="0">
                <a:solidFill>
                  <a:srgbClr val="000000"/>
                </a:solidFill>
                <a:latin typeface="Quattrocento Sans"/>
                <a:ea typeface="Quattrocento Sans"/>
                <a:cs typeface="Quattrocento Sans"/>
                <a:sym typeface="Quattrocento Sans"/>
              </a:rPr>
              <a:t>Chief Architect</a:t>
            </a:r>
          </a:p>
          <a:p>
            <a:pPr marL="0" marR="0" lvl="0" indent="0" algn="l" rtl="0">
              <a:lnSpc>
                <a:spcPct val="100000"/>
              </a:lnSpc>
              <a:spcBef>
                <a:spcPts val="0"/>
              </a:spcBef>
              <a:spcAft>
                <a:spcPts val="0"/>
              </a:spcAft>
              <a:buClr>
                <a:srgbClr val="333333"/>
              </a:buClr>
              <a:buSzPct val="25000"/>
              <a:buFont typeface="Quattrocento Sans"/>
              <a:buNone/>
            </a:pPr>
            <a:r>
              <a:rPr lang="en" sz="2040" b="0" i="0" u="none" strike="noStrike" cap="none" dirty="0">
                <a:solidFill>
                  <a:srgbClr val="000000"/>
                </a:solidFill>
                <a:latin typeface="Quattrocento Sans"/>
                <a:ea typeface="Quattrocento Sans"/>
                <a:cs typeface="Quattrocento Sans"/>
                <a:sym typeface="Quattrocento Sans"/>
              </a:rPr>
              <a:t>Tyco International</a:t>
            </a:r>
          </a:p>
        </p:txBody>
      </p:sp>
      <p:sp>
        <p:nvSpPr>
          <p:cNvPr id="1553" name="Shape 1553"/>
          <p:cNvSpPr/>
          <p:nvPr/>
        </p:nvSpPr>
        <p:spPr>
          <a:xfrm>
            <a:off x="1555425" y="1095823"/>
            <a:ext cx="9468654" cy="3888478"/>
          </a:xfrm>
          <a:prstGeom prst="rect">
            <a:avLst/>
          </a:prstGeom>
          <a:noFill/>
          <a:ln>
            <a:noFill/>
          </a:ln>
        </p:spPr>
        <p:txBody>
          <a:bodyPr lIns="146275" tIns="0" rIns="146275" bIns="0" anchor="t" anchorCtr="0">
            <a:noAutofit/>
          </a:bodyPr>
          <a:lstStyle/>
          <a:p>
            <a:pPr marL="0" marR="0" lvl="0" indent="0" algn="l" rtl="0">
              <a:lnSpc>
                <a:spcPct val="100000"/>
              </a:lnSpc>
              <a:spcBef>
                <a:spcPts val="0"/>
              </a:spcBef>
              <a:spcAft>
                <a:spcPts val="0"/>
              </a:spcAft>
              <a:buClr>
                <a:srgbClr val="FFFFFF"/>
              </a:buClr>
              <a:buSzPct val="25000"/>
              <a:buFont typeface="Quattrocento Sans"/>
              <a:buNone/>
            </a:pPr>
            <a:r>
              <a:rPr lang="en" sz="3200" b="0" i="0" u="none" strike="noStrike" cap="none" dirty="0">
                <a:solidFill>
                  <a:schemeClr val="tx2"/>
                </a:solidFill>
                <a:latin typeface="Quattrocento Sans"/>
                <a:ea typeface="Quattrocento Sans"/>
                <a:cs typeface="Quattrocento Sans"/>
                <a:sym typeface="Quattrocento Sans"/>
              </a:rPr>
              <a:t>Most of our application portfolio consists of older legacy applications that are cumbersome to update. </a:t>
            </a:r>
            <a:br>
              <a:rPr lang="en" sz="3200" b="0" i="0" u="none" strike="noStrike" cap="none" dirty="0">
                <a:solidFill>
                  <a:srgbClr val="00BCF2"/>
                </a:solidFill>
                <a:latin typeface="Quattrocento Sans"/>
                <a:ea typeface="Quattrocento Sans"/>
                <a:cs typeface="Quattrocento Sans"/>
                <a:sym typeface="Quattrocento Sans"/>
              </a:rPr>
            </a:br>
            <a:r>
              <a:rPr lang="en" sz="3200" b="0" i="0" u="none" strike="noStrike" cap="none" dirty="0">
                <a:solidFill>
                  <a:srgbClr val="1C2B30"/>
                </a:solidFill>
                <a:latin typeface="Quattrocento Sans"/>
                <a:ea typeface="Quattrocento Sans"/>
                <a:cs typeface="Quattrocento Sans"/>
                <a:sym typeface="Quattrocento Sans"/>
              </a:rPr>
              <a:t>By moving these applications into Windows Server </a:t>
            </a:r>
            <a:r>
              <a:rPr lang="en" sz="3200" dirty="0">
                <a:solidFill>
                  <a:srgbClr val="1C2B30"/>
                </a:solidFill>
                <a:latin typeface="Quattrocento Sans"/>
                <a:ea typeface="Quattrocento Sans"/>
                <a:cs typeface="Quattrocento Sans"/>
                <a:sym typeface="Quattrocento Sans"/>
              </a:rPr>
              <a:t>C</a:t>
            </a:r>
            <a:r>
              <a:rPr lang="en" sz="3200" b="0" i="0" u="none" strike="noStrike" cap="none" dirty="0">
                <a:solidFill>
                  <a:srgbClr val="1C2B30"/>
                </a:solidFill>
                <a:latin typeface="Quattrocento Sans"/>
                <a:ea typeface="Quattrocento Sans"/>
                <a:cs typeface="Quattrocento Sans"/>
                <a:sym typeface="Quattrocento Sans"/>
              </a:rPr>
              <a:t>ontainers with Docker and embracing a microservices architecture, we can break these big applications apart and update the pieces independently. This will reduce customer downtime and increase business agility.</a:t>
            </a:r>
          </a:p>
        </p:txBody>
      </p:sp>
      <p:sp>
        <p:nvSpPr>
          <p:cNvPr id="1554" name="Shape 1554"/>
          <p:cNvSpPr/>
          <p:nvPr/>
        </p:nvSpPr>
        <p:spPr>
          <a:xfrm>
            <a:off x="869724" y="823730"/>
            <a:ext cx="615465" cy="1477117"/>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BCF2"/>
              </a:buClr>
              <a:buSzPct val="25000"/>
              <a:buFont typeface="Arial Black"/>
              <a:buNone/>
            </a:pPr>
            <a:r>
              <a:rPr lang="en" sz="9655" b="0" i="0" u="none" strike="noStrike" cap="none" dirty="0">
                <a:solidFill>
                  <a:schemeClr val="tx2"/>
                </a:solidFill>
                <a:latin typeface="Arial Black"/>
                <a:ea typeface="Arial Black"/>
                <a:cs typeface="Arial Black"/>
                <a:sym typeface="Arial Black"/>
              </a:rPr>
              <a:t>“</a:t>
            </a:r>
          </a:p>
        </p:txBody>
      </p:sp>
      <p:sp>
        <p:nvSpPr>
          <p:cNvPr id="1555" name="Shape 1555"/>
          <p:cNvSpPr/>
          <p:nvPr/>
        </p:nvSpPr>
        <p:spPr>
          <a:xfrm rot="10800000">
            <a:off x="10578595" y="3292385"/>
            <a:ext cx="615600" cy="14772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BCF2"/>
              </a:buClr>
              <a:buSzPct val="25000"/>
              <a:buFont typeface="Arial Black"/>
              <a:buNone/>
            </a:pPr>
            <a:r>
              <a:rPr lang="en" sz="9655" b="0" i="0" u="none" strike="noStrike" cap="none" dirty="0">
                <a:solidFill>
                  <a:schemeClr val="tx2"/>
                </a:solidFill>
                <a:latin typeface="Arial Black"/>
                <a:ea typeface="Arial Black"/>
                <a:cs typeface="Arial Black"/>
                <a:sym typeface="Arial Black"/>
              </a:rPr>
              <a:t>“</a:t>
            </a:r>
          </a:p>
        </p:txBody>
      </p:sp>
    </p:spTree>
    <p:extLst>
      <p:ext uri="{BB962C8B-B14F-4D97-AF65-F5344CB8AC3E}">
        <p14:creationId xmlns:p14="http://schemas.microsoft.com/office/powerpoint/2010/main" val="4273341728"/>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Shape 1427"/>
          <p:cNvSpPr txBox="1">
            <a:spLocks noGrp="1"/>
          </p:cNvSpPr>
          <p:nvPr>
            <p:ph type="title"/>
          </p:nvPr>
        </p:nvSpPr>
        <p:spPr/>
        <p:txBody>
          <a:bodyPr/>
          <a:lstStyle/>
          <a:p>
            <a:pPr lvl="0"/>
            <a:r>
              <a:rPr lang="en" dirty="0">
                <a:sym typeface="Quattrocento Sans"/>
              </a:rPr>
              <a:t>Collaborative DevOps </a:t>
            </a:r>
            <a:r>
              <a:rPr lang="en-US" dirty="0">
                <a:sym typeface="Quattrocento Sans"/>
              </a:rPr>
              <a:t>A</a:t>
            </a:r>
            <a:r>
              <a:rPr lang="en" dirty="0">
                <a:sym typeface="Quattrocento Sans"/>
              </a:rPr>
              <a:t>pproach to apps</a:t>
            </a:r>
          </a:p>
        </p:txBody>
      </p:sp>
      <p:sp>
        <p:nvSpPr>
          <p:cNvPr id="1428" name="Shape 1428"/>
          <p:cNvSpPr txBox="1">
            <a:spLocks noGrp="1"/>
          </p:cNvSpPr>
          <p:nvPr>
            <p:ph type="body" idx="4294967295"/>
          </p:nvPr>
        </p:nvSpPr>
        <p:spPr>
          <a:xfrm>
            <a:off x="503236" y="1114425"/>
            <a:ext cx="11383963" cy="620713"/>
          </a:xfrm>
          <a:prstGeom prst="rect">
            <a:avLst/>
          </a:prstGeom>
          <a:noFill/>
          <a:ln>
            <a:noFill/>
          </a:ln>
        </p:spPr>
        <p:txBody>
          <a:bodyPr lIns="182875" tIns="0" rIns="91425" bIns="91425" anchor="t" anchorCtr="0">
            <a:noAutofit/>
          </a:bodyPr>
          <a:lstStyle/>
          <a:p>
            <a:pPr marL="0" marR="0" lvl="0" indent="0" algn="l" rtl="0">
              <a:lnSpc>
                <a:spcPct val="100000"/>
              </a:lnSpc>
              <a:spcBef>
                <a:spcPts val="0"/>
              </a:spcBef>
              <a:spcAft>
                <a:spcPts val="0"/>
              </a:spcAft>
              <a:buClr>
                <a:schemeClr val="accent5"/>
              </a:buClr>
              <a:buSzPct val="25000"/>
              <a:buFont typeface="Arial"/>
              <a:buNone/>
            </a:pPr>
            <a:r>
              <a:rPr lang="en" sz="2400" b="0" i="0" u="none" strike="noStrike" cap="none" dirty="0">
                <a:solidFill>
                  <a:schemeClr val="tx2"/>
                </a:solidFill>
                <a:latin typeface="Quattrocento Sans"/>
                <a:ea typeface="Quattrocento Sans"/>
                <a:cs typeface="Quattrocento Sans"/>
                <a:sym typeface="Quattrocento Sans"/>
              </a:rPr>
              <a:t>Docker containers are central to process</a:t>
            </a:r>
          </a:p>
        </p:txBody>
      </p:sp>
      <p:grpSp>
        <p:nvGrpSpPr>
          <p:cNvPr id="1429" name="Shape 1429"/>
          <p:cNvGrpSpPr/>
          <p:nvPr/>
        </p:nvGrpSpPr>
        <p:grpSpPr>
          <a:xfrm>
            <a:off x="5053084" y="1865028"/>
            <a:ext cx="2924629" cy="1542638"/>
            <a:chOff x="4559598" y="1865028"/>
            <a:chExt cx="2924629" cy="1542638"/>
          </a:xfrm>
        </p:grpSpPr>
        <p:sp>
          <p:nvSpPr>
            <p:cNvPr id="1430" name="Shape 1430"/>
            <p:cNvSpPr txBox="1"/>
            <p:nvPr/>
          </p:nvSpPr>
          <p:spPr>
            <a:xfrm>
              <a:off x="4559598" y="2733636"/>
              <a:ext cx="2924629" cy="67403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accent4"/>
                </a:buClr>
                <a:buSzPct val="25000"/>
                <a:buFont typeface="Quattrocento Sans"/>
                <a:buNone/>
              </a:pPr>
              <a:r>
                <a:rPr lang="en" sz="1400" b="1" i="0" u="none" strike="noStrike" cap="none">
                  <a:solidFill>
                    <a:schemeClr val="dk2"/>
                  </a:solidFill>
                  <a:latin typeface="Quattrocento Sans"/>
                  <a:ea typeface="Quattrocento Sans"/>
                  <a:cs typeface="Quattrocento Sans"/>
                  <a:sym typeface="Quattrocento Sans"/>
                </a:rPr>
                <a:t>OPERATIONS</a:t>
              </a:r>
              <a:r>
                <a:rPr lang="en" sz="1400" b="0" i="0" u="none" strike="noStrike" cap="none">
                  <a:solidFill>
                    <a:schemeClr val="dk2"/>
                  </a:solidFill>
                  <a:latin typeface="Quattrocento Sans"/>
                  <a:ea typeface="Quattrocento Sans"/>
                  <a:cs typeface="Quattrocento Sans"/>
                  <a:sym typeface="Quattrocento Sans"/>
                </a:rPr>
                <a:t> collaborates with </a:t>
              </a:r>
              <a:r>
                <a:rPr lang="en" sz="1400" b="1" i="0" u="none" strike="noStrike" cap="none">
                  <a:solidFill>
                    <a:schemeClr val="dk2"/>
                  </a:solidFill>
                  <a:latin typeface="Quattrocento Sans"/>
                  <a:ea typeface="Quattrocento Sans"/>
                  <a:cs typeface="Quattrocento Sans"/>
                  <a:sym typeface="Quattrocento Sans"/>
                </a:rPr>
                <a:t>DEVELOPERS</a:t>
              </a:r>
              <a:r>
                <a:rPr lang="en" sz="1400" b="0" i="0" u="none" strike="noStrike" cap="none">
                  <a:solidFill>
                    <a:schemeClr val="dk2"/>
                  </a:solidFill>
                  <a:latin typeface="Quattrocento Sans"/>
                  <a:ea typeface="Quattrocento Sans"/>
                  <a:cs typeface="Quattrocento Sans"/>
                  <a:sym typeface="Quattrocento Sans"/>
                </a:rPr>
                <a:t> to provide app metrics and insights.</a:t>
              </a:r>
            </a:p>
          </p:txBody>
        </p:sp>
        <p:grpSp>
          <p:nvGrpSpPr>
            <p:cNvPr id="1431" name="Shape 1431"/>
            <p:cNvGrpSpPr/>
            <p:nvPr/>
          </p:nvGrpSpPr>
          <p:grpSpPr>
            <a:xfrm>
              <a:off x="5343006" y="1865028"/>
              <a:ext cx="836063" cy="776346"/>
              <a:chOff x="3654" y="1118"/>
              <a:chExt cx="433" cy="403"/>
            </a:xfrm>
          </p:grpSpPr>
          <p:sp>
            <p:nvSpPr>
              <p:cNvPr id="1432" name="Shape 1432"/>
              <p:cNvSpPr/>
              <p:nvPr/>
            </p:nvSpPr>
            <p:spPr>
              <a:xfrm>
                <a:off x="3781" y="1431"/>
                <a:ext cx="179" cy="89"/>
              </a:xfrm>
              <a:custGeom>
                <a:avLst/>
                <a:gdLst/>
                <a:ahLst/>
                <a:cxnLst/>
                <a:rect l="0" t="0" r="0" b="0"/>
                <a:pathLst>
                  <a:path w="120000" h="120000" extrusionOk="0">
                    <a:moveTo>
                      <a:pt x="120000" y="120000"/>
                    </a:moveTo>
                    <a:cubicBezTo>
                      <a:pt x="120000" y="53793"/>
                      <a:pt x="93103" y="0"/>
                      <a:pt x="60000" y="0"/>
                    </a:cubicBezTo>
                    <a:cubicBezTo>
                      <a:pt x="26896" y="0"/>
                      <a:pt x="0" y="53793"/>
                      <a:pt x="0" y="120000"/>
                    </a:cubicBezTo>
                  </a:path>
                </a:pathLst>
              </a:custGeom>
              <a:noFill/>
              <a:ln w="38100"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433" name="Shape 1433"/>
              <p:cNvSpPr/>
              <p:nvPr/>
            </p:nvSpPr>
            <p:spPr>
              <a:xfrm>
                <a:off x="3813" y="1305"/>
                <a:ext cx="126" cy="126"/>
              </a:xfrm>
              <a:prstGeom prst="ellipse">
                <a:avLst/>
              </a:prstGeom>
              <a:noFill/>
              <a:ln w="38100"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434" name="Shape 1434"/>
              <p:cNvSpPr/>
              <p:nvPr/>
            </p:nvSpPr>
            <p:spPr>
              <a:xfrm>
                <a:off x="3668" y="1357"/>
                <a:ext cx="99" cy="99"/>
              </a:xfrm>
              <a:prstGeom prst="ellipse">
                <a:avLst/>
              </a:prstGeom>
              <a:noFill/>
              <a:ln w="38100"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435" name="Shape 1435"/>
              <p:cNvSpPr/>
              <p:nvPr/>
            </p:nvSpPr>
            <p:spPr>
              <a:xfrm>
                <a:off x="3977" y="1357"/>
                <a:ext cx="99" cy="99"/>
              </a:xfrm>
              <a:prstGeom prst="ellipse">
                <a:avLst/>
              </a:prstGeom>
              <a:noFill/>
              <a:ln w="38100"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436" name="Shape 1436"/>
              <p:cNvSpPr/>
              <p:nvPr/>
            </p:nvSpPr>
            <p:spPr>
              <a:xfrm>
                <a:off x="3654" y="1456"/>
                <a:ext cx="126" cy="65"/>
              </a:xfrm>
              <a:custGeom>
                <a:avLst/>
                <a:gdLst/>
                <a:ahLst/>
                <a:cxnLst/>
                <a:rect l="0" t="0" r="0" b="0"/>
                <a:pathLst>
                  <a:path w="120000" h="120000" extrusionOk="0">
                    <a:moveTo>
                      <a:pt x="120000" y="120000"/>
                    </a:moveTo>
                    <a:cubicBezTo>
                      <a:pt x="120000" y="51428"/>
                      <a:pt x="93658" y="0"/>
                      <a:pt x="58536" y="0"/>
                    </a:cubicBezTo>
                    <a:cubicBezTo>
                      <a:pt x="26341" y="0"/>
                      <a:pt x="0" y="51428"/>
                      <a:pt x="0" y="120000"/>
                    </a:cubicBezTo>
                  </a:path>
                </a:pathLst>
              </a:custGeom>
              <a:noFill/>
              <a:ln w="38100"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437" name="Shape 1437"/>
              <p:cNvSpPr/>
              <p:nvPr/>
            </p:nvSpPr>
            <p:spPr>
              <a:xfrm>
                <a:off x="3961" y="1456"/>
                <a:ext cx="126" cy="65"/>
              </a:xfrm>
              <a:custGeom>
                <a:avLst/>
                <a:gdLst/>
                <a:ahLst/>
                <a:cxnLst/>
                <a:rect l="0" t="0" r="0" b="0"/>
                <a:pathLst>
                  <a:path w="120000" h="120000" extrusionOk="0">
                    <a:moveTo>
                      <a:pt x="120000" y="120000"/>
                    </a:moveTo>
                    <a:cubicBezTo>
                      <a:pt x="120000" y="51428"/>
                      <a:pt x="93658" y="0"/>
                      <a:pt x="61463" y="0"/>
                    </a:cubicBezTo>
                    <a:cubicBezTo>
                      <a:pt x="26341" y="0"/>
                      <a:pt x="0" y="51428"/>
                      <a:pt x="0" y="120000"/>
                    </a:cubicBezTo>
                  </a:path>
                </a:pathLst>
              </a:custGeom>
              <a:noFill/>
              <a:ln w="38100"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438" name="Shape 1438"/>
              <p:cNvSpPr/>
              <p:nvPr/>
            </p:nvSpPr>
            <p:spPr>
              <a:xfrm>
                <a:off x="3670" y="1118"/>
                <a:ext cx="402" cy="160"/>
              </a:xfrm>
              <a:custGeom>
                <a:avLst/>
                <a:gdLst/>
                <a:ahLst/>
                <a:cxnLst/>
                <a:rect l="0" t="0" r="0" b="0"/>
                <a:pathLst>
                  <a:path w="120000" h="120000" extrusionOk="0">
                    <a:moveTo>
                      <a:pt x="120000" y="96894"/>
                    </a:moveTo>
                    <a:lnTo>
                      <a:pt x="120000" y="0"/>
                    </a:lnTo>
                    <a:lnTo>
                      <a:pt x="0" y="0"/>
                    </a:lnTo>
                    <a:lnTo>
                      <a:pt x="0" y="96894"/>
                    </a:lnTo>
                    <a:lnTo>
                      <a:pt x="13731" y="96894"/>
                    </a:lnTo>
                    <a:lnTo>
                      <a:pt x="13731" y="120000"/>
                    </a:lnTo>
                    <a:lnTo>
                      <a:pt x="32238" y="96894"/>
                    </a:lnTo>
                    <a:lnTo>
                      <a:pt x="51641" y="96894"/>
                    </a:lnTo>
                    <a:lnTo>
                      <a:pt x="60895" y="120000"/>
                    </a:lnTo>
                    <a:lnTo>
                      <a:pt x="70149" y="96894"/>
                    </a:lnTo>
                    <a:lnTo>
                      <a:pt x="87761" y="96894"/>
                    </a:lnTo>
                    <a:lnTo>
                      <a:pt x="106268" y="120000"/>
                    </a:lnTo>
                    <a:lnTo>
                      <a:pt x="106268" y="96894"/>
                    </a:lnTo>
                    <a:lnTo>
                      <a:pt x="120000" y="96894"/>
                    </a:lnTo>
                    <a:close/>
                  </a:path>
                </a:pathLst>
              </a:custGeom>
              <a:noFill/>
              <a:ln w="38100"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grpSp>
      </p:grpSp>
      <p:grpSp>
        <p:nvGrpSpPr>
          <p:cNvPr id="1439" name="Shape 1439"/>
          <p:cNvGrpSpPr/>
          <p:nvPr/>
        </p:nvGrpSpPr>
        <p:grpSpPr>
          <a:xfrm>
            <a:off x="1134608" y="3091174"/>
            <a:ext cx="2924629" cy="1539443"/>
            <a:chOff x="641122" y="3091174"/>
            <a:chExt cx="2924629" cy="1539443"/>
          </a:xfrm>
        </p:grpSpPr>
        <p:sp>
          <p:nvSpPr>
            <p:cNvPr id="1440" name="Shape 1440"/>
            <p:cNvSpPr txBox="1"/>
            <p:nvPr/>
          </p:nvSpPr>
          <p:spPr>
            <a:xfrm>
              <a:off x="641122" y="3762687"/>
              <a:ext cx="2924629" cy="86793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accent4"/>
                </a:buClr>
                <a:buSzPct val="25000"/>
                <a:buFont typeface="Quattrocento Sans"/>
                <a:buNone/>
              </a:pPr>
              <a:r>
                <a:rPr lang="en" sz="1400" b="1" i="0" u="none" strike="noStrike" cap="none">
                  <a:solidFill>
                    <a:schemeClr val="dk2"/>
                  </a:solidFill>
                  <a:latin typeface="Quattrocento Sans"/>
                  <a:ea typeface="Quattrocento Sans"/>
                  <a:cs typeface="Quattrocento Sans"/>
                  <a:sym typeface="Quattrocento Sans"/>
                </a:rPr>
                <a:t>DEVELOPERS</a:t>
              </a:r>
              <a:r>
                <a:rPr lang="en" sz="1400" b="0" i="0" u="none" strike="noStrike" cap="none">
                  <a:solidFill>
                    <a:schemeClr val="dk2"/>
                  </a:solidFill>
                  <a:latin typeface="Quattrocento Sans"/>
                  <a:ea typeface="Quattrocento Sans"/>
                  <a:cs typeface="Quattrocento Sans"/>
                  <a:sym typeface="Quattrocento Sans"/>
                </a:rPr>
                <a:t> build, test and </a:t>
              </a:r>
              <a:br>
                <a:rPr lang="en" sz="1400" b="0" i="0" u="none" strike="noStrike" cap="none">
                  <a:solidFill>
                    <a:schemeClr val="dk2"/>
                  </a:solidFill>
                  <a:latin typeface="Quattrocento Sans"/>
                  <a:ea typeface="Quattrocento Sans"/>
                  <a:cs typeface="Quattrocento Sans"/>
                  <a:sym typeface="Quattrocento Sans"/>
                </a:rPr>
              </a:br>
              <a:r>
                <a:rPr lang="en" sz="1400" b="0" i="0" u="none" strike="noStrike" cap="none">
                  <a:solidFill>
                    <a:schemeClr val="dk2"/>
                  </a:solidFill>
                  <a:latin typeface="Quattrocento Sans"/>
                  <a:ea typeface="Quattrocento Sans"/>
                  <a:cs typeface="Quattrocento Sans"/>
                  <a:sym typeface="Quattrocento Sans"/>
                </a:rPr>
                <a:t>update apps in Docker containers, using development environment,</a:t>
              </a:r>
              <a:br>
                <a:rPr lang="en" sz="1400" b="0" i="0" u="none" strike="noStrike" cap="none">
                  <a:solidFill>
                    <a:schemeClr val="dk2"/>
                  </a:solidFill>
                  <a:latin typeface="Quattrocento Sans"/>
                  <a:ea typeface="Quattrocento Sans"/>
                  <a:cs typeface="Quattrocento Sans"/>
                  <a:sym typeface="Quattrocento Sans"/>
                </a:rPr>
              </a:br>
              <a:r>
                <a:rPr lang="en" sz="1400" b="0" i="0" u="none" strike="noStrike" cap="none">
                  <a:solidFill>
                    <a:schemeClr val="dk2"/>
                  </a:solidFill>
                  <a:latin typeface="Quattrocento Sans"/>
                  <a:ea typeface="Quattrocento Sans"/>
                  <a:cs typeface="Quattrocento Sans"/>
                  <a:sym typeface="Quattrocento Sans"/>
                </a:rPr>
                <a:t>i.e., Visual Studio.</a:t>
              </a:r>
            </a:p>
          </p:txBody>
        </p:sp>
        <p:pic>
          <p:nvPicPr>
            <p:cNvPr id="1441" name="Shape 1441" descr="nintendo&#10;&#10;Description generated with very high confidence"/>
            <p:cNvPicPr preferRelativeResize="0"/>
            <p:nvPr/>
          </p:nvPicPr>
          <p:blipFill rotWithShape="1">
            <a:blip r:embed="rId3">
              <a:alphaModFix/>
            </a:blip>
            <a:srcRect/>
            <a:stretch/>
          </p:blipFill>
          <p:spPr>
            <a:xfrm>
              <a:off x="801510" y="3104333"/>
              <a:ext cx="493889" cy="493783"/>
            </a:xfrm>
            <a:prstGeom prst="rect">
              <a:avLst/>
            </a:prstGeom>
            <a:noFill/>
            <a:ln>
              <a:noFill/>
            </a:ln>
          </p:spPr>
        </p:pic>
        <p:pic>
          <p:nvPicPr>
            <p:cNvPr id="1442" name="Shape 1442"/>
            <p:cNvPicPr preferRelativeResize="0"/>
            <p:nvPr/>
          </p:nvPicPr>
          <p:blipFill rotWithShape="1">
            <a:blip r:embed="rId4">
              <a:alphaModFix/>
            </a:blip>
            <a:srcRect/>
            <a:stretch/>
          </p:blipFill>
          <p:spPr>
            <a:xfrm>
              <a:off x="2103438" y="3091174"/>
              <a:ext cx="563565" cy="520104"/>
            </a:xfrm>
            <a:prstGeom prst="rect">
              <a:avLst/>
            </a:prstGeom>
            <a:noFill/>
            <a:ln>
              <a:noFill/>
            </a:ln>
          </p:spPr>
        </p:pic>
        <p:pic>
          <p:nvPicPr>
            <p:cNvPr id="1443" name="Shape 1443" descr="sign&#10;&#10;Description generated with very high confidence"/>
            <p:cNvPicPr preferRelativeResize="0"/>
            <p:nvPr/>
          </p:nvPicPr>
          <p:blipFill rotWithShape="1">
            <a:blip r:embed="rId5">
              <a:alphaModFix/>
            </a:blip>
            <a:srcRect/>
            <a:stretch/>
          </p:blipFill>
          <p:spPr>
            <a:xfrm>
              <a:off x="1467284" y="3160408"/>
              <a:ext cx="410926" cy="467507"/>
            </a:xfrm>
            <a:prstGeom prst="rect">
              <a:avLst/>
            </a:prstGeom>
            <a:noFill/>
            <a:ln>
              <a:noFill/>
            </a:ln>
          </p:spPr>
        </p:pic>
      </p:grpSp>
      <p:grpSp>
        <p:nvGrpSpPr>
          <p:cNvPr id="1444" name="Shape 1444"/>
          <p:cNvGrpSpPr/>
          <p:nvPr/>
        </p:nvGrpSpPr>
        <p:grpSpPr>
          <a:xfrm>
            <a:off x="9117467" y="3072580"/>
            <a:ext cx="2623458" cy="1558037"/>
            <a:chOff x="8623981" y="3072580"/>
            <a:chExt cx="2623458" cy="1558037"/>
          </a:xfrm>
        </p:grpSpPr>
        <p:sp>
          <p:nvSpPr>
            <p:cNvPr id="1445" name="Shape 1445"/>
            <p:cNvSpPr txBox="1"/>
            <p:nvPr/>
          </p:nvSpPr>
          <p:spPr>
            <a:xfrm>
              <a:off x="8623981" y="3762687"/>
              <a:ext cx="2623458" cy="86793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accent4"/>
                </a:buClr>
                <a:buSzPct val="25000"/>
                <a:buFont typeface="Quattrocento Sans"/>
                <a:buNone/>
              </a:pPr>
              <a:r>
                <a:rPr lang="en" sz="1400" b="1" i="0" u="none" strike="noStrike" cap="none">
                  <a:solidFill>
                    <a:schemeClr val="dk2"/>
                  </a:solidFill>
                  <a:latin typeface="Quattrocento Sans"/>
                  <a:ea typeface="Quattrocento Sans"/>
                  <a:cs typeface="Quattrocento Sans"/>
                  <a:sym typeface="Quattrocento Sans"/>
                </a:rPr>
                <a:t>OPERATIONS</a:t>
              </a:r>
              <a:r>
                <a:rPr lang="en" sz="1400" b="0" i="0" u="none" strike="noStrike" cap="none">
                  <a:solidFill>
                    <a:schemeClr val="dk2"/>
                  </a:solidFill>
                  <a:latin typeface="Quattrocento Sans"/>
                  <a:ea typeface="Quattrocento Sans"/>
                  <a:cs typeface="Quattrocento Sans"/>
                  <a:sym typeface="Quattrocento Sans"/>
                </a:rPr>
                <a:t> automates deployment and monitors deployed apps from central Docker container repository.</a:t>
              </a:r>
            </a:p>
          </p:txBody>
        </p:sp>
        <p:grpSp>
          <p:nvGrpSpPr>
            <p:cNvPr id="1446" name="Shape 1446"/>
            <p:cNvGrpSpPr/>
            <p:nvPr/>
          </p:nvGrpSpPr>
          <p:grpSpPr>
            <a:xfrm>
              <a:off x="8756649" y="3072580"/>
              <a:ext cx="563561" cy="563563"/>
              <a:chOff x="5515" y="2367"/>
              <a:chExt cx="354" cy="354"/>
            </a:xfrm>
          </p:grpSpPr>
          <p:sp>
            <p:nvSpPr>
              <p:cNvPr id="1447" name="Shape 1447"/>
              <p:cNvSpPr/>
              <p:nvPr/>
            </p:nvSpPr>
            <p:spPr>
              <a:xfrm>
                <a:off x="5515" y="2367"/>
                <a:ext cx="354" cy="354"/>
              </a:xfrm>
              <a:custGeom>
                <a:avLst/>
                <a:gdLst/>
                <a:ahLst/>
                <a:cxnLst/>
                <a:rect l="0" t="0" r="0" b="0"/>
                <a:pathLst>
                  <a:path w="120000" h="120000" extrusionOk="0">
                    <a:moveTo>
                      <a:pt x="20357" y="119999"/>
                    </a:moveTo>
                    <a:cubicBezTo>
                      <a:pt x="41785" y="111428"/>
                      <a:pt x="41785" y="111428"/>
                      <a:pt x="41785" y="111428"/>
                    </a:cubicBezTo>
                    <a:cubicBezTo>
                      <a:pt x="50357" y="119999"/>
                      <a:pt x="50357" y="119999"/>
                      <a:pt x="50357" y="119999"/>
                    </a:cubicBezTo>
                    <a:cubicBezTo>
                      <a:pt x="81428" y="119999"/>
                      <a:pt x="81428" y="119999"/>
                      <a:pt x="81428" y="119999"/>
                    </a:cubicBezTo>
                    <a:cubicBezTo>
                      <a:pt x="81428" y="73928"/>
                      <a:pt x="81428" y="73928"/>
                      <a:pt x="81428" y="73928"/>
                    </a:cubicBezTo>
                    <a:cubicBezTo>
                      <a:pt x="88928" y="67500"/>
                      <a:pt x="88928" y="67500"/>
                      <a:pt x="88928" y="67500"/>
                    </a:cubicBezTo>
                    <a:cubicBezTo>
                      <a:pt x="109285" y="50357"/>
                      <a:pt x="119999" y="27857"/>
                      <a:pt x="119999" y="4285"/>
                    </a:cubicBezTo>
                    <a:cubicBezTo>
                      <a:pt x="119999" y="0"/>
                      <a:pt x="119999" y="0"/>
                      <a:pt x="119999" y="0"/>
                    </a:cubicBezTo>
                    <a:cubicBezTo>
                      <a:pt x="115714" y="0"/>
                      <a:pt x="115714" y="0"/>
                      <a:pt x="115714" y="0"/>
                    </a:cubicBezTo>
                    <a:cubicBezTo>
                      <a:pt x="92142" y="0"/>
                      <a:pt x="69642" y="10714"/>
                      <a:pt x="53571" y="31071"/>
                    </a:cubicBezTo>
                    <a:cubicBezTo>
                      <a:pt x="46071" y="38571"/>
                      <a:pt x="46071" y="38571"/>
                      <a:pt x="46071" y="38571"/>
                    </a:cubicBezTo>
                    <a:cubicBezTo>
                      <a:pt x="0" y="38571"/>
                      <a:pt x="0" y="38571"/>
                      <a:pt x="0" y="38571"/>
                    </a:cubicBezTo>
                    <a:cubicBezTo>
                      <a:pt x="0" y="69642"/>
                      <a:pt x="0" y="69642"/>
                      <a:pt x="0" y="69642"/>
                    </a:cubicBezTo>
                    <a:cubicBezTo>
                      <a:pt x="8571" y="78214"/>
                      <a:pt x="8571" y="78214"/>
                      <a:pt x="8571" y="78214"/>
                    </a:cubicBezTo>
                    <a:cubicBezTo>
                      <a:pt x="0" y="99642"/>
                      <a:pt x="0" y="99642"/>
                      <a:pt x="0" y="99642"/>
                    </a:cubicBezTo>
                    <a:lnTo>
                      <a:pt x="20357" y="119999"/>
                    </a:lnTo>
                    <a:close/>
                    <a:moveTo>
                      <a:pt x="9642" y="97499"/>
                    </a:moveTo>
                    <a:cubicBezTo>
                      <a:pt x="14999" y="84642"/>
                      <a:pt x="14999" y="84642"/>
                      <a:pt x="14999" y="84642"/>
                    </a:cubicBezTo>
                    <a:cubicBezTo>
                      <a:pt x="35357" y="104999"/>
                      <a:pt x="35357" y="104999"/>
                      <a:pt x="35357" y="104999"/>
                    </a:cubicBezTo>
                    <a:cubicBezTo>
                      <a:pt x="22499" y="110357"/>
                      <a:pt x="22499" y="110357"/>
                      <a:pt x="22499" y="110357"/>
                    </a:cubicBezTo>
                    <a:lnTo>
                      <a:pt x="9642" y="97499"/>
                    </a:lnTo>
                    <a:close/>
                    <a:moveTo>
                      <a:pt x="72857" y="111428"/>
                    </a:moveTo>
                    <a:cubicBezTo>
                      <a:pt x="53571" y="111428"/>
                      <a:pt x="53571" y="111428"/>
                      <a:pt x="53571" y="111428"/>
                    </a:cubicBezTo>
                    <a:cubicBezTo>
                      <a:pt x="49285" y="107142"/>
                      <a:pt x="49285" y="107142"/>
                      <a:pt x="49285" y="107142"/>
                    </a:cubicBezTo>
                    <a:cubicBezTo>
                      <a:pt x="72857" y="82499"/>
                      <a:pt x="72857" y="82499"/>
                      <a:pt x="72857" y="82499"/>
                    </a:cubicBezTo>
                    <a:lnTo>
                      <a:pt x="72857" y="111428"/>
                    </a:lnTo>
                    <a:close/>
                    <a:moveTo>
                      <a:pt x="98571" y="43928"/>
                    </a:moveTo>
                    <a:cubicBezTo>
                      <a:pt x="76071" y="21428"/>
                      <a:pt x="76071" y="21428"/>
                      <a:pt x="76071" y="21428"/>
                    </a:cubicBezTo>
                    <a:cubicBezTo>
                      <a:pt x="86785" y="13928"/>
                      <a:pt x="98571" y="9642"/>
                      <a:pt x="111428" y="8571"/>
                    </a:cubicBezTo>
                    <a:cubicBezTo>
                      <a:pt x="110357" y="21428"/>
                      <a:pt x="106071" y="33214"/>
                      <a:pt x="98571" y="43928"/>
                    </a:cubicBezTo>
                    <a:close/>
                    <a:moveTo>
                      <a:pt x="58928" y="36428"/>
                    </a:moveTo>
                    <a:cubicBezTo>
                      <a:pt x="62142" y="33214"/>
                      <a:pt x="65357" y="29999"/>
                      <a:pt x="68571" y="26785"/>
                    </a:cubicBezTo>
                    <a:cubicBezTo>
                      <a:pt x="93214" y="51428"/>
                      <a:pt x="93214" y="51428"/>
                      <a:pt x="93214" y="51428"/>
                    </a:cubicBezTo>
                    <a:cubicBezTo>
                      <a:pt x="89999" y="54642"/>
                      <a:pt x="86785" y="57857"/>
                      <a:pt x="83571" y="61071"/>
                    </a:cubicBezTo>
                    <a:cubicBezTo>
                      <a:pt x="42857" y="100714"/>
                      <a:pt x="42857" y="100714"/>
                      <a:pt x="42857" y="100714"/>
                    </a:cubicBezTo>
                    <a:cubicBezTo>
                      <a:pt x="19285" y="77142"/>
                      <a:pt x="19285" y="77142"/>
                      <a:pt x="19285" y="77142"/>
                    </a:cubicBezTo>
                    <a:lnTo>
                      <a:pt x="58928" y="36428"/>
                    </a:lnTo>
                    <a:close/>
                    <a:moveTo>
                      <a:pt x="8571" y="47142"/>
                    </a:moveTo>
                    <a:cubicBezTo>
                      <a:pt x="37500" y="47142"/>
                      <a:pt x="37500" y="47142"/>
                      <a:pt x="37500" y="47142"/>
                    </a:cubicBezTo>
                    <a:cubicBezTo>
                      <a:pt x="12857" y="70714"/>
                      <a:pt x="12857" y="70714"/>
                      <a:pt x="12857" y="70714"/>
                    </a:cubicBezTo>
                    <a:cubicBezTo>
                      <a:pt x="8571" y="66428"/>
                      <a:pt x="8571" y="66428"/>
                      <a:pt x="8571" y="66428"/>
                    </a:cubicBezTo>
                    <a:lnTo>
                      <a:pt x="8571" y="47142"/>
                    </a:lnTo>
                    <a:close/>
                  </a:path>
                </a:pathLst>
              </a:custGeom>
              <a:solidFill>
                <a:srgbClr val="0000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448" name="Shape 1448"/>
              <p:cNvSpPr/>
              <p:nvPr/>
            </p:nvSpPr>
            <p:spPr>
              <a:xfrm>
                <a:off x="5681" y="2506"/>
                <a:ext cx="50" cy="50"/>
              </a:xfrm>
              <a:prstGeom prst="ellipse">
                <a:avLst/>
              </a:prstGeom>
              <a:solidFill>
                <a:srgbClr val="0000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grpSp>
        <p:grpSp>
          <p:nvGrpSpPr>
            <p:cNvPr id="1449" name="Shape 1449"/>
            <p:cNvGrpSpPr/>
            <p:nvPr/>
          </p:nvGrpSpPr>
          <p:grpSpPr>
            <a:xfrm>
              <a:off x="9521032" y="3183705"/>
              <a:ext cx="788987" cy="452436"/>
              <a:chOff x="5956" y="2437"/>
              <a:chExt cx="497" cy="284"/>
            </a:xfrm>
          </p:grpSpPr>
          <p:sp>
            <p:nvSpPr>
              <p:cNvPr id="1450" name="Shape 1450"/>
              <p:cNvSpPr/>
              <p:nvPr/>
            </p:nvSpPr>
            <p:spPr>
              <a:xfrm>
                <a:off x="5991" y="2437"/>
                <a:ext cx="163" cy="166"/>
              </a:xfrm>
              <a:prstGeom prst="ellipse">
                <a:avLst/>
              </a:prstGeom>
              <a:noFill/>
              <a:ln w="38100"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451" name="Shape 1451"/>
              <p:cNvSpPr/>
              <p:nvPr/>
            </p:nvSpPr>
            <p:spPr>
              <a:xfrm>
                <a:off x="5956" y="2603"/>
                <a:ext cx="228" cy="118"/>
              </a:xfrm>
              <a:custGeom>
                <a:avLst/>
                <a:gdLst/>
                <a:ahLst/>
                <a:cxnLst/>
                <a:rect l="0" t="0" r="0" b="0"/>
                <a:pathLst>
                  <a:path w="120000" h="120000" extrusionOk="0">
                    <a:moveTo>
                      <a:pt x="120000" y="120000"/>
                    </a:moveTo>
                    <a:cubicBezTo>
                      <a:pt x="120000" y="52000"/>
                      <a:pt x="93559" y="0"/>
                      <a:pt x="61016" y="0"/>
                    </a:cubicBezTo>
                    <a:cubicBezTo>
                      <a:pt x="26440" y="0"/>
                      <a:pt x="0" y="52000"/>
                      <a:pt x="0" y="120000"/>
                    </a:cubicBezTo>
                  </a:path>
                </a:pathLst>
              </a:custGeom>
              <a:noFill/>
              <a:ln w="38100"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452" name="Shape 1452"/>
              <p:cNvSpPr/>
              <p:nvPr/>
            </p:nvSpPr>
            <p:spPr>
              <a:xfrm>
                <a:off x="6143" y="2476"/>
                <a:ext cx="229" cy="171"/>
              </a:xfrm>
              <a:custGeom>
                <a:avLst/>
                <a:gdLst/>
                <a:ahLst/>
                <a:cxnLst/>
                <a:rect l="0" t="0" r="0" b="0"/>
                <a:pathLst>
                  <a:path w="120000" h="120000" extrusionOk="0">
                    <a:moveTo>
                      <a:pt x="10434" y="120000"/>
                    </a:moveTo>
                    <a:lnTo>
                      <a:pt x="120000" y="120000"/>
                    </a:lnTo>
                    <a:lnTo>
                      <a:pt x="120000" y="0"/>
                    </a:lnTo>
                    <a:lnTo>
                      <a:pt x="0" y="0"/>
                    </a:lnTo>
                  </a:path>
                </a:pathLst>
              </a:custGeom>
              <a:noFill/>
              <a:ln w="38100"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cxnSp>
            <p:nvCxnSpPr>
              <p:cNvPr id="1453" name="Shape 1453"/>
              <p:cNvCxnSpPr/>
              <p:nvPr/>
            </p:nvCxnSpPr>
            <p:spPr>
              <a:xfrm rot="10800000">
                <a:off x="6247" y="2646"/>
                <a:ext cx="0" cy="58"/>
              </a:xfrm>
              <a:prstGeom prst="straightConnector1">
                <a:avLst/>
              </a:prstGeom>
              <a:noFill/>
              <a:ln w="38100" cap="flat" cmpd="sng">
                <a:solidFill>
                  <a:srgbClr val="000000"/>
                </a:solidFill>
                <a:prstDash val="solid"/>
                <a:miter/>
                <a:headEnd type="none" w="med" len="med"/>
                <a:tailEnd type="none" w="med" len="med"/>
              </a:ln>
            </p:spPr>
          </p:cxnSp>
          <p:sp>
            <p:nvSpPr>
              <p:cNvPr id="1454" name="Shape 1454"/>
              <p:cNvSpPr/>
              <p:nvPr/>
            </p:nvSpPr>
            <p:spPr>
              <a:xfrm>
                <a:off x="6345" y="2507"/>
                <a:ext cx="108" cy="198"/>
              </a:xfrm>
              <a:custGeom>
                <a:avLst/>
                <a:gdLst/>
                <a:ahLst/>
                <a:cxnLst/>
                <a:rect l="0" t="0" r="0" b="0"/>
                <a:pathLst>
                  <a:path w="120000" h="120000" extrusionOk="0">
                    <a:moveTo>
                      <a:pt x="30000" y="0"/>
                    </a:moveTo>
                    <a:lnTo>
                      <a:pt x="120000" y="0"/>
                    </a:lnTo>
                    <a:lnTo>
                      <a:pt x="120000" y="119999"/>
                    </a:lnTo>
                    <a:lnTo>
                      <a:pt x="0" y="119999"/>
                    </a:lnTo>
                    <a:lnTo>
                      <a:pt x="0" y="84242"/>
                    </a:lnTo>
                  </a:path>
                </a:pathLst>
              </a:custGeom>
              <a:noFill/>
              <a:ln w="38100"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cxnSp>
            <p:nvCxnSpPr>
              <p:cNvPr id="1455" name="Shape 1455"/>
              <p:cNvCxnSpPr/>
              <p:nvPr/>
            </p:nvCxnSpPr>
            <p:spPr>
              <a:xfrm rot="10800000">
                <a:off x="6174" y="2705"/>
                <a:ext cx="124" cy="0"/>
              </a:xfrm>
              <a:prstGeom prst="straightConnector1">
                <a:avLst/>
              </a:prstGeom>
              <a:noFill/>
              <a:ln w="38100" cap="flat" cmpd="sng">
                <a:solidFill>
                  <a:srgbClr val="000000"/>
                </a:solidFill>
                <a:prstDash val="solid"/>
                <a:miter/>
                <a:headEnd type="none" w="med" len="med"/>
                <a:tailEnd type="none" w="med" len="med"/>
              </a:ln>
            </p:spPr>
          </p:cxnSp>
          <p:cxnSp>
            <p:nvCxnSpPr>
              <p:cNvPr id="1456" name="Shape 1456"/>
              <p:cNvCxnSpPr/>
              <p:nvPr/>
            </p:nvCxnSpPr>
            <p:spPr>
              <a:xfrm rot="10800000">
                <a:off x="6373" y="2571"/>
                <a:ext cx="81" cy="0"/>
              </a:xfrm>
              <a:prstGeom prst="straightConnector1">
                <a:avLst/>
              </a:prstGeom>
              <a:noFill/>
              <a:ln w="38100" cap="flat" cmpd="sng">
                <a:solidFill>
                  <a:srgbClr val="000000"/>
                </a:solidFill>
                <a:prstDash val="solid"/>
                <a:miter/>
                <a:headEnd type="none" w="med" len="med"/>
                <a:tailEnd type="none" w="med" len="med"/>
              </a:ln>
            </p:spPr>
          </p:cxnSp>
          <p:cxnSp>
            <p:nvCxnSpPr>
              <p:cNvPr id="1457" name="Shape 1457"/>
              <p:cNvCxnSpPr/>
              <p:nvPr/>
            </p:nvCxnSpPr>
            <p:spPr>
              <a:xfrm rot="10800000">
                <a:off x="6373" y="2622"/>
                <a:ext cx="81" cy="0"/>
              </a:xfrm>
              <a:prstGeom prst="straightConnector1">
                <a:avLst/>
              </a:prstGeom>
              <a:noFill/>
              <a:ln w="38100" cap="flat" cmpd="sng">
                <a:solidFill>
                  <a:srgbClr val="000000"/>
                </a:solidFill>
                <a:prstDash val="solid"/>
                <a:miter/>
                <a:headEnd type="none" w="med" len="med"/>
                <a:tailEnd type="none" w="med" len="med"/>
              </a:ln>
            </p:spPr>
          </p:cxnSp>
          <p:cxnSp>
            <p:nvCxnSpPr>
              <p:cNvPr id="1458" name="Shape 1458"/>
              <p:cNvCxnSpPr/>
              <p:nvPr/>
            </p:nvCxnSpPr>
            <p:spPr>
              <a:xfrm>
                <a:off x="6202" y="2528"/>
                <a:ext cx="35" cy="67"/>
              </a:xfrm>
              <a:prstGeom prst="straightConnector1">
                <a:avLst/>
              </a:prstGeom>
              <a:noFill/>
              <a:ln w="38100" cap="flat" cmpd="sng">
                <a:solidFill>
                  <a:srgbClr val="000000"/>
                </a:solidFill>
                <a:prstDash val="solid"/>
                <a:miter/>
                <a:headEnd type="none" w="med" len="med"/>
                <a:tailEnd type="none" w="med" len="med"/>
              </a:ln>
            </p:spPr>
          </p:cxnSp>
          <p:sp>
            <p:nvSpPr>
              <p:cNvPr id="1459" name="Shape 1459"/>
              <p:cNvSpPr/>
              <p:nvPr/>
            </p:nvSpPr>
            <p:spPr>
              <a:xfrm>
                <a:off x="6272" y="2520"/>
                <a:ext cx="35" cy="74"/>
              </a:xfrm>
              <a:custGeom>
                <a:avLst/>
                <a:gdLst/>
                <a:ahLst/>
                <a:cxnLst/>
                <a:rect l="0" t="0" r="0" b="0"/>
                <a:pathLst>
                  <a:path w="120000" h="120000" extrusionOk="0">
                    <a:moveTo>
                      <a:pt x="0" y="0"/>
                    </a:moveTo>
                    <a:lnTo>
                      <a:pt x="120000" y="64000"/>
                    </a:lnTo>
                    <a:lnTo>
                      <a:pt x="0" y="120000"/>
                    </a:lnTo>
                  </a:path>
                </a:pathLst>
              </a:custGeom>
              <a:noFill/>
              <a:ln w="38100"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grpSp>
      </p:grpSp>
      <p:grpSp>
        <p:nvGrpSpPr>
          <p:cNvPr id="1460" name="Shape 1460"/>
          <p:cNvGrpSpPr/>
          <p:nvPr/>
        </p:nvGrpSpPr>
        <p:grpSpPr>
          <a:xfrm>
            <a:off x="2285357" y="4886218"/>
            <a:ext cx="2767726" cy="711750"/>
            <a:chOff x="1791871" y="4886218"/>
            <a:chExt cx="2767726" cy="711750"/>
          </a:xfrm>
          <a:solidFill>
            <a:schemeClr val="tx2"/>
          </a:solidFill>
        </p:grpSpPr>
        <p:sp>
          <p:nvSpPr>
            <p:cNvPr id="1461" name="Shape 1461"/>
            <p:cNvSpPr/>
            <p:nvPr/>
          </p:nvSpPr>
          <p:spPr>
            <a:xfrm rot="-5400000">
              <a:off x="3090912" y="4129283"/>
              <a:ext cx="324380" cy="2612991"/>
            </a:xfrm>
            <a:prstGeom prst="downArrow">
              <a:avLst>
                <a:gd name="adj1" fmla="val 50000"/>
                <a:gd name="adj2" fmla="val 50000"/>
              </a:avLst>
            </a:prstGeom>
            <a:grpFill/>
            <a:ln>
              <a:noFill/>
            </a:ln>
          </p:spPr>
          <p:txBody>
            <a:bodyPr lIns="186500" tIns="149200" rIns="186500" bIns="149200" anchor="t" anchorCtr="0">
              <a:noAutofit/>
            </a:bodyPr>
            <a:lstStyle/>
            <a:p>
              <a:pPr marL="0" marR="0" lvl="0" indent="0" algn="ctr" rtl="0">
                <a:lnSpc>
                  <a:spcPct val="90000"/>
                </a:lnSpc>
                <a:spcBef>
                  <a:spcPts val="0"/>
                </a:spcBef>
                <a:spcAft>
                  <a:spcPts val="0"/>
                </a:spcAft>
                <a:buClr>
                  <a:srgbClr val="000000"/>
                </a:buClr>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1462" name="Shape 1462"/>
            <p:cNvSpPr/>
            <p:nvPr/>
          </p:nvSpPr>
          <p:spPr>
            <a:xfrm rot="-5400000">
              <a:off x="1553666" y="5124422"/>
              <a:ext cx="631137" cy="154727"/>
            </a:xfrm>
            <a:prstGeom prst="rect">
              <a:avLst/>
            </a:prstGeom>
            <a:grpFill/>
            <a:ln>
              <a:noFill/>
            </a:ln>
          </p:spPr>
          <p:txBody>
            <a:bodyPr lIns="186500" tIns="149200" rIns="186500" bIns="149200" anchor="t" anchorCtr="0">
              <a:noAutofit/>
            </a:bodyPr>
            <a:lstStyle/>
            <a:p>
              <a:pPr marL="0" marR="0" lvl="0" indent="0" algn="ctr" rtl="0">
                <a:lnSpc>
                  <a:spcPct val="90000"/>
                </a:lnSpc>
                <a:spcBef>
                  <a:spcPts val="0"/>
                </a:spcBef>
                <a:spcAft>
                  <a:spcPts val="0"/>
                </a:spcAft>
                <a:buClr>
                  <a:srgbClr val="000000"/>
                </a:buClr>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grpSp>
      <p:grpSp>
        <p:nvGrpSpPr>
          <p:cNvPr id="1463" name="Shape 1463"/>
          <p:cNvGrpSpPr/>
          <p:nvPr/>
        </p:nvGrpSpPr>
        <p:grpSpPr>
          <a:xfrm>
            <a:off x="5053084" y="4996401"/>
            <a:ext cx="2924629" cy="1735143"/>
            <a:chOff x="4559598" y="4996401"/>
            <a:chExt cx="2924629" cy="1735143"/>
          </a:xfrm>
        </p:grpSpPr>
        <p:sp>
          <p:nvSpPr>
            <p:cNvPr id="1464" name="Shape 1464"/>
            <p:cNvSpPr txBox="1"/>
            <p:nvPr/>
          </p:nvSpPr>
          <p:spPr>
            <a:xfrm>
              <a:off x="4559598" y="6057514"/>
              <a:ext cx="2924629" cy="67403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accent4"/>
                </a:buClr>
                <a:buSzPct val="25000"/>
                <a:buFont typeface="Quattrocento Sans"/>
                <a:buNone/>
              </a:pPr>
              <a:r>
                <a:rPr lang="en" sz="1400" b="1" i="0" u="none" strike="noStrike" cap="none">
                  <a:solidFill>
                    <a:schemeClr val="dk2"/>
                  </a:solidFill>
                  <a:latin typeface="Quattrocento Sans"/>
                  <a:ea typeface="Quattrocento Sans"/>
                  <a:cs typeface="Quattrocento Sans"/>
                  <a:sym typeface="Quattrocento Sans"/>
                </a:rPr>
                <a:t>DEVELOPERS</a:t>
              </a:r>
              <a:r>
                <a:rPr lang="en" sz="1400" b="0" i="0" u="none" strike="noStrike" cap="none">
                  <a:solidFill>
                    <a:schemeClr val="dk2"/>
                  </a:solidFill>
                  <a:latin typeface="Quattrocento Sans"/>
                  <a:ea typeface="Quattrocento Sans"/>
                  <a:cs typeface="Quattrocento Sans"/>
                  <a:sym typeface="Quattrocento Sans"/>
                </a:rPr>
                <a:t> push containers </a:t>
              </a:r>
              <a:br>
                <a:rPr lang="en" sz="1400" b="0" i="0" u="none" strike="noStrike" cap="none">
                  <a:solidFill>
                    <a:schemeClr val="dk2"/>
                  </a:solidFill>
                  <a:latin typeface="Quattrocento Sans"/>
                  <a:ea typeface="Quattrocento Sans"/>
                  <a:cs typeface="Quattrocento Sans"/>
                  <a:sym typeface="Quattrocento Sans"/>
                </a:rPr>
              </a:br>
              <a:r>
                <a:rPr lang="en" sz="1400" b="0" i="0" u="none" strike="noStrike" cap="none">
                  <a:solidFill>
                    <a:schemeClr val="dk2"/>
                  </a:solidFill>
                  <a:latin typeface="Quattrocento Sans"/>
                  <a:ea typeface="Quattrocento Sans"/>
                  <a:cs typeface="Quattrocento Sans"/>
                  <a:sym typeface="Quattrocento Sans"/>
                </a:rPr>
                <a:t>to central repository.</a:t>
              </a:r>
            </a:p>
            <a:p>
              <a:pPr marL="0" marR="0" lvl="0" indent="0" algn="l" rtl="0">
                <a:lnSpc>
                  <a:spcPct val="90000"/>
                </a:lnSpc>
                <a:spcBef>
                  <a:spcPts val="0"/>
                </a:spcBef>
                <a:spcAft>
                  <a:spcPts val="0"/>
                </a:spcAft>
                <a:buClr>
                  <a:schemeClr val="accent4"/>
                </a:buClr>
                <a:buFont typeface="Arial"/>
                <a:buNone/>
              </a:pPr>
              <a:endParaRPr sz="1400" b="0" i="0" u="none" strike="noStrike" cap="none">
                <a:solidFill>
                  <a:schemeClr val="dk2"/>
                </a:solidFill>
                <a:latin typeface="Quattrocento Sans"/>
                <a:ea typeface="Quattrocento Sans"/>
                <a:cs typeface="Quattrocento Sans"/>
                <a:sym typeface="Quattrocento Sans"/>
              </a:endParaRPr>
            </a:p>
          </p:txBody>
        </p:sp>
        <p:sp>
          <p:nvSpPr>
            <p:cNvPr id="1465" name="Shape 1465"/>
            <p:cNvSpPr/>
            <p:nvPr/>
          </p:nvSpPr>
          <p:spPr>
            <a:xfrm>
              <a:off x="5133975" y="4996401"/>
              <a:ext cx="1280587" cy="914400"/>
            </a:xfrm>
            <a:prstGeom prst="can">
              <a:avLst>
                <a:gd name="adj" fmla="val 16232"/>
              </a:avLst>
            </a:prstGeom>
            <a:noFill/>
            <a:ln w="38100" cap="flat" cmpd="sng">
              <a:solidFill>
                <a:srgbClr val="000000"/>
              </a:solidFill>
              <a:prstDash val="solid"/>
              <a:round/>
              <a:headEnd type="none" w="med" len="med"/>
              <a:tailEnd type="none" w="med" len="med"/>
            </a:ln>
          </p:spPr>
          <p:txBody>
            <a:bodyPr lIns="182800" tIns="146200" rIns="182800" bIns="146200" anchor="t" anchorCtr="0">
              <a:noAutofit/>
            </a:bodyPr>
            <a:lstStyle/>
            <a:p>
              <a:pPr marL="0" marR="0" lvl="0" indent="0" algn="ctr" rtl="0">
                <a:lnSpc>
                  <a:spcPct val="90000"/>
                </a:lnSpc>
                <a:spcBef>
                  <a:spcPts val="0"/>
                </a:spcBef>
                <a:spcAft>
                  <a:spcPts val="0"/>
                </a:spcAft>
                <a:buClr>
                  <a:srgbClr val="000000"/>
                </a:buClr>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1466" name="Shape 1466"/>
            <p:cNvSpPr/>
            <p:nvPr/>
          </p:nvSpPr>
          <p:spPr>
            <a:xfrm>
              <a:off x="5819775" y="5302789"/>
              <a:ext cx="425449" cy="425449"/>
            </a:xfrm>
            <a:custGeom>
              <a:avLst/>
              <a:gdLst/>
              <a:ahLst/>
              <a:cxnLst/>
              <a:rect l="0" t="0" r="0" b="0"/>
              <a:pathLst>
                <a:path w="120000" h="120000" extrusionOk="0">
                  <a:moveTo>
                    <a:pt x="60000" y="0"/>
                  </a:moveTo>
                  <a:lnTo>
                    <a:pt x="17910" y="26417"/>
                  </a:lnTo>
                  <a:lnTo>
                    <a:pt x="0" y="26417"/>
                  </a:lnTo>
                  <a:lnTo>
                    <a:pt x="0" y="120000"/>
                  </a:lnTo>
                  <a:lnTo>
                    <a:pt x="120000" y="120000"/>
                  </a:lnTo>
                  <a:lnTo>
                    <a:pt x="120000" y="26417"/>
                  </a:lnTo>
                  <a:lnTo>
                    <a:pt x="102089" y="26417"/>
                  </a:lnTo>
                  <a:lnTo>
                    <a:pt x="60000" y="0"/>
                  </a:lnTo>
                  <a:close/>
                  <a:moveTo>
                    <a:pt x="22388" y="37611"/>
                  </a:moveTo>
                  <a:lnTo>
                    <a:pt x="56417" y="61791"/>
                  </a:lnTo>
                  <a:lnTo>
                    <a:pt x="56417" y="94925"/>
                  </a:lnTo>
                  <a:lnTo>
                    <a:pt x="22388" y="71194"/>
                  </a:lnTo>
                  <a:lnTo>
                    <a:pt x="22388" y="37611"/>
                  </a:lnTo>
                  <a:close/>
                  <a:moveTo>
                    <a:pt x="63582" y="61791"/>
                  </a:moveTo>
                  <a:lnTo>
                    <a:pt x="97611" y="37611"/>
                  </a:lnTo>
                  <a:lnTo>
                    <a:pt x="97611" y="71194"/>
                  </a:lnTo>
                  <a:lnTo>
                    <a:pt x="63582" y="94925"/>
                  </a:lnTo>
                  <a:lnTo>
                    <a:pt x="63582" y="61791"/>
                  </a:lnTo>
                  <a:close/>
                  <a:moveTo>
                    <a:pt x="94925" y="30895"/>
                  </a:moveTo>
                  <a:lnTo>
                    <a:pt x="60000" y="55522"/>
                  </a:lnTo>
                  <a:lnTo>
                    <a:pt x="25074" y="30895"/>
                  </a:lnTo>
                  <a:lnTo>
                    <a:pt x="60000" y="8507"/>
                  </a:lnTo>
                  <a:lnTo>
                    <a:pt x="94925" y="30895"/>
                  </a:lnTo>
                  <a:close/>
                  <a:moveTo>
                    <a:pt x="112388" y="112388"/>
                  </a:moveTo>
                  <a:lnTo>
                    <a:pt x="7611" y="112388"/>
                  </a:lnTo>
                  <a:lnTo>
                    <a:pt x="7611" y="33582"/>
                  </a:lnTo>
                  <a:lnTo>
                    <a:pt x="14776" y="33582"/>
                  </a:lnTo>
                  <a:lnTo>
                    <a:pt x="14776" y="75223"/>
                  </a:lnTo>
                  <a:lnTo>
                    <a:pt x="60000" y="106119"/>
                  </a:lnTo>
                  <a:lnTo>
                    <a:pt x="105223" y="75223"/>
                  </a:lnTo>
                  <a:lnTo>
                    <a:pt x="105223" y="33582"/>
                  </a:lnTo>
                  <a:lnTo>
                    <a:pt x="112388" y="33582"/>
                  </a:lnTo>
                  <a:lnTo>
                    <a:pt x="112388" y="112388"/>
                  </a:lnTo>
                  <a:close/>
                </a:path>
              </a:pathLst>
            </a:custGeom>
            <a:solidFill>
              <a:srgbClr val="000000"/>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467" name="Shape 1467"/>
            <p:cNvSpPr/>
            <p:nvPr/>
          </p:nvSpPr>
          <p:spPr>
            <a:xfrm>
              <a:off x="5282614" y="5302789"/>
              <a:ext cx="425449" cy="425449"/>
            </a:xfrm>
            <a:custGeom>
              <a:avLst/>
              <a:gdLst/>
              <a:ahLst/>
              <a:cxnLst/>
              <a:rect l="0" t="0" r="0" b="0"/>
              <a:pathLst>
                <a:path w="120000" h="120000" extrusionOk="0">
                  <a:moveTo>
                    <a:pt x="60000" y="0"/>
                  </a:moveTo>
                  <a:lnTo>
                    <a:pt x="17910" y="26417"/>
                  </a:lnTo>
                  <a:lnTo>
                    <a:pt x="0" y="26417"/>
                  </a:lnTo>
                  <a:lnTo>
                    <a:pt x="0" y="120000"/>
                  </a:lnTo>
                  <a:lnTo>
                    <a:pt x="120000" y="120000"/>
                  </a:lnTo>
                  <a:lnTo>
                    <a:pt x="120000" y="26417"/>
                  </a:lnTo>
                  <a:lnTo>
                    <a:pt x="102089" y="26417"/>
                  </a:lnTo>
                  <a:lnTo>
                    <a:pt x="60000" y="0"/>
                  </a:lnTo>
                  <a:close/>
                  <a:moveTo>
                    <a:pt x="22388" y="37611"/>
                  </a:moveTo>
                  <a:lnTo>
                    <a:pt x="56417" y="61791"/>
                  </a:lnTo>
                  <a:lnTo>
                    <a:pt x="56417" y="94925"/>
                  </a:lnTo>
                  <a:lnTo>
                    <a:pt x="22388" y="71194"/>
                  </a:lnTo>
                  <a:lnTo>
                    <a:pt x="22388" y="37611"/>
                  </a:lnTo>
                  <a:close/>
                  <a:moveTo>
                    <a:pt x="63582" y="61791"/>
                  </a:moveTo>
                  <a:lnTo>
                    <a:pt x="97611" y="37611"/>
                  </a:lnTo>
                  <a:lnTo>
                    <a:pt x="97611" y="71194"/>
                  </a:lnTo>
                  <a:lnTo>
                    <a:pt x="63582" y="94925"/>
                  </a:lnTo>
                  <a:lnTo>
                    <a:pt x="63582" y="61791"/>
                  </a:lnTo>
                  <a:close/>
                  <a:moveTo>
                    <a:pt x="94925" y="30895"/>
                  </a:moveTo>
                  <a:lnTo>
                    <a:pt x="60000" y="55522"/>
                  </a:lnTo>
                  <a:lnTo>
                    <a:pt x="25074" y="30895"/>
                  </a:lnTo>
                  <a:lnTo>
                    <a:pt x="60000" y="8507"/>
                  </a:lnTo>
                  <a:lnTo>
                    <a:pt x="94925" y="30895"/>
                  </a:lnTo>
                  <a:close/>
                  <a:moveTo>
                    <a:pt x="112388" y="112388"/>
                  </a:moveTo>
                  <a:lnTo>
                    <a:pt x="7611" y="112388"/>
                  </a:lnTo>
                  <a:lnTo>
                    <a:pt x="7611" y="33582"/>
                  </a:lnTo>
                  <a:lnTo>
                    <a:pt x="14776" y="33582"/>
                  </a:lnTo>
                  <a:lnTo>
                    <a:pt x="14776" y="75223"/>
                  </a:lnTo>
                  <a:lnTo>
                    <a:pt x="60000" y="106119"/>
                  </a:lnTo>
                  <a:lnTo>
                    <a:pt x="105223" y="75223"/>
                  </a:lnTo>
                  <a:lnTo>
                    <a:pt x="105223" y="33582"/>
                  </a:lnTo>
                  <a:lnTo>
                    <a:pt x="112388" y="33582"/>
                  </a:lnTo>
                  <a:lnTo>
                    <a:pt x="112388" y="112388"/>
                  </a:lnTo>
                  <a:close/>
                </a:path>
              </a:pathLst>
            </a:custGeom>
            <a:solidFill>
              <a:srgbClr val="000000"/>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grpSp>
      <p:grpSp>
        <p:nvGrpSpPr>
          <p:cNvPr id="1468" name="Shape 1468"/>
          <p:cNvGrpSpPr/>
          <p:nvPr/>
        </p:nvGrpSpPr>
        <p:grpSpPr>
          <a:xfrm>
            <a:off x="7662130" y="4876226"/>
            <a:ext cx="2641023" cy="634635"/>
            <a:chOff x="7168644" y="4748687"/>
            <a:chExt cx="2641023" cy="634635"/>
          </a:xfrm>
          <a:solidFill>
            <a:schemeClr val="tx2"/>
          </a:solidFill>
        </p:grpSpPr>
        <p:sp>
          <p:nvSpPr>
            <p:cNvPr id="1469" name="Shape 1469"/>
            <p:cNvSpPr/>
            <p:nvPr/>
          </p:nvSpPr>
          <p:spPr>
            <a:xfrm rot="10800000">
              <a:off x="7168644" y="5228595"/>
              <a:ext cx="2401241" cy="154727"/>
            </a:xfrm>
            <a:prstGeom prst="rect">
              <a:avLst/>
            </a:prstGeom>
            <a:grpFill/>
            <a:ln>
              <a:noFill/>
            </a:ln>
          </p:spPr>
          <p:txBody>
            <a:bodyPr lIns="186500" tIns="149200" rIns="186500" bIns="149200" anchor="t" anchorCtr="0">
              <a:noAutofit/>
            </a:bodyPr>
            <a:lstStyle/>
            <a:p>
              <a:pPr marL="0" marR="0" lvl="0" indent="0" algn="ctr" rtl="0">
                <a:lnSpc>
                  <a:spcPct val="90000"/>
                </a:lnSpc>
                <a:spcBef>
                  <a:spcPts val="0"/>
                </a:spcBef>
                <a:spcAft>
                  <a:spcPts val="0"/>
                </a:spcAft>
                <a:buClr>
                  <a:srgbClr val="000000"/>
                </a:buClr>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1470" name="Shape 1470"/>
            <p:cNvSpPr/>
            <p:nvPr/>
          </p:nvSpPr>
          <p:spPr>
            <a:xfrm rot="10800000">
              <a:off x="9485286" y="4748687"/>
              <a:ext cx="324380" cy="634635"/>
            </a:xfrm>
            <a:prstGeom prst="downArrow">
              <a:avLst>
                <a:gd name="adj1" fmla="val 50000"/>
                <a:gd name="adj2" fmla="val 50000"/>
              </a:avLst>
            </a:prstGeom>
            <a:grpFill/>
            <a:ln>
              <a:noFill/>
            </a:ln>
          </p:spPr>
          <p:txBody>
            <a:bodyPr lIns="186500" tIns="149200" rIns="186500" bIns="149200" anchor="t" anchorCtr="0">
              <a:noAutofit/>
            </a:bodyPr>
            <a:lstStyle/>
            <a:p>
              <a:pPr marL="0" marR="0" lvl="0" indent="0" algn="ctr" rtl="0">
                <a:lnSpc>
                  <a:spcPct val="90000"/>
                </a:lnSpc>
                <a:spcBef>
                  <a:spcPts val="0"/>
                </a:spcBef>
                <a:spcAft>
                  <a:spcPts val="0"/>
                </a:spcAft>
                <a:buClr>
                  <a:srgbClr val="000000"/>
                </a:buClr>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grpSp>
      <p:grpSp>
        <p:nvGrpSpPr>
          <p:cNvPr id="1471" name="Shape 1471"/>
          <p:cNvGrpSpPr/>
          <p:nvPr/>
        </p:nvGrpSpPr>
        <p:grpSpPr>
          <a:xfrm rot="10800000">
            <a:off x="7428560" y="2135431"/>
            <a:ext cx="2767726" cy="711749"/>
            <a:chOff x="8348436" y="1541553"/>
            <a:chExt cx="2767726" cy="711749"/>
          </a:xfrm>
          <a:solidFill>
            <a:schemeClr val="tx2"/>
          </a:solidFill>
        </p:grpSpPr>
        <p:sp>
          <p:nvSpPr>
            <p:cNvPr id="1472" name="Shape 1472"/>
            <p:cNvSpPr/>
            <p:nvPr/>
          </p:nvSpPr>
          <p:spPr>
            <a:xfrm rot="-5400000">
              <a:off x="9647476" y="784617"/>
              <a:ext cx="324380" cy="2612991"/>
            </a:xfrm>
            <a:prstGeom prst="downArrow">
              <a:avLst>
                <a:gd name="adj1" fmla="val 50000"/>
                <a:gd name="adj2" fmla="val 50000"/>
              </a:avLst>
            </a:prstGeom>
            <a:grpFill/>
            <a:ln>
              <a:noFill/>
            </a:ln>
          </p:spPr>
          <p:txBody>
            <a:bodyPr lIns="186500" tIns="149200" rIns="186500" bIns="149200" anchor="t" anchorCtr="0">
              <a:noAutofit/>
            </a:bodyPr>
            <a:lstStyle/>
            <a:p>
              <a:pPr marL="0" marR="0" lvl="0" indent="0" algn="ctr" rtl="0">
                <a:lnSpc>
                  <a:spcPct val="90000"/>
                </a:lnSpc>
                <a:spcBef>
                  <a:spcPts val="0"/>
                </a:spcBef>
                <a:spcAft>
                  <a:spcPts val="0"/>
                </a:spcAft>
                <a:buClr>
                  <a:srgbClr val="000000"/>
                </a:buClr>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1473" name="Shape 1473"/>
            <p:cNvSpPr/>
            <p:nvPr/>
          </p:nvSpPr>
          <p:spPr>
            <a:xfrm rot="-5400000">
              <a:off x="8111397" y="1778592"/>
              <a:ext cx="628805" cy="154727"/>
            </a:xfrm>
            <a:prstGeom prst="rect">
              <a:avLst/>
            </a:prstGeom>
            <a:grpFill/>
            <a:ln>
              <a:noFill/>
            </a:ln>
          </p:spPr>
          <p:txBody>
            <a:bodyPr lIns="186500" tIns="149200" rIns="186500" bIns="149200" anchor="t" anchorCtr="0">
              <a:noAutofit/>
            </a:bodyPr>
            <a:lstStyle/>
            <a:p>
              <a:pPr marL="0" marR="0" lvl="0" indent="0" algn="ctr" rtl="0">
                <a:lnSpc>
                  <a:spcPct val="90000"/>
                </a:lnSpc>
                <a:spcBef>
                  <a:spcPts val="0"/>
                </a:spcBef>
                <a:spcAft>
                  <a:spcPts val="0"/>
                </a:spcAft>
                <a:buClr>
                  <a:srgbClr val="000000"/>
                </a:buClr>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grpSp>
      <p:grpSp>
        <p:nvGrpSpPr>
          <p:cNvPr id="1474" name="Shape 1474"/>
          <p:cNvGrpSpPr/>
          <p:nvPr/>
        </p:nvGrpSpPr>
        <p:grpSpPr>
          <a:xfrm rot="10800000">
            <a:off x="2163921" y="2175182"/>
            <a:ext cx="2641023" cy="634635"/>
            <a:chOff x="7168644" y="4748687"/>
            <a:chExt cx="2641023" cy="634635"/>
          </a:xfrm>
          <a:solidFill>
            <a:schemeClr val="tx2"/>
          </a:solidFill>
        </p:grpSpPr>
        <p:sp>
          <p:nvSpPr>
            <p:cNvPr id="1475" name="Shape 1475"/>
            <p:cNvSpPr/>
            <p:nvPr/>
          </p:nvSpPr>
          <p:spPr>
            <a:xfrm rot="10800000">
              <a:off x="7168644" y="5228595"/>
              <a:ext cx="2401241" cy="154727"/>
            </a:xfrm>
            <a:prstGeom prst="rect">
              <a:avLst/>
            </a:prstGeom>
            <a:grpFill/>
            <a:ln>
              <a:noFill/>
            </a:ln>
          </p:spPr>
          <p:txBody>
            <a:bodyPr lIns="186500" tIns="149200" rIns="186500" bIns="149200" anchor="t" anchorCtr="0">
              <a:noAutofit/>
            </a:bodyPr>
            <a:lstStyle/>
            <a:p>
              <a:pPr marL="0" marR="0" lvl="0" indent="0" algn="ctr" rtl="0">
                <a:lnSpc>
                  <a:spcPct val="90000"/>
                </a:lnSpc>
                <a:spcBef>
                  <a:spcPts val="0"/>
                </a:spcBef>
                <a:spcAft>
                  <a:spcPts val="0"/>
                </a:spcAft>
                <a:buClr>
                  <a:srgbClr val="000000"/>
                </a:buClr>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1476" name="Shape 1476"/>
            <p:cNvSpPr/>
            <p:nvPr/>
          </p:nvSpPr>
          <p:spPr>
            <a:xfrm rot="10800000">
              <a:off x="9485286" y="4748687"/>
              <a:ext cx="324380" cy="634635"/>
            </a:xfrm>
            <a:prstGeom prst="downArrow">
              <a:avLst>
                <a:gd name="adj1" fmla="val 50000"/>
                <a:gd name="adj2" fmla="val 50000"/>
              </a:avLst>
            </a:prstGeom>
            <a:grpFill/>
            <a:ln>
              <a:noFill/>
            </a:ln>
          </p:spPr>
          <p:txBody>
            <a:bodyPr lIns="186500" tIns="149200" rIns="186500" bIns="149200" anchor="t" anchorCtr="0">
              <a:noAutofit/>
            </a:bodyPr>
            <a:lstStyle/>
            <a:p>
              <a:pPr marL="0" marR="0" lvl="0" indent="0" algn="ctr" rtl="0">
                <a:lnSpc>
                  <a:spcPct val="90000"/>
                </a:lnSpc>
                <a:spcBef>
                  <a:spcPts val="0"/>
                </a:spcBef>
                <a:spcAft>
                  <a:spcPts val="0"/>
                </a:spcAft>
                <a:buClr>
                  <a:srgbClr val="000000"/>
                </a:buClr>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2860988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39"/>
                                        </p:tgtEl>
                                        <p:attrNameLst>
                                          <p:attrName>style.visibility</p:attrName>
                                        </p:attrNameLst>
                                      </p:cBhvr>
                                      <p:to>
                                        <p:strVal val="visible"/>
                                      </p:to>
                                    </p:set>
                                    <p:animEffect transition="in" filter="fade">
                                      <p:cBhvr>
                                        <p:cTn id="7" dur="500"/>
                                        <p:tgtEl>
                                          <p:spTgt spid="14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0"/>
                                        </p:tgtEl>
                                        <p:attrNameLst>
                                          <p:attrName>style.visibility</p:attrName>
                                        </p:attrNameLst>
                                      </p:cBhvr>
                                      <p:to>
                                        <p:strVal val="visible"/>
                                      </p:to>
                                    </p:set>
                                    <p:animEffect transition="in" filter="fade">
                                      <p:cBhvr>
                                        <p:cTn id="12" dur="500"/>
                                        <p:tgtEl>
                                          <p:spTgt spid="1460"/>
                                        </p:tgtEl>
                                      </p:cBhvr>
                                    </p:animEffect>
                                  </p:childTnLst>
                                </p:cTn>
                              </p:par>
                              <p:par>
                                <p:cTn id="13" presetID="10" presetClass="entr" presetSubtype="0" fill="hold" nodeType="withEffect">
                                  <p:stCondLst>
                                    <p:cond delay="0"/>
                                  </p:stCondLst>
                                  <p:childTnLst>
                                    <p:set>
                                      <p:cBhvr>
                                        <p:cTn id="14" dur="1" fill="hold">
                                          <p:stCondLst>
                                            <p:cond delay="0"/>
                                          </p:stCondLst>
                                        </p:cTn>
                                        <p:tgtEl>
                                          <p:spTgt spid="1463"/>
                                        </p:tgtEl>
                                        <p:attrNameLst>
                                          <p:attrName>style.visibility</p:attrName>
                                        </p:attrNameLst>
                                      </p:cBhvr>
                                      <p:to>
                                        <p:strVal val="visible"/>
                                      </p:to>
                                    </p:set>
                                    <p:animEffect transition="in" filter="fade">
                                      <p:cBhvr>
                                        <p:cTn id="15" dur="500"/>
                                        <p:tgtEl>
                                          <p:spTgt spid="146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68"/>
                                        </p:tgtEl>
                                        <p:attrNameLst>
                                          <p:attrName>style.visibility</p:attrName>
                                        </p:attrNameLst>
                                      </p:cBhvr>
                                      <p:to>
                                        <p:strVal val="visible"/>
                                      </p:to>
                                    </p:set>
                                    <p:animEffect transition="in" filter="fade">
                                      <p:cBhvr>
                                        <p:cTn id="20" dur="500"/>
                                        <p:tgtEl>
                                          <p:spTgt spid="1468"/>
                                        </p:tgtEl>
                                      </p:cBhvr>
                                    </p:animEffect>
                                  </p:childTnLst>
                                </p:cTn>
                              </p:par>
                              <p:par>
                                <p:cTn id="21" presetID="10" presetClass="entr" presetSubtype="0" fill="hold" nodeType="withEffect">
                                  <p:stCondLst>
                                    <p:cond delay="0"/>
                                  </p:stCondLst>
                                  <p:childTnLst>
                                    <p:set>
                                      <p:cBhvr>
                                        <p:cTn id="22" dur="1" fill="hold">
                                          <p:stCondLst>
                                            <p:cond delay="0"/>
                                          </p:stCondLst>
                                        </p:cTn>
                                        <p:tgtEl>
                                          <p:spTgt spid="1444"/>
                                        </p:tgtEl>
                                        <p:attrNameLst>
                                          <p:attrName>style.visibility</p:attrName>
                                        </p:attrNameLst>
                                      </p:cBhvr>
                                      <p:to>
                                        <p:strVal val="visible"/>
                                      </p:to>
                                    </p:set>
                                    <p:animEffect transition="in" filter="fade">
                                      <p:cBhvr>
                                        <p:cTn id="23" dur="500"/>
                                        <p:tgtEl>
                                          <p:spTgt spid="1444"/>
                                        </p:tgtEl>
                                      </p:cBhvr>
                                    </p:animEffect>
                                  </p:childTnLst>
                                </p:cTn>
                              </p:par>
                              <p:par>
                                <p:cTn id="24" presetID="10" presetClass="entr" presetSubtype="0" fill="hold" nodeType="withEffect">
                                  <p:stCondLst>
                                    <p:cond delay="0"/>
                                  </p:stCondLst>
                                  <p:childTnLst>
                                    <p:set>
                                      <p:cBhvr>
                                        <p:cTn id="25" dur="1" fill="hold">
                                          <p:stCondLst>
                                            <p:cond delay="0"/>
                                          </p:stCondLst>
                                        </p:cTn>
                                        <p:tgtEl>
                                          <p:spTgt spid="1471"/>
                                        </p:tgtEl>
                                        <p:attrNameLst>
                                          <p:attrName>style.visibility</p:attrName>
                                        </p:attrNameLst>
                                      </p:cBhvr>
                                      <p:to>
                                        <p:strVal val="visible"/>
                                      </p:to>
                                    </p:set>
                                    <p:animEffect transition="in" filter="fade">
                                      <p:cBhvr>
                                        <p:cTn id="26" dur="500"/>
                                        <p:tgtEl>
                                          <p:spTgt spid="1471"/>
                                        </p:tgtEl>
                                      </p:cBhvr>
                                    </p:animEffect>
                                  </p:childTnLst>
                                </p:cTn>
                              </p:par>
                              <p:par>
                                <p:cTn id="27" presetID="10" presetClass="entr" presetSubtype="0" fill="hold" nodeType="withEffect">
                                  <p:stCondLst>
                                    <p:cond delay="0"/>
                                  </p:stCondLst>
                                  <p:childTnLst>
                                    <p:set>
                                      <p:cBhvr>
                                        <p:cTn id="28" dur="1" fill="hold">
                                          <p:stCondLst>
                                            <p:cond delay="0"/>
                                          </p:stCondLst>
                                        </p:cTn>
                                        <p:tgtEl>
                                          <p:spTgt spid="1429"/>
                                        </p:tgtEl>
                                        <p:attrNameLst>
                                          <p:attrName>style.visibility</p:attrName>
                                        </p:attrNameLst>
                                      </p:cBhvr>
                                      <p:to>
                                        <p:strVal val="visible"/>
                                      </p:to>
                                    </p:set>
                                    <p:animEffect transition="in" filter="fade">
                                      <p:cBhvr>
                                        <p:cTn id="29" dur="500"/>
                                        <p:tgtEl>
                                          <p:spTgt spid="1429"/>
                                        </p:tgtEl>
                                      </p:cBhvr>
                                    </p:animEffect>
                                  </p:childTnLst>
                                </p:cTn>
                              </p:par>
                              <p:par>
                                <p:cTn id="30" presetID="10" presetClass="entr" presetSubtype="0" fill="hold" nodeType="withEffect">
                                  <p:stCondLst>
                                    <p:cond delay="0"/>
                                  </p:stCondLst>
                                  <p:childTnLst>
                                    <p:set>
                                      <p:cBhvr>
                                        <p:cTn id="31" dur="1" fill="hold">
                                          <p:stCondLst>
                                            <p:cond delay="0"/>
                                          </p:stCondLst>
                                        </p:cTn>
                                        <p:tgtEl>
                                          <p:spTgt spid="1474"/>
                                        </p:tgtEl>
                                        <p:attrNameLst>
                                          <p:attrName>style.visibility</p:attrName>
                                        </p:attrNameLst>
                                      </p:cBhvr>
                                      <p:to>
                                        <p:strVal val="visible"/>
                                      </p:to>
                                    </p:set>
                                    <p:animEffect transition="in" filter="fade">
                                      <p:cBhvr>
                                        <p:cTn id="32" dur="500"/>
                                        <p:tgtEl>
                                          <p:spTgt spid="1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How do I actually create a container?</a:t>
            </a:r>
          </a:p>
        </p:txBody>
      </p:sp>
    </p:spTree>
    <p:extLst>
      <p:ext uri="{BB962C8B-B14F-4D97-AF65-F5344CB8AC3E}">
        <p14:creationId xmlns:p14="http://schemas.microsoft.com/office/powerpoint/2010/main" val="4183944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Run</a:t>
            </a:r>
          </a:p>
        </p:txBody>
      </p:sp>
      <p:sp>
        <p:nvSpPr>
          <p:cNvPr id="4" name="Text Placeholder 3"/>
          <p:cNvSpPr>
            <a:spLocks noGrp="1"/>
          </p:cNvSpPr>
          <p:nvPr>
            <p:ph type="body" sz="quarter" idx="10"/>
          </p:nvPr>
        </p:nvSpPr>
        <p:spPr>
          <a:xfrm>
            <a:off x="274638" y="1212850"/>
            <a:ext cx="11887200" cy="3447098"/>
          </a:xfrm>
        </p:spPr>
        <p:txBody>
          <a:bodyPr/>
          <a:lstStyle/>
          <a:p>
            <a:r>
              <a:rPr lang="en-US" dirty="0"/>
              <a:t>Creates and Starts a New Container</a:t>
            </a:r>
          </a:p>
          <a:p>
            <a:pPr lvl="1"/>
            <a:r>
              <a:rPr lang="en-US" dirty="0"/>
              <a:t>Runtime options</a:t>
            </a:r>
          </a:p>
          <a:p>
            <a:pPr lvl="2"/>
            <a:r>
              <a:rPr lang="en-US" dirty="0"/>
              <a:t>Name (network name and management name)</a:t>
            </a:r>
          </a:p>
          <a:p>
            <a:pPr lvl="2"/>
            <a:r>
              <a:rPr lang="en-US" dirty="0"/>
              <a:t>Interactive or Service</a:t>
            </a:r>
          </a:p>
          <a:p>
            <a:pPr lvl="2"/>
            <a:r>
              <a:rPr lang="en-US" dirty="0"/>
              <a:t>Network configuration</a:t>
            </a:r>
          </a:p>
          <a:p>
            <a:pPr lvl="2"/>
            <a:r>
              <a:rPr lang="en-US" dirty="0"/>
              <a:t>Resource management</a:t>
            </a:r>
          </a:p>
          <a:p>
            <a:pPr lvl="2"/>
            <a:r>
              <a:rPr lang="en-US" dirty="0"/>
              <a:t>Volume mappings</a:t>
            </a:r>
          </a:p>
          <a:p>
            <a:pPr lvl="2"/>
            <a:r>
              <a:rPr lang="en-US" dirty="0"/>
              <a:t>Isolation level</a:t>
            </a:r>
          </a:p>
          <a:p>
            <a:pPr lvl="1"/>
            <a:endParaRPr lang="en-US" dirty="0"/>
          </a:p>
        </p:txBody>
      </p:sp>
      <p:pic>
        <p:nvPicPr>
          <p:cNvPr id="2" name="Picture 1"/>
          <p:cNvPicPr>
            <a:picLocks noChangeAspect="1"/>
          </p:cNvPicPr>
          <p:nvPr/>
        </p:nvPicPr>
        <p:blipFill>
          <a:blip r:embed="rId3"/>
          <a:stretch>
            <a:fillRect/>
          </a:stretch>
        </p:blipFill>
        <p:spPr>
          <a:xfrm>
            <a:off x="5075237" y="3344862"/>
            <a:ext cx="7192379" cy="6658904"/>
          </a:xfrm>
          <a:prstGeom prst="rect">
            <a:avLst/>
          </a:prstGeom>
        </p:spPr>
      </p:pic>
      <p:pic>
        <p:nvPicPr>
          <p:cNvPr id="5" name="Picture 4"/>
          <p:cNvPicPr>
            <a:picLocks noChangeAspect="1"/>
          </p:cNvPicPr>
          <p:nvPr/>
        </p:nvPicPr>
        <p:blipFill>
          <a:blip r:embed="rId4"/>
          <a:stretch>
            <a:fillRect/>
          </a:stretch>
        </p:blipFill>
        <p:spPr>
          <a:xfrm>
            <a:off x="884237" y="4868862"/>
            <a:ext cx="6897063" cy="6658904"/>
          </a:xfrm>
          <a:prstGeom prst="rect">
            <a:avLst/>
          </a:prstGeom>
        </p:spPr>
      </p:pic>
    </p:spTree>
    <p:extLst>
      <p:ext uri="{BB962C8B-B14F-4D97-AF65-F5344CB8AC3E}">
        <p14:creationId xmlns:p14="http://schemas.microsoft.com/office/powerpoint/2010/main" val="374886401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What is a container image?</a:t>
            </a:r>
          </a:p>
        </p:txBody>
      </p:sp>
    </p:spTree>
    <p:extLst>
      <p:ext uri="{BB962C8B-B14F-4D97-AF65-F5344CB8AC3E}">
        <p14:creationId xmlns:p14="http://schemas.microsoft.com/office/powerpoint/2010/main" val="2457227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rapezoid 37"/>
          <p:cNvSpPr/>
          <p:nvPr/>
        </p:nvSpPr>
        <p:spPr bwMode="auto">
          <a:xfrm rot="16200000">
            <a:off x="4183415" y="2521195"/>
            <a:ext cx="3886199" cy="4466731"/>
          </a:xfrm>
          <a:prstGeom prst="trapezoid">
            <a:avLst>
              <a:gd name="adj" fmla="val 39065"/>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Container Image</a:t>
            </a:r>
          </a:p>
        </p:txBody>
      </p:sp>
      <p:sp>
        <p:nvSpPr>
          <p:cNvPr id="4" name="Text Placeholder 3"/>
          <p:cNvSpPr>
            <a:spLocks noGrp="1"/>
          </p:cNvSpPr>
          <p:nvPr>
            <p:ph type="body" sz="quarter" idx="10"/>
          </p:nvPr>
        </p:nvSpPr>
        <p:spPr>
          <a:xfrm>
            <a:off x="274638" y="1212850"/>
            <a:ext cx="11887200" cy="1994392"/>
          </a:xfrm>
        </p:spPr>
        <p:txBody>
          <a:bodyPr/>
          <a:lstStyle/>
          <a:p>
            <a:pPr lvl="1"/>
            <a:r>
              <a:rPr lang="en-US" sz="2800" dirty="0"/>
              <a:t>Analogous to a VHD and config file to a virtual machine</a:t>
            </a:r>
          </a:p>
          <a:p>
            <a:pPr lvl="1"/>
            <a:r>
              <a:rPr lang="en-US" sz="2800" dirty="0"/>
              <a:t>Created by running a container and capturing changes</a:t>
            </a:r>
          </a:p>
          <a:p>
            <a:pPr lvl="1"/>
            <a:r>
              <a:rPr lang="en-US" sz="2800" dirty="0"/>
              <a:t>Changes include files and registry</a:t>
            </a:r>
          </a:p>
          <a:p>
            <a:pPr lvl="1"/>
            <a:endParaRPr lang="en-US" sz="2800" dirty="0"/>
          </a:p>
        </p:txBody>
      </p:sp>
      <p:grpSp>
        <p:nvGrpSpPr>
          <p:cNvPr id="40" name="Group 39"/>
          <p:cNvGrpSpPr/>
          <p:nvPr/>
        </p:nvGrpSpPr>
        <p:grpSpPr>
          <a:xfrm>
            <a:off x="1951037" y="4049747"/>
            <a:ext cx="2689850" cy="1409630"/>
            <a:chOff x="1951037" y="4049747"/>
            <a:chExt cx="2689850" cy="1409630"/>
          </a:xfrm>
        </p:grpSpPr>
        <p:sp>
          <p:nvSpPr>
            <p:cNvPr id="29" name="Rectangle 2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ight Bracket 2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31" name="Left Bracket 3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8" name="Group 7"/>
          <p:cNvGrpSpPr/>
          <p:nvPr/>
        </p:nvGrpSpPr>
        <p:grpSpPr>
          <a:xfrm>
            <a:off x="8359880" y="2811460"/>
            <a:ext cx="3429000" cy="3886201"/>
            <a:chOff x="8359880" y="2811461"/>
            <a:chExt cx="3429000" cy="3886201"/>
          </a:xfrm>
        </p:grpSpPr>
        <p:sp>
          <p:nvSpPr>
            <p:cNvPr id="20" name="Rectangle 19"/>
            <p:cNvSpPr/>
            <p:nvPr/>
          </p:nvSpPr>
          <p:spPr bwMode="auto">
            <a:xfrm>
              <a:off x="8359880" y="2811461"/>
              <a:ext cx="3429000" cy="38862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Image</a:t>
              </a:r>
            </a:p>
          </p:txBody>
        </p:sp>
        <p:sp>
          <p:nvSpPr>
            <p:cNvPr id="21" name="Rectangle 20"/>
            <p:cNvSpPr/>
            <p:nvPr/>
          </p:nvSpPr>
          <p:spPr bwMode="auto">
            <a:xfrm>
              <a:off x="8508925" y="3402047"/>
              <a:ext cx="3119512" cy="1295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u="sng" dirty="0"/>
                <a:t>Metadata</a:t>
              </a:r>
              <a:br>
                <a:rPr lang="en-US" u="sng" dirty="0"/>
              </a:br>
              <a:r>
                <a:rPr lang="en-US" sz="1400" dirty="0"/>
                <a:t>Name,</a:t>
              </a:r>
            </a:p>
            <a:p>
              <a:pPr algn="ctr" defTabSz="932472" fontAlgn="base">
                <a:lnSpc>
                  <a:spcPct val="90000"/>
                </a:lnSpc>
                <a:spcBef>
                  <a:spcPct val="0"/>
                </a:spcBef>
                <a:spcAft>
                  <a:spcPct val="0"/>
                </a:spcAft>
              </a:pPr>
              <a:r>
                <a:rPr lang="en-US" sz="1400" dirty="0"/>
                <a:t>Creation Data,</a:t>
              </a:r>
            </a:p>
            <a:p>
              <a:pPr algn="ctr" defTabSz="932472" fontAlgn="base">
                <a:lnSpc>
                  <a:spcPct val="90000"/>
                </a:lnSpc>
                <a:spcBef>
                  <a:spcPct val="0"/>
                </a:spcBef>
                <a:spcAft>
                  <a:spcPct val="0"/>
                </a:spcAft>
              </a:pPr>
              <a:r>
                <a:rPr lang="en-US" sz="1400" dirty="0"/>
                <a:t>Command To Execute,</a:t>
              </a:r>
            </a:p>
            <a:p>
              <a:pPr algn="ctr" defTabSz="932472" fontAlgn="base">
                <a:lnSpc>
                  <a:spcPct val="90000"/>
                </a:lnSpc>
                <a:spcBef>
                  <a:spcPct val="0"/>
                </a:spcBef>
                <a:spcAft>
                  <a:spcPct val="0"/>
                </a:spcAft>
              </a:pPr>
              <a:r>
                <a:rPr lang="en-US" sz="1400" dirty="0"/>
                <a:t>Dependences</a:t>
              </a:r>
            </a:p>
          </p:txBody>
        </p:sp>
        <p:sp>
          <p:nvSpPr>
            <p:cNvPr id="22" name="Rectangle 21"/>
            <p:cNvSpPr/>
            <p:nvPr/>
          </p:nvSpPr>
          <p:spPr bwMode="auto">
            <a:xfrm>
              <a:off x="8508925" y="4864071"/>
              <a:ext cx="3119512" cy="166696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u="sng" dirty="0"/>
                <a:t>Contents</a:t>
              </a:r>
            </a:p>
          </p:txBody>
        </p:sp>
        <p:grpSp>
          <p:nvGrpSpPr>
            <p:cNvPr id="7" name="Group 6"/>
            <p:cNvGrpSpPr/>
            <p:nvPr/>
          </p:nvGrpSpPr>
          <p:grpSpPr>
            <a:xfrm>
              <a:off x="8773281" y="5397471"/>
              <a:ext cx="2590800" cy="925183"/>
              <a:chOff x="8732837" y="5402262"/>
              <a:chExt cx="2590800" cy="925183"/>
            </a:xfrm>
          </p:grpSpPr>
          <p:grpSp>
            <p:nvGrpSpPr>
              <p:cNvPr id="2" name="Group 1"/>
              <p:cNvGrpSpPr/>
              <p:nvPr/>
            </p:nvGrpSpPr>
            <p:grpSpPr>
              <a:xfrm>
                <a:off x="9701384" y="5418292"/>
                <a:ext cx="715581" cy="886651"/>
                <a:chOff x="9617456" y="5554662"/>
                <a:chExt cx="715581" cy="886651"/>
              </a:xfrm>
            </p:grpSpPr>
            <p:sp>
              <p:nvSpPr>
                <p:cNvPr id="24" name="Freeform 5"/>
                <p:cNvSpPr>
                  <a:spLocks noChangeAspect="1" noEditPoints="1"/>
                </p:cNvSpPr>
                <p:nvPr/>
              </p:nvSpPr>
              <p:spPr bwMode="black">
                <a:xfrm>
                  <a:off x="9807482" y="5554662"/>
                  <a:ext cx="335530" cy="434058"/>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TextBox 25"/>
                <p:cNvSpPr txBox="1"/>
                <p:nvPr/>
              </p:nvSpPr>
              <p:spPr>
                <a:xfrm>
                  <a:off x="9617456" y="5951948"/>
                  <a:ext cx="715581"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Files</a:t>
                  </a:r>
                </a:p>
              </p:txBody>
            </p:sp>
          </p:grpSp>
          <p:grpSp>
            <p:nvGrpSpPr>
              <p:cNvPr id="5" name="Group 4"/>
              <p:cNvGrpSpPr/>
              <p:nvPr/>
            </p:nvGrpSpPr>
            <p:grpSpPr>
              <a:xfrm>
                <a:off x="10376005" y="5402262"/>
                <a:ext cx="947632" cy="925183"/>
                <a:chOff x="10194054" y="5538632"/>
                <a:chExt cx="947632" cy="925183"/>
              </a:xfrm>
            </p:grpSpPr>
            <p:sp>
              <p:nvSpPr>
                <p:cNvPr id="25" name="Freeform 79"/>
                <p:cNvSpPr>
                  <a:spLocks noChangeAspect="1" noEditPoints="1"/>
                </p:cNvSpPr>
                <p:nvPr/>
              </p:nvSpPr>
              <p:spPr bwMode="black">
                <a:xfrm>
                  <a:off x="10501331" y="553863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tx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10194054" y="5974450"/>
                  <a:ext cx="94763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Folders</a:t>
                  </a:r>
                </a:p>
              </p:txBody>
            </p:sp>
          </p:grpSp>
          <p:grpSp>
            <p:nvGrpSpPr>
              <p:cNvPr id="6" name="Group 5"/>
              <p:cNvGrpSpPr/>
              <p:nvPr/>
            </p:nvGrpSpPr>
            <p:grpSpPr>
              <a:xfrm>
                <a:off x="8732837" y="5445078"/>
                <a:ext cx="1009507" cy="859864"/>
                <a:chOff x="8895273" y="5581448"/>
                <a:chExt cx="1009507" cy="859864"/>
              </a:xfrm>
            </p:grpSpPr>
            <p:sp>
              <p:nvSpPr>
                <p:cNvPr id="18" name="Freeform 26"/>
                <p:cNvSpPr>
                  <a:spLocks noEditPoints="1"/>
                </p:cNvSpPr>
                <p:nvPr/>
              </p:nvSpPr>
              <p:spPr bwMode="auto">
                <a:xfrm>
                  <a:off x="9224777" y="558144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solidFill>
                    <a:schemeClr val="tx2"/>
                  </a:solidFill>
                </a:ln>
              </p:spPr>
              <p:txBody>
                <a:bodyPr vert="horz" wrap="square" lIns="91440" tIns="45720" rIns="91440" bIns="45720" numCol="1" anchor="t" anchorCtr="0" compatLnSpc="1">
                  <a:prstTxWarp prst="textNoShape">
                    <a:avLst/>
                  </a:prstTxWarp>
                </a:bodyPr>
                <a:lstStyle/>
                <a:p>
                  <a:endParaRPr lang="en-US" dirty="0"/>
                </a:p>
              </p:txBody>
            </p:sp>
            <p:sp>
              <p:nvSpPr>
                <p:cNvPr id="23" name="TextBox 22"/>
                <p:cNvSpPr txBox="1"/>
                <p:nvPr/>
              </p:nvSpPr>
              <p:spPr>
                <a:xfrm>
                  <a:off x="8895273" y="5951947"/>
                  <a:ext cx="1009507"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Registry</a:t>
                  </a:r>
                </a:p>
              </p:txBody>
            </p:sp>
          </p:grpSp>
        </p:grpSp>
      </p:grpSp>
    </p:spTree>
    <p:extLst>
      <p:ext uri="{BB962C8B-B14F-4D97-AF65-F5344CB8AC3E}">
        <p14:creationId xmlns:p14="http://schemas.microsoft.com/office/powerpoint/2010/main" val="1805383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750"/>
                                        <p:tgtEl>
                                          <p:spTgt spid="40"/>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1000"/>
                                        <p:tgtEl>
                                          <p:spTgt spid="38"/>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Images</a:t>
            </a:r>
          </a:p>
        </p:txBody>
      </p:sp>
      <p:grpSp>
        <p:nvGrpSpPr>
          <p:cNvPr id="4" name="Group 3"/>
          <p:cNvGrpSpPr/>
          <p:nvPr/>
        </p:nvGrpSpPr>
        <p:grpSpPr>
          <a:xfrm>
            <a:off x="4084637" y="5249862"/>
            <a:ext cx="2689850" cy="1409630"/>
            <a:chOff x="1951037" y="4049747"/>
            <a:chExt cx="2689850" cy="1409630"/>
          </a:xfrm>
        </p:grpSpPr>
        <p:sp>
          <p:nvSpPr>
            <p:cNvPr id="5" name="Rectangle 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ight Bracket 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 name="Left Bracket 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9" name="Group 8"/>
          <p:cNvGrpSpPr/>
          <p:nvPr/>
        </p:nvGrpSpPr>
        <p:grpSpPr>
          <a:xfrm>
            <a:off x="4084637" y="3638958"/>
            <a:ext cx="2689850" cy="1409630"/>
            <a:chOff x="1951037" y="4049747"/>
            <a:chExt cx="2689850" cy="1409630"/>
          </a:xfrm>
        </p:grpSpPr>
        <p:sp>
          <p:nvSpPr>
            <p:cNvPr id="10" name="Rectangle 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IIS</a:t>
              </a:r>
            </a:p>
          </p:txBody>
        </p:sp>
        <p:sp>
          <p:nvSpPr>
            <p:cNvPr id="11" name="Right Bracket 1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2" name="Left Bracket 1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 name="Group 13"/>
          <p:cNvGrpSpPr/>
          <p:nvPr/>
        </p:nvGrpSpPr>
        <p:grpSpPr>
          <a:xfrm>
            <a:off x="4089319" y="2027452"/>
            <a:ext cx="2689850" cy="140963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Website</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19" name="TextBox 18"/>
          <p:cNvSpPr txBox="1"/>
          <p:nvPr/>
        </p:nvSpPr>
        <p:spPr>
          <a:xfrm>
            <a:off x="18178" y="564074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Base Image (OS)</a:t>
            </a:r>
          </a:p>
        </p:txBody>
      </p:sp>
      <p:sp>
        <p:nvSpPr>
          <p:cNvPr id="21" name="TextBox 20"/>
          <p:cNvSpPr txBox="1"/>
          <p:nvPr/>
        </p:nvSpPr>
        <p:spPr>
          <a:xfrm>
            <a:off x="36262" y="4029841"/>
            <a:ext cx="3503908"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 Framework</a:t>
            </a:r>
          </a:p>
        </p:txBody>
      </p:sp>
      <p:sp>
        <p:nvSpPr>
          <p:cNvPr id="23" name="TextBox 22"/>
          <p:cNvSpPr txBox="1"/>
          <p:nvPr/>
        </p:nvSpPr>
        <p:spPr>
          <a:xfrm>
            <a:off x="18178" y="241833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a:t>
            </a:r>
          </a:p>
        </p:txBody>
      </p:sp>
      <p:sp>
        <p:nvSpPr>
          <p:cNvPr id="3" name="Arrow: Right 2"/>
          <p:cNvSpPr/>
          <p:nvPr/>
        </p:nvSpPr>
        <p:spPr bwMode="auto">
          <a:xfrm>
            <a:off x="3479968" y="242746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4" name="Arrow: Right 23"/>
          <p:cNvSpPr/>
          <p:nvPr/>
        </p:nvSpPr>
        <p:spPr bwMode="auto">
          <a:xfrm>
            <a:off x="3460767" y="4038973"/>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5" name="Arrow: Right 24"/>
          <p:cNvSpPr/>
          <p:nvPr/>
        </p:nvSpPr>
        <p:spPr bwMode="auto">
          <a:xfrm>
            <a:off x="3459151" y="564987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713853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3" grpId="0" animBg="1"/>
      <p:bldP spid="2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Triangle 17"/>
          <p:cNvSpPr/>
          <p:nvPr/>
        </p:nvSpPr>
        <p:spPr bwMode="auto">
          <a:xfrm rot="2340000">
            <a:off x="6872390" y="4466422"/>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p:txBody>
          <a:bodyPr/>
          <a:lstStyle/>
          <a:p>
            <a:r>
              <a:rPr lang="en-US" dirty="0"/>
              <a:t>Container Images</a:t>
            </a:r>
          </a:p>
        </p:txBody>
      </p:sp>
      <p:grpSp>
        <p:nvGrpSpPr>
          <p:cNvPr id="4" name="Group 3"/>
          <p:cNvGrpSpPr/>
          <p:nvPr/>
        </p:nvGrpSpPr>
        <p:grpSpPr>
          <a:xfrm>
            <a:off x="4084637" y="5249862"/>
            <a:ext cx="2689850" cy="1409630"/>
            <a:chOff x="1951037" y="4049747"/>
            <a:chExt cx="2689850" cy="1409630"/>
          </a:xfrm>
        </p:grpSpPr>
        <p:sp>
          <p:nvSpPr>
            <p:cNvPr id="5" name="Rectangle 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ight Bracket 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 name="Left Bracket 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9" name="Group 8"/>
          <p:cNvGrpSpPr/>
          <p:nvPr/>
        </p:nvGrpSpPr>
        <p:grpSpPr>
          <a:xfrm>
            <a:off x="4084637" y="3638958"/>
            <a:ext cx="2689850" cy="1409630"/>
            <a:chOff x="1951037" y="4049747"/>
            <a:chExt cx="2689850" cy="1409630"/>
          </a:xfrm>
        </p:grpSpPr>
        <p:sp>
          <p:nvSpPr>
            <p:cNvPr id="10" name="Rectangle 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IIS</a:t>
              </a:r>
            </a:p>
          </p:txBody>
        </p:sp>
        <p:sp>
          <p:nvSpPr>
            <p:cNvPr id="11" name="Right Bracket 1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2" name="Left Bracket 1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 name="Group 13"/>
          <p:cNvGrpSpPr/>
          <p:nvPr/>
        </p:nvGrpSpPr>
        <p:grpSpPr>
          <a:xfrm>
            <a:off x="4089319" y="2027452"/>
            <a:ext cx="2689850" cy="140963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Website</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19" name="TextBox 18"/>
          <p:cNvSpPr txBox="1"/>
          <p:nvPr/>
        </p:nvSpPr>
        <p:spPr>
          <a:xfrm>
            <a:off x="18178" y="564074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Base Image (OS)</a:t>
            </a:r>
          </a:p>
        </p:txBody>
      </p:sp>
      <p:sp>
        <p:nvSpPr>
          <p:cNvPr id="21" name="TextBox 20"/>
          <p:cNvSpPr txBox="1"/>
          <p:nvPr/>
        </p:nvSpPr>
        <p:spPr>
          <a:xfrm>
            <a:off x="36262" y="4029841"/>
            <a:ext cx="3503908"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 Framework</a:t>
            </a:r>
          </a:p>
        </p:txBody>
      </p:sp>
      <p:sp>
        <p:nvSpPr>
          <p:cNvPr id="23" name="TextBox 22"/>
          <p:cNvSpPr txBox="1"/>
          <p:nvPr/>
        </p:nvSpPr>
        <p:spPr>
          <a:xfrm>
            <a:off x="18178" y="241833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a:t>
            </a:r>
          </a:p>
        </p:txBody>
      </p:sp>
      <p:sp>
        <p:nvSpPr>
          <p:cNvPr id="3" name="Arrow: Right 2"/>
          <p:cNvSpPr/>
          <p:nvPr/>
        </p:nvSpPr>
        <p:spPr bwMode="auto">
          <a:xfrm>
            <a:off x="3479968" y="242746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4" name="Arrow: Right 23"/>
          <p:cNvSpPr/>
          <p:nvPr/>
        </p:nvSpPr>
        <p:spPr bwMode="auto">
          <a:xfrm>
            <a:off x="3460767" y="4038973"/>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5" name="Arrow: Right 24"/>
          <p:cNvSpPr/>
          <p:nvPr/>
        </p:nvSpPr>
        <p:spPr bwMode="auto">
          <a:xfrm>
            <a:off x="3459151" y="564987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2" name="Rectangle 21"/>
          <p:cNvSpPr/>
          <p:nvPr/>
        </p:nvSpPr>
        <p:spPr bwMode="auto">
          <a:xfrm>
            <a:off x="7714440" y="4183062"/>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Image Contents</a:t>
            </a:r>
            <a:endParaRPr lang="en-US" sz="2400" dirty="0">
              <a:solidFill>
                <a:schemeClr val="tx1"/>
              </a:solidFill>
              <a:ea typeface="Segoe UI" pitchFamily="34" charset="0"/>
              <a:cs typeface="Segoe UI" pitchFamily="34" charset="0"/>
            </a:endParaRPr>
          </a:p>
        </p:txBody>
      </p:sp>
      <p:sp>
        <p:nvSpPr>
          <p:cNvPr id="26" name="Rectangle: Rounded Corners 25"/>
          <p:cNvSpPr/>
          <p:nvPr/>
        </p:nvSpPr>
        <p:spPr bwMode="auto">
          <a:xfrm>
            <a:off x="9162240" y="4715125"/>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a:gradFill>
                  <a:gsLst>
                    <a:gs pos="5439">
                      <a:srgbClr val="F8F8F8"/>
                    </a:gs>
                    <a:gs pos="10000">
                      <a:srgbClr val="F8F8F8"/>
                    </a:gs>
                  </a:gsLst>
                  <a:lin ang="5400000" scaled="0"/>
                </a:gradFill>
              </a:rPr>
              <a:t>Folders and Files</a:t>
            </a:r>
            <a:endParaRPr lang="en-US" sz="2000" dirty="0">
              <a:gradFill>
                <a:gsLst>
                  <a:gs pos="5439">
                    <a:srgbClr val="F8F8F8"/>
                  </a:gs>
                  <a:gs pos="10000">
                    <a:srgbClr val="F8F8F8"/>
                  </a:gs>
                </a:gsLst>
                <a:lin ang="5400000" scaled="0"/>
              </a:gradFill>
            </a:endParaRPr>
          </a:p>
        </p:txBody>
      </p:sp>
      <p:sp>
        <p:nvSpPr>
          <p:cNvPr id="27" name="TextBox 26"/>
          <p:cNvSpPr txBox="1"/>
          <p:nvPr/>
        </p:nvSpPr>
        <p:spPr>
          <a:xfrm>
            <a:off x="9336574" y="5466842"/>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28" name="Freeform 5"/>
          <p:cNvSpPr>
            <a:spLocks noChangeAspect="1" noEditPoints="1"/>
          </p:cNvSpPr>
          <p:nvPr/>
        </p:nvSpPr>
        <p:spPr bwMode="black">
          <a:xfrm>
            <a:off x="9662206" y="5183296"/>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9" name="Freeform 79"/>
          <p:cNvSpPr>
            <a:spLocks noChangeAspect="1" noEditPoints="1"/>
          </p:cNvSpPr>
          <p:nvPr/>
        </p:nvSpPr>
        <p:spPr bwMode="black">
          <a:xfrm>
            <a:off x="10461782" y="51832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10209024" y="5467358"/>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31" name="Freeform 79"/>
          <p:cNvSpPr>
            <a:spLocks noChangeAspect="1" noEditPoints="1"/>
          </p:cNvSpPr>
          <p:nvPr/>
        </p:nvSpPr>
        <p:spPr bwMode="black">
          <a:xfrm>
            <a:off x="11248734" y="51832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10845885" y="5472371"/>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33" name="Freeform 79"/>
          <p:cNvSpPr>
            <a:spLocks noChangeAspect="1" noEditPoints="1"/>
          </p:cNvSpPr>
          <p:nvPr/>
        </p:nvSpPr>
        <p:spPr bwMode="black">
          <a:xfrm>
            <a:off x="9657588" y="5971143"/>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9087769" y="6261870"/>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35" name="Freeform 79"/>
          <p:cNvSpPr>
            <a:spLocks noChangeAspect="1" noEditPoints="1"/>
          </p:cNvSpPr>
          <p:nvPr/>
        </p:nvSpPr>
        <p:spPr bwMode="black">
          <a:xfrm>
            <a:off x="10461782" y="59676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p:cNvSpPr txBox="1"/>
          <p:nvPr/>
        </p:nvSpPr>
        <p:spPr>
          <a:xfrm>
            <a:off x="10299593" y="6254351"/>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7" name="Freeform 79"/>
          <p:cNvSpPr>
            <a:spLocks noChangeAspect="1" noEditPoints="1"/>
          </p:cNvSpPr>
          <p:nvPr/>
        </p:nvSpPr>
        <p:spPr bwMode="black">
          <a:xfrm>
            <a:off x="11248734" y="59676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10967134" y="6259364"/>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sp>
        <p:nvSpPr>
          <p:cNvPr id="39" name="Rectangle: Rounded Corners 38"/>
          <p:cNvSpPr/>
          <p:nvPr/>
        </p:nvSpPr>
        <p:spPr bwMode="auto">
          <a:xfrm>
            <a:off x="7795758" y="4715125"/>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Registry</a:t>
            </a:r>
          </a:p>
        </p:txBody>
      </p:sp>
      <p:grpSp>
        <p:nvGrpSpPr>
          <p:cNvPr id="40" name="Group 39"/>
          <p:cNvGrpSpPr/>
          <p:nvPr/>
        </p:nvGrpSpPr>
        <p:grpSpPr>
          <a:xfrm>
            <a:off x="7763992" y="5262027"/>
            <a:ext cx="710772" cy="758410"/>
            <a:chOff x="6648789" y="5033428"/>
            <a:chExt cx="710772" cy="758410"/>
          </a:xfrm>
        </p:grpSpPr>
        <p:sp>
          <p:nvSpPr>
            <p:cNvPr id="41"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6648789" y="5357873"/>
              <a:ext cx="710772"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HKLM</a:t>
              </a:r>
            </a:p>
          </p:txBody>
        </p:sp>
      </p:grpSp>
      <p:grpSp>
        <p:nvGrpSpPr>
          <p:cNvPr id="43" name="Group 42"/>
          <p:cNvGrpSpPr/>
          <p:nvPr/>
        </p:nvGrpSpPr>
        <p:grpSpPr>
          <a:xfrm>
            <a:off x="8317996" y="5262027"/>
            <a:ext cx="702756" cy="758410"/>
            <a:chOff x="6652797" y="5033428"/>
            <a:chExt cx="702756" cy="758410"/>
          </a:xfrm>
        </p:grpSpPr>
        <p:sp>
          <p:nvSpPr>
            <p:cNvPr id="44"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TextBox 44"/>
            <p:cNvSpPr txBox="1"/>
            <p:nvPr/>
          </p:nvSpPr>
          <p:spPr>
            <a:xfrm>
              <a:off x="6652797" y="5357873"/>
              <a:ext cx="70275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HKCU</a:t>
              </a:r>
            </a:p>
          </p:txBody>
        </p:sp>
      </p:grpSp>
      <p:grpSp>
        <p:nvGrpSpPr>
          <p:cNvPr id="46" name="Group 45"/>
          <p:cNvGrpSpPr/>
          <p:nvPr/>
        </p:nvGrpSpPr>
        <p:grpSpPr>
          <a:xfrm>
            <a:off x="7793257" y="6020437"/>
            <a:ext cx="691536" cy="758410"/>
            <a:chOff x="6658407" y="5033428"/>
            <a:chExt cx="691536" cy="758410"/>
          </a:xfrm>
        </p:grpSpPr>
        <p:sp>
          <p:nvSpPr>
            <p:cNvPr id="47"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TextBox 47"/>
            <p:cNvSpPr txBox="1"/>
            <p:nvPr/>
          </p:nvSpPr>
          <p:spPr>
            <a:xfrm>
              <a:off x="6658407" y="5357873"/>
              <a:ext cx="69153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HKCR</a:t>
              </a:r>
            </a:p>
          </p:txBody>
        </p:sp>
      </p:grpSp>
      <p:grpSp>
        <p:nvGrpSpPr>
          <p:cNvPr id="49" name="Group 48"/>
          <p:cNvGrpSpPr/>
          <p:nvPr/>
        </p:nvGrpSpPr>
        <p:grpSpPr>
          <a:xfrm>
            <a:off x="8344562" y="6011517"/>
            <a:ext cx="622606" cy="758410"/>
            <a:chOff x="6692872" y="5033428"/>
            <a:chExt cx="622606" cy="758410"/>
          </a:xfrm>
        </p:grpSpPr>
        <p:sp>
          <p:nvSpPr>
            <p:cNvPr id="50"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TextBox 50"/>
            <p:cNvSpPr txBox="1"/>
            <p:nvPr/>
          </p:nvSpPr>
          <p:spPr>
            <a:xfrm>
              <a:off x="6692872" y="5357873"/>
              <a:ext cx="62260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HKU</a:t>
              </a:r>
            </a:p>
          </p:txBody>
        </p:sp>
      </p:grpSp>
    </p:spTree>
    <p:extLst>
      <p:ext uri="{BB962C8B-B14F-4D97-AF65-F5344CB8AC3E}">
        <p14:creationId xmlns:p14="http://schemas.microsoft.com/office/powerpoint/2010/main" val="2596948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750"/>
                                        <p:tgtEl>
                                          <p:spTgt spid="18"/>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750"/>
                                        <p:tgtEl>
                                          <p:spTgt spid="2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750"/>
                                        <p:tgtEl>
                                          <p:spTgt spid="26"/>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750"/>
                                        <p:tgtEl>
                                          <p:spTgt spid="2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750"/>
                                        <p:tgtEl>
                                          <p:spTgt spid="2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750"/>
                                        <p:tgtEl>
                                          <p:spTgt spid="30"/>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750"/>
                                        <p:tgtEl>
                                          <p:spTgt spid="3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750"/>
                                        <p:tgtEl>
                                          <p:spTgt spid="34"/>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750"/>
                                        <p:tgtEl>
                                          <p:spTgt spid="35"/>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750"/>
                                        <p:tgtEl>
                                          <p:spTgt spid="36"/>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750"/>
                                        <p:tgtEl>
                                          <p:spTgt spid="38"/>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750"/>
                                        <p:tgtEl>
                                          <p:spTgt spid="39"/>
                                        </p:tgtEl>
                                      </p:cBhvr>
                                    </p:animEffect>
                                  </p:childTnLst>
                                </p:cTn>
                              </p:par>
                              <p:par>
                                <p:cTn id="53" presetID="10" presetClass="entr" presetSubtype="0" fill="hold" nodeType="withEffect">
                                  <p:stCondLst>
                                    <p:cond delay="50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750"/>
                                        <p:tgtEl>
                                          <p:spTgt spid="40"/>
                                        </p:tgtEl>
                                      </p:cBhvr>
                                    </p:animEffect>
                                  </p:childTnLst>
                                </p:cTn>
                              </p:par>
                              <p:par>
                                <p:cTn id="56" presetID="10" presetClass="entr" presetSubtype="0" fill="hold" nodeType="withEffect">
                                  <p:stCondLst>
                                    <p:cond delay="50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750"/>
                                        <p:tgtEl>
                                          <p:spTgt spid="43"/>
                                        </p:tgtEl>
                                      </p:cBhvr>
                                    </p:animEffect>
                                  </p:childTnLst>
                                </p:cTn>
                              </p:par>
                              <p:par>
                                <p:cTn id="59" presetID="10" presetClass="entr" presetSubtype="0" fill="hold" nodeType="withEffect">
                                  <p:stCondLst>
                                    <p:cond delay="50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750"/>
                                        <p:tgtEl>
                                          <p:spTgt spid="46"/>
                                        </p:tgtEl>
                                      </p:cBhvr>
                                    </p:animEffect>
                                  </p:childTnLst>
                                </p:cTn>
                              </p:par>
                              <p:par>
                                <p:cTn id="62" presetID="10" presetClass="entr" presetSubtype="0" fill="hold" nodeType="withEffect">
                                  <p:stCondLst>
                                    <p:cond delay="50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7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6" grpId="0" animBg="1"/>
      <p:bldP spid="27" grpId="0"/>
      <p:bldP spid="28" grpId="0" animBg="1"/>
      <p:bldP spid="29" grpId="0" animBg="1"/>
      <p:bldP spid="30" grpId="0"/>
      <p:bldP spid="31" grpId="0" animBg="1"/>
      <p:bldP spid="32" grpId="0"/>
      <p:bldP spid="33" grpId="0" animBg="1"/>
      <p:bldP spid="34" grpId="0"/>
      <p:bldP spid="35" grpId="0" animBg="1"/>
      <p:bldP spid="36" grpId="0"/>
      <p:bldP spid="37" grpId="0" animBg="1"/>
      <p:bldP spid="38" grpId="0"/>
      <p:bldP spid="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D7D1EC-F6D5-42D4-807C-A0C599CB593C}"/>
              </a:ext>
            </a:extLst>
          </p:cNvPr>
          <p:cNvSpPr>
            <a:spLocks noGrp="1"/>
          </p:cNvSpPr>
          <p:nvPr>
            <p:ph type="title"/>
          </p:nvPr>
        </p:nvSpPr>
        <p:spPr>
          <a:xfrm>
            <a:off x="274639" y="295274"/>
            <a:ext cx="11889564" cy="917575"/>
          </a:xfrm>
        </p:spPr>
        <p:txBody>
          <a:bodyPr/>
          <a:lstStyle/>
          <a:p>
            <a:r>
              <a:rPr lang="en-US" dirty="0"/>
              <a:t>Where do developers spend time…</a:t>
            </a:r>
          </a:p>
        </p:txBody>
      </p:sp>
      <p:sp>
        <p:nvSpPr>
          <p:cNvPr id="5" name="Rectangle 4">
            <a:extLst>
              <a:ext uri="{FF2B5EF4-FFF2-40B4-BE49-F238E27FC236}">
                <a16:creationId xmlns:a16="http://schemas.microsoft.com/office/drawing/2014/main" id="{4B74FD59-ACFE-4882-A097-C51B16076E10}"/>
              </a:ext>
            </a:extLst>
          </p:cNvPr>
          <p:cNvSpPr/>
          <p:nvPr/>
        </p:nvSpPr>
        <p:spPr bwMode="auto">
          <a:xfrm>
            <a:off x="731837" y="1439861"/>
            <a:ext cx="5306896" cy="844551"/>
          </a:xfrm>
          <a:prstGeom prst="rect">
            <a:avLst/>
          </a:prstGeom>
          <a:solidFill>
            <a:schemeClr val="tx2"/>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Maintaining </a:t>
            </a:r>
            <a:r>
              <a:rPr lang="en-US" sz="2000" b="1" i="1" dirty="0">
                <a:gradFill>
                  <a:gsLst>
                    <a:gs pos="0">
                      <a:srgbClr val="FFFFFF"/>
                    </a:gs>
                    <a:gs pos="100000">
                      <a:srgbClr val="FFFFFF"/>
                    </a:gs>
                  </a:gsLst>
                  <a:lin ang="5400000" scaled="0"/>
                </a:gradFill>
                <a:ea typeface="Segoe UI" pitchFamily="34" charset="0"/>
                <a:cs typeface="Segoe UI" pitchFamily="34" charset="0"/>
              </a:rPr>
              <a:t>existing</a:t>
            </a:r>
            <a:r>
              <a:rPr lang="en-US" sz="2000" dirty="0">
                <a:gradFill>
                  <a:gsLst>
                    <a:gs pos="0">
                      <a:srgbClr val="FFFFFF"/>
                    </a:gs>
                    <a:gs pos="100000">
                      <a:srgbClr val="FFFFFF"/>
                    </a:gs>
                  </a:gsLst>
                  <a:lin ang="5400000" scaled="0"/>
                </a:gradFill>
                <a:ea typeface="Segoe UI" pitchFamily="34" charset="0"/>
                <a:cs typeface="Segoe UI" pitchFamily="34" charset="0"/>
              </a:rPr>
              <a:t> applications</a:t>
            </a:r>
          </a:p>
        </p:txBody>
      </p:sp>
      <p:sp>
        <p:nvSpPr>
          <p:cNvPr id="6" name="Rectangle 5">
            <a:extLst>
              <a:ext uri="{FF2B5EF4-FFF2-40B4-BE49-F238E27FC236}">
                <a16:creationId xmlns:a16="http://schemas.microsoft.com/office/drawing/2014/main" id="{823A2325-D223-4D8B-A205-82721700137E}"/>
              </a:ext>
            </a:extLst>
          </p:cNvPr>
          <p:cNvSpPr/>
          <p:nvPr/>
        </p:nvSpPr>
        <p:spPr bwMode="auto">
          <a:xfrm>
            <a:off x="731837" y="2336375"/>
            <a:ext cx="5306896" cy="844551"/>
          </a:xfrm>
          <a:prstGeom prst="rect">
            <a:avLst/>
          </a:prstGeom>
          <a:solidFill>
            <a:schemeClr val="tx2"/>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“Fixing” </a:t>
            </a:r>
            <a:r>
              <a:rPr lang="en-US" sz="2000" b="1" i="1" dirty="0">
                <a:gradFill>
                  <a:gsLst>
                    <a:gs pos="0">
                      <a:srgbClr val="FFFFFF"/>
                    </a:gs>
                    <a:gs pos="100000">
                      <a:srgbClr val="FFFFFF"/>
                    </a:gs>
                  </a:gsLst>
                  <a:lin ang="5400000" scaled="0"/>
                </a:gradFill>
                <a:cs typeface="Segoe UI" pitchFamily="34" charset="0"/>
              </a:rPr>
              <a:t>existing</a:t>
            </a:r>
            <a:r>
              <a:rPr lang="en-US" sz="2000" dirty="0">
                <a:gradFill>
                  <a:gsLst>
                    <a:gs pos="0">
                      <a:srgbClr val="FFFFFF"/>
                    </a:gs>
                    <a:gs pos="100000">
                      <a:srgbClr val="FFFFFF"/>
                    </a:gs>
                  </a:gsLst>
                  <a:lin ang="5400000" scaled="0"/>
                </a:gradFill>
                <a:cs typeface="Segoe UI" pitchFamily="34" charset="0"/>
              </a:rPr>
              <a:t> applications</a:t>
            </a:r>
          </a:p>
        </p:txBody>
      </p:sp>
      <p:sp>
        <p:nvSpPr>
          <p:cNvPr id="7" name="Rectangle 6">
            <a:extLst>
              <a:ext uri="{FF2B5EF4-FFF2-40B4-BE49-F238E27FC236}">
                <a16:creationId xmlns:a16="http://schemas.microsoft.com/office/drawing/2014/main" id="{160DC613-D3B5-4EE8-914A-DBEBF099F1B0}"/>
              </a:ext>
            </a:extLst>
          </p:cNvPr>
          <p:cNvSpPr/>
          <p:nvPr/>
        </p:nvSpPr>
        <p:spPr bwMode="auto">
          <a:xfrm>
            <a:off x="731837" y="3232889"/>
            <a:ext cx="5306896" cy="844551"/>
          </a:xfrm>
          <a:prstGeom prst="rect">
            <a:avLst/>
          </a:prstGeom>
          <a:solidFill>
            <a:schemeClr val="tx2"/>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Adding features to </a:t>
            </a:r>
            <a:r>
              <a:rPr lang="en-US" sz="2000" b="1" i="1" dirty="0">
                <a:gradFill>
                  <a:gsLst>
                    <a:gs pos="0">
                      <a:srgbClr val="FFFFFF"/>
                    </a:gs>
                    <a:gs pos="100000">
                      <a:srgbClr val="FFFFFF"/>
                    </a:gs>
                  </a:gsLst>
                  <a:lin ang="5400000" scaled="0"/>
                </a:gradFill>
                <a:cs typeface="Segoe UI" pitchFamily="34" charset="0"/>
              </a:rPr>
              <a:t>existing</a:t>
            </a:r>
            <a:r>
              <a:rPr lang="en-US" sz="2000" dirty="0">
                <a:gradFill>
                  <a:gsLst>
                    <a:gs pos="0">
                      <a:srgbClr val="FFFFFF"/>
                    </a:gs>
                    <a:gs pos="100000">
                      <a:srgbClr val="FFFFFF"/>
                    </a:gs>
                  </a:gsLst>
                  <a:lin ang="5400000" scaled="0"/>
                </a:gradFill>
                <a:cs typeface="Segoe UI" pitchFamily="34" charset="0"/>
              </a:rPr>
              <a:t> applications</a:t>
            </a:r>
          </a:p>
        </p:txBody>
      </p:sp>
      <p:sp>
        <p:nvSpPr>
          <p:cNvPr id="8" name="Rectangle 7">
            <a:extLst>
              <a:ext uri="{FF2B5EF4-FFF2-40B4-BE49-F238E27FC236}">
                <a16:creationId xmlns:a16="http://schemas.microsoft.com/office/drawing/2014/main" id="{17BA94A2-E48A-43B1-B0C6-788542F9E83E}"/>
              </a:ext>
            </a:extLst>
          </p:cNvPr>
          <p:cNvSpPr/>
          <p:nvPr/>
        </p:nvSpPr>
        <p:spPr bwMode="auto">
          <a:xfrm>
            <a:off x="731837" y="4129404"/>
            <a:ext cx="5306896" cy="844551"/>
          </a:xfrm>
          <a:prstGeom prst="rect">
            <a:avLst/>
          </a:prstGeom>
          <a:solidFill>
            <a:schemeClr val="tx2"/>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Fixing the feature someone else added to the </a:t>
            </a:r>
            <a:r>
              <a:rPr lang="en-US" sz="2000" b="1" i="1" dirty="0">
                <a:gradFill>
                  <a:gsLst>
                    <a:gs pos="0">
                      <a:srgbClr val="FFFFFF"/>
                    </a:gs>
                    <a:gs pos="100000">
                      <a:srgbClr val="FFFFFF"/>
                    </a:gs>
                  </a:gsLst>
                  <a:lin ang="5400000" scaled="0"/>
                </a:gradFill>
                <a:cs typeface="Segoe UI" pitchFamily="34" charset="0"/>
              </a:rPr>
              <a:t>existing</a:t>
            </a:r>
            <a:r>
              <a:rPr lang="en-US" sz="2000" dirty="0">
                <a:gradFill>
                  <a:gsLst>
                    <a:gs pos="0">
                      <a:srgbClr val="FFFFFF"/>
                    </a:gs>
                    <a:gs pos="100000">
                      <a:srgbClr val="FFFFFF"/>
                    </a:gs>
                  </a:gsLst>
                  <a:lin ang="5400000" scaled="0"/>
                </a:gradFill>
                <a:cs typeface="Segoe UI" pitchFamily="34" charset="0"/>
              </a:rPr>
              <a:t> applications</a:t>
            </a:r>
          </a:p>
        </p:txBody>
      </p:sp>
      <p:sp>
        <p:nvSpPr>
          <p:cNvPr id="10" name="Rectangle 9">
            <a:extLst>
              <a:ext uri="{FF2B5EF4-FFF2-40B4-BE49-F238E27FC236}">
                <a16:creationId xmlns:a16="http://schemas.microsoft.com/office/drawing/2014/main" id="{E372925B-FCC1-4E2A-B4EC-F31745D39675}"/>
              </a:ext>
            </a:extLst>
          </p:cNvPr>
          <p:cNvSpPr/>
          <p:nvPr/>
        </p:nvSpPr>
        <p:spPr bwMode="auto">
          <a:xfrm>
            <a:off x="731837" y="5630862"/>
            <a:ext cx="5306896" cy="844551"/>
          </a:xfrm>
          <a:prstGeom prst="rect">
            <a:avLst/>
          </a:prstGeom>
          <a:solidFill>
            <a:schemeClr val="tx2"/>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Building a </a:t>
            </a:r>
            <a:r>
              <a:rPr lang="en-US" sz="2000" b="1" i="1" dirty="0">
                <a:gradFill>
                  <a:gsLst>
                    <a:gs pos="0">
                      <a:srgbClr val="FFFFFF"/>
                    </a:gs>
                    <a:gs pos="100000">
                      <a:srgbClr val="FFFFFF"/>
                    </a:gs>
                  </a:gsLst>
                  <a:lin ang="5400000" scaled="0"/>
                </a:gradFill>
                <a:cs typeface="Segoe UI" pitchFamily="34" charset="0"/>
              </a:rPr>
              <a:t>new</a:t>
            </a:r>
            <a:r>
              <a:rPr lang="en-US" sz="2000" dirty="0">
                <a:gradFill>
                  <a:gsLst>
                    <a:gs pos="0">
                      <a:srgbClr val="FFFFFF"/>
                    </a:gs>
                    <a:gs pos="100000">
                      <a:srgbClr val="FFFFFF"/>
                    </a:gs>
                  </a:gsLst>
                  <a:lin ang="5400000" scaled="0"/>
                </a:gradFill>
                <a:cs typeface="Segoe UI" pitchFamily="34" charset="0"/>
              </a:rPr>
              <a:t> application </a:t>
            </a:r>
            <a:br>
              <a:rPr lang="en-US" sz="2000" dirty="0">
                <a:gradFill>
                  <a:gsLst>
                    <a:gs pos="0">
                      <a:srgbClr val="FFFFFF"/>
                    </a:gs>
                    <a:gs pos="100000">
                      <a:srgbClr val="FFFFFF"/>
                    </a:gs>
                  </a:gsLst>
                  <a:lin ang="5400000" scaled="0"/>
                </a:gradFill>
                <a:cs typeface="Segoe UI" pitchFamily="34" charset="0"/>
              </a:rPr>
            </a:br>
            <a:r>
              <a:rPr lang="en-US" i="1" dirty="0">
                <a:gradFill>
                  <a:gsLst>
                    <a:gs pos="0">
                      <a:srgbClr val="FFFFFF"/>
                    </a:gs>
                    <a:gs pos="100000">
                      <a:srgbClr val="FFFFFF"/>
                    </a:gs>
                  </a:gsLst>
                  <a:lin ang="5400000" scaled="0"/>
                </a:gradFill>
                <a:cs typeface="Segoe UI" pitchFamily="34" charset="0"/>
              </a:rPr>
              <a:t>(maybe… if there’s time)</a:t>
            </a:r>
          </a:p>
        </p:txBody>
      </p:sp>
      <p:pic>
        <p:nvPicPr>
          <p:cNvPr id="9" name="Picture 8">
            <a:extLst>
              <a:ext uri="{FF2B5EF4-FFF2-40B4-BE49-F238E27FC236}">
                <a16:creationId xmlns:a16="http://schemas.microsoft.com/office/drawing/2014/main" id="{1C17A45B-51D7-4BB2-8098-65C8C858C278}"/>
              </a:ext>
            </a:extLst>
          </p:cNvPr>
          <p:cNvPicPr>
            <a:picLocks noChangeAspect="1"/>
          </p:cNvPicPr>
          <p:nvPr/>
        </p:nvPicPr>
        <p:blipFill>
          <a:blip r:embed="rId2"/>
          <a:stretch>
            <a:fillRect/>
          </a:stretch>
        </p:blipFill>
        <p:spPr>
          <a:xfrm>
            <a:off x="6397743" y="1687017"/>
            <a:ext cx="5766460" cy="43248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86052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ight Triangle 51"/>
          <p:cNvSpPr/>
          <p:nvPr/>
        </p:nvSpPr>
        <p:spPr bwMode="auto">
          <a:xfrm rot="2340000">
            <a:off x="6896723" y="1660770"/>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8" name="Right Triangle 17"/>
          <p:cNvSpPr/>
          <p:nvPr/>
        </p:nvSpPr>
        <p:spPr bwMode="auto">
          <a:xfrm rot="2340000">
            <a:off x="6872390" y="4466422"/>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p:txBody>
          <a:bodyPr/>
          <a:lstStyle/>
          <a:p>
            <a:r>
              <a:rPr lang="en-US" dirty="0"/>
              <a:t>Container Images</a:t>
            </a:r>
          </a:p>
        </p:txBody>
      </p:sp>
      <p:grpSp>
        <p:nvGrpSpPr>
          <p:cNvPr id="4" name="Group 3"/>
          <p:cNvGrpSpPr/>
          <p:nvPr/>
        </p:nvGrpSpPr>
        <p:grpSpPr>
          <a:xfrm>
            <a:off x="4084637" y="5249862"/>
            <a:ext cx="2689850" cy="1409630"/>
            <a:chOff x="1951037" y="4049747"/>
            <a:chExt cx="2689850" cy="1409630"/>
          </a:xfrm>
        </p:grpSpPr>
        <p:sp>
          <p:nvSpPr>
            <p:cNvPr id="5" name="Rectangle 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ight Bracket 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 name="Left Bracket 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9" name="Group 8"/>
          <p:cNvGrpSpPr/>
          <p:nvPr/>
        </p:nvGrpSpPr>
        <p:grpSpPr>
          <a:xfrm>
            <a:off x="4084637" y="3638958"/>
            <a:ext cx="2689850" cy="1409630"/>
            <a:chOff x="1951037" y="4049747"/>
            <a:chExt cx="2689850" cy="1409630"/>
          </a:xfrm>
        </p:grpSpPr>
        <p:sp>
          <p:nvSpPr>
            <p:cNvPr id="10" name="Rectangle 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IIS</a:t>
              </a:r>
            </a:p>
          </p:txBody>
        </p:sp>
        <p:sp>
          <p:nvSpPr>
            <p:cNvPr id="11" name="Right Bracket 1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2" name="Left Bracket 1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 name="Group 13"/>
          <p:cNvGrpSpPr/>
          <p:nvPr/>
        </p:nvGrpSpPr>
        <p:grpSpPr>
          <a:xfrm>
            <a:off x="4089319" y="2027452"/>
            <a:ext cx="2689850" cy="140963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Website</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19" name="TextBox 18"/>
          <p:cNvSpPr txBox="1"/>
          <p:nvPr/>
        </p:nvSpPr>
        <p:spPr>
          <a:xfrm>
            <a:off x="18178" y="564074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Base Image (OS)</a:t>
            </a:r>
          </a:p>
        </p:txBody>
      </p:sp>
      <p:sp>
        <p:nvSpPr>
          <p:cNvPr id="21" name="TextBox 20"/>
          <p:cNvSpPr txBox="1"/>
          <p:nvPr/>
        </p:nvSpPr>
        <p:spPr>
          <a:xfrm>
            <a:off x="36262" y="4029841"/>
            <a:ext cx="3503908"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 Framework</a:t>
            </a:r>
          </a:p>
        </p:txBody>
      </p:sp>
      <p:sp>
        <p:nvSpPr>
          <p:cNvPr id="23" name="TextBox 22"/>
          <p:cNvSpPr txBox="1"/>
          <p:nvPr/>
        </p:nvSpPr>
        <p:spPr>
          <a:xfrm>
            <a:off x="18178" y="241833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a:t>
            </a:r>
          </a:p>
        </p:txBody>
      </p:sp>
      <p:sp>
        <p:nvSpPr>
          <p:cNvPr id="3" name="Arrow: Right 2"/>
          <p:cNvSpPr/>
          <p:nvPr/>
        </p:nvSpPr>
        <p:spPr bwMode="auto">
          <a:xfrm>
            <a:off x="3479968" y="242746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4" name="Arrow: Right 23"/>
          <p:cNvSpPr/>
          <p:nvPr/>
        </p:nvSpPr>
        <p:spPr bwMode="auto">
          <a:xfrm>
            <a:off x="3460767" y="4038973"/>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5" name="Arrow: Right 24"/>
          <p:cNvSpPr/>
          <p:nvPr/>
        </p:nvSpPr>
        <p:spPr bwMode="auto">
          <a:xfrm>
            <a:off x="3459151" y="564987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2" name="Rectangle 21"/>
          <p:cNvSpPr/>
          <p:nvPr/>
        </p:nvSpPr>
        <p:spPr bwMode="auto">
          <a:xfrm>
            <a:off x="7714440" y="4183062"/>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Image Contents</a:t>
            </a:r>
            <a:endParaRPr lang="en-US" sz="2400" dirty="0">
              <a:solidFill>
                <a:schemeClr val="tx1"/>
              </a:solidFill>
              <a:ea typeface="Segoe UI" pitchFamily="34" charset="0"/>
              <a:cs typeface="Segoe UI" pitchFamily="34" charset="0"/>
            </a:endParaRPr>
          </a:p>
        </p:txBody>
      </p:sp>
      <p:sp>
        <p:nvSpPr>
          <p:cNvPr id="26" name="Rectangle: Rounded Corners 25"/>
          <p:cNvSpPr/>
          <p:nvPr/>
        </p:nvSpPr>
        <p:spPr bwMode="auto">
          <a:xfrm>
            <a:off x="9162240" y="4715125"/>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Folders and Files</a:t>
            </a:r>
          </a:p>
        </p:txBody>
      </p:sp>
      <p:sp>
        <p:nvSpPr>
          <p:cNvPr id="27" name="TextBox 26"/>
          <p:cNvSpPr txBox="1"/>
          <p:nvPr/>
        </p:nvSpPr>
        <p:spPr>
          <a:xfrm>
            <a:off x="9336574" y="5466842"/>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28" name="Freeform 5"/>
          <p:cNvSpPr>
            <a:spLocks noChangeAspect="1" noEditPoints="1"/>
          </p:cNvSpPr>
          <p:nvPr/>
        </p:nvSpPr>
        <p:spPr bwMode="black">
          <a:xfrm>
            <a:off x="9662206" y="5183296"/>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9" name="Freeform 79"/>
          <p:cNvSpPr>
            <a:spLocks noChangeAspect="1" noEditPoints="1"/>
          </p:cNvSpPr>
          <p:nvPr/>
        </p:nvSpPr>
        <p:spPr bwMode="black">
          <a:xfrm>
            <a:off x="10461782" y="51832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10209024" y="5467358"/>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31" name="Freeform 79"/>
          <p:cNvSpPr>
            <a:spLocks noChangeAspect="1" noEditPoints="1"/>
          </p:cNvSpPr>
          <p:nvPr/>
        </p:nvSpPr>
        <p:spPr bwMode="black">
          <a:xfrm>
            <a:off x="11248734" y="51832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10845885" y="5472371"/>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33" name="Freeform 79"/>
          <p:cNvSpPr>
            <a:spLocks noChangeAspect="1" noEditPoints="1"/>
          </p:cNvSpPr>
          <p:nvPr/>
        </p:nvSpPr>
        <p:spPr bwMode="black">
          <a:xfrm>
            <a:off x="9657588" y="5971143"/>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9087769" y="6261870"/>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35" name="Freeform 79"/>
          <p:cNvSpPr>
            <a:spLocks noChangeAspect="1" noEditPoints="1"/>
          </p:cNvSpPr>
          <p:nvPr/>
        </p:nvSpPr>
        <p:spPr bwMode="black">
          <a:xfrm>
            <a:off x="10461782" y="59676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p:cNvSpPr txBox="1"/>
          <p:nvPr/>
        </p:nvSpPr>
        <p:spPr>
          <a:xfrm>
            <a:off x="10299593" y="6254351"/>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7" name="Freeform 79"/>
          <p:cNvSpPr>
            <a:spLocks noChangeAspect="1" noEditPoints="1"/>
          </p:cNvSpPr>
          <p:nvPr/>
        </p:nvSpPr>
        <p:spPr bwMode="black">
          <a:xfrm>
            <a:off x="11248734" y="59676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10967134" y="6259364"/>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sp>
        <p:nvSpPr>
          <p:cNvPr id="39" name="Rectangle: Rounded Corners 38"/>
          <p:cNvSpPr/>
          <p:nvPr/>
        </p:nvSpPr>
        <p:spPr bwMode="auto">
          <a:xfrm>
            <a:off x="7795758" y="4715125"/>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Registry</a:t>
            </a:r>
          </a:p>
        </p:txBody>
      </p:sp>
      <p:grpSp>
        <p:nvGrpSpPr>
          <p:cNvPr id="40" name="Group 39"/>
          <p:cNvGrpSpPr/>
          <p:nvPr/>
        </p:nvGrpSpPr>
        <p:grpSpPr>
          <a:xfrm>
            <a:off x="7763992" y="5262027"/>
            <a:ext cx="710772" cy="758410"/>
            <a:chOff x="6648789" y="5033428"/>
            <a:chExt cx="710772" cy="758410"/>
          </a:xfrm>
        </p:grpSpPr>
        <p:sp>
          <p:nvSpPr>
            <p:cNvPr id="41"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6648789" y="5357873"/>
              <a:ext cx="710772"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HKLM</a:t>
              </a:r>
            </a:p>
          </p:txBody>
        </p:sp>
      </p:grpSp>
      <p:grpSp>
        <p:nvGrpSpPr>
          <p:cNvPr id="43" name="Group 42"/>
          <p:cNvGrpSpPr/>
          <p:nvPr/>
        </p:nvGrpSpPr>
        <p:grpSpPr>
          <a:xfrm>
            <a:off x="8317996" y="5262027"/>
            <a:ext cx="702756" cy="758410"/>
            <a:chOff x="6652797" y="5033428"/>
            <a:chExt cx="702756" cy="758410"/>
          </a:xfrm>
        </p:grpSpPr>
        <p:sp>
          <p:nvSpPr>
            <p:cNvPr id="44"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TextBox 44"/>
            <p:cNvSpPr txBox="1"/>
            <p:nvPr/>
          </p:nvSpPr>
          <p:spPr>
            <a:xfrm>
              <a:off x="6652797" y="5357873"/>
              <a:ext cx="70275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HKCU</a:t>
              </a:r>
            </a:p>
          </p:txBody>
        </p:sp>
      </p:grpSp>
      <p:grpSp>
        <p:nvGrpSpPr>
          <p:cNvPr id="46" name="Group 45"/>
          <p:cNvGrpSpPr/>
          <p:nvPr/>
        </p:nvGrpSpPr>
        <p:grpSpPr>
          <a:xfrm>
            <a:off x="7793257" y="6020437"/>
            <a:ext cx="691536" cy="758410"/>
            <a:chOff x="6658407" y="5033428"/>
            <a:chExt cx="691536" cy="758410"/>
          </a:xfrm>
        </p:grpSpPr>
        <p:sp>
          <p:nvSpPr>
            <p:cNvPr id="47"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TextBox 47"/>
            <p:cNvSpPr txBox="1"/>
            <p:nvPr/>
          </p:nvSpPr>
          <p:spPr>
            <a:xfrm>
              <a:off x="6658407" y="5357873"/>
              <a:ext cx="69153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HKCR</a:t>
              </a:r>
            </a:p>
          </p:txBody>
        </p:sp>
      </p:grpSp>
      <p:grpSp>
        <p:nvGrpSpPr>
          <p:cNvPr id="49" name="Group 48"/>
          <p:cNvGrpSpPr/>
          <p:nvPr/>
        </p:nvGrpSpPr>
        <p:grpSpPr>
          <a:xfrm>
            <a:off x="8344562" y="6011517"/>
            <a:ext cx="622606" cy="758410"/>
            <a:chOff x="6692872" y="5033428"/>
            <a:chExt cx="622606" cy="758410"/>
          </a:xfrm>
        </p:grpSpPr>
        <p:sp>
          <p:nvSpPr>
            <p:cNvPr id="50"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TextBox 50"/>
            <p:cNvSpPr txBox="1"/>
            <p:nvPr/>
          </p:nvSpPr>
          <p:spPr>
            <a:xfrm>
              <a:off x="6692872" y="5357873"/>
              <a:ext cx="62260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HKU</a:t>
              </a:r>
            </a:p>
          </p:txBody>
        </p:sp>
      </p:grpSp>
      <p:sp>
        <p:nvSpPr>
          <p:cNvPr id="53" name="Rectangle 52"/>
          <p:cNvSpPr/>
          <p:nvPr/>
        </p:nvSpPr>
        <p:spPr bwMode="auto">
          <a:xfrm>
            <a:off x="7711061" y="1377410"/>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Image Contents</a:t>
            </a:r>
            <a:endParaRPr lang="en-US" sz="2400" dirty="0">
              <a:solidFill>
                <a:schemeClr val="tx1"/>
              </a:solidFill>
              <a:ea typeface="Segoe UI" pitchFamily="34" charset="0"/>
              <a:cs typeface="Segoe UI" pitchFamily="34" charset="0"/>
            </a:endParaRPr>
          </a:p>
        </p:txBody>
      </p:sp>
      <p:sp>
        <p:nvSpPr>
          <p:cNvPr id="54" name="Rectangle: Rounded Corners 53"/>
          <p:cNvSpPr/>
          <p:nvPr/>
        </p:nvSpPr>
        <p:spPr bwMode="auto">
          <a:xfrm>
            <a:off x="9158861" y="1909473"/>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Folders and Files</a:t>
            </a:r>
          </a:p>
        </p:txBody>
      </p:sp>
      <p:sp>
        <p:nvSpPr>
          <p:cNvPr id="55" name="TextBox 54"/>
          <p:cNvSpPr txBox="1"/>
          <p:nvPr/>
        </p:nvSpPr>
        <p:spPr>
          <a:xfrm>
            <a:off x="10463759" y="3372165"/>
            <a:ext cx="1021755"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mysite.html</a:t>
            </a:r>
          </a:p>
        </p:txBody>
      </p:sp>
      <p:sp>
        <p:nvSpPr>
          <p:cNvPr id="56" name="Freeform 5"/>
          <p:cNvSpPr>
            <a:spLocks noChangeAspect="1" noEditPoints="1"/>
          </p:cNvSpPr>
          <p:nvPr/>
        </p:nvSpPr>
        <p:spPr bwMode="black">
          <a:xfrm>
            <a:off x="10823053" y="3088619"/>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67" name="Rectangle: Rounded Corners 66"/>
          <p:cNvSpPr/>
          <p:nvPr/>
        </p:nvSpPr>
        <p:spPr bwMode="auto">
          <a:xfrm>
            <a:off x="7792379" y="1909473"/>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Registry</a:t>
            </a:r>
          </a:p>
        </p:txBody>
      </p:sp>
      <p:sp>
        <p:nvSpPr>
          <p:cNvPr id="69" name="Freeform 26"/>
          <p:cNvSpPr>
            <a:spLocks noEditPoints="1"/>
          </p:cNvSpPr>
          <p:nvPr/>
        </p:nvSpPr>
        <p:spPr bwMode="auto">
          <a:xfrm>
            <a:off x="7956675" y="2456375"/>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85" name="Straight Connector 84"/>
          <p:cNvCxnSpPr>
            <a:cxnSpLocks/>
          </p:cNvCxnSpPr>
          <p:nvPr/>
        </p:nvCxnSpPr>
        <p:spPr>
          <a:xfrm flipH="1">
            <a:off x="10615246" y="2715278"/>
            <a:ext cx="4622" cy="537876"/>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0608170" y="3249690"/>
            <a:ext cx="23086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Freeform 79"/>
          <p:cNvSpPr>
            <a:spLocks noChangeAspect="1" noEditPoints="1"/>
          </p:cNvSpPr>
          <p:nvPr/>
        </p:nvSpPr>
        <p:spPr bwMode="black">
          <a:xfrm>
            <a:off x="10458403" y="237764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10398760" y="2821386"/>
            <a:ext cx="436017" cy="138499"/>
          </a:xfrm>
          <a:prstGeom prst="rect">
            <a:avLst/>
          </a:prstGeom>
          <a:solidFill>
            <a:schemeClr val="tx2"/>
          </a:solidFill>
        </p:spPr>
        <p:txBody>
          <a:bodyPr wrap="none" lIns="0" tIns="0" rIns="0" bIns="0" rtlCol="0">
            <a:spAutoFit/>
          </a:bodyPr>
          <a:lstStyle/>
          <a:p>
            <a:pPr algn="ctr">
              <a:lnSpc>
                <a:spcPct val="90000"/>
              </a:lnSpc>
              <a:spcAft>
                <a:spcPts val="600"/>
              </a:spcAft>
            </a:pPr>
            <a:r>
              <a:rPr lang="en-US" sz="1000" dirty="0" err="1">
                <a:solidFill>
                  <a:schemeClr val="bg1"/>
                </a:solidFill>
              </a:rPr>
              <a:t>inetpub</a:t>
            </a:r>
            <a:endParaRPr lang="en-US" sz="1000" dirty="0">
              <a:solidFill>
                <a:schemeClr val="bg1"/>
              </a:solidFill>
            </a:endParaRPr>
          </a:p>
        </p:txBody>
      </p:sp>
      <p:sp>
        <p:nvSpPr>
          <p:cNvPr id="90" name="Freeform 17"/>
          <p:cNvSpPr>
            <a:spLocks noEditPoints="1"/>
          </p:cNvSpPr>
          <p:nvPr/>
        </p:nvSpPr>
        <p:spPr bwMode="auto">
          <a:xfrm>
            <a:off x="8281215" y="3108621"/>
            <a:ext cx="374650" cy="404813"/>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TextBox 91"/>
          <p:cNvSpPr txBox="1"/>
          <p:nvPr/>
        </p:nvSpPr>
        <p:spPr>
          <a:xfrm>
            <a:off x="8038680" y="3560228"/>
            <a:ext cx="733811" cy="276999"/>
          </a:xfrm>
          <a:prstGeom prst="rect">
            <a:avLst/>
          </a:prstGeom>
          <a:solidFill>
            <a:schemeClr val="tx2"/>
          </a:solidFill>
        </p:spPr>
        <p:txBody>
          <a:bodyPr wrap="square" lIns="0" tIns="0" rIns="0" bIns="0" rtlCol="0">
            <a:spAutoFit/>
          </a:bodyPr>
          <a:lstStyle/>
          <a:p>
            <a:pPr algn="ctr">
              <a:lnSpc>
                <a:spcPct val="90000"/>
              </a:lnSpc>
              <a:spcAft>
                <a:spcPts val="600"/>
              </a:spcAft>
            </a:pPr>
            <a:r>
              <a:rPr lang="en-US" sz="1000" dirty="0">
                <a:solidFill>
                  <a:schemeClr val="bg1"/>
                </a:solidFill>
              </a:rPr>
              <a:t>SOFTWARE/</a:t>
            </a:r>
            <a:r>
              <a:rPr lang="en-US" sz="1000" dirty="0" err="1">
                <a:solidFill>
                  <a:schemeClr val="bg1"/>
                </a:solidFill>
              </a:rPr>
              <a:t>mykey</a:t>
            </a:r>
            <a:endParaRPr lang="en-US" sz="1000" dirty="0">
              <a:solidFill>
                <a:schemeClr val="bg1"/>
              </a:solidFill>
            </a:endParaRPr>
          </a:p>
        </p:txBody>
      </p:sp>
      <p:cxnSp>
        <p:nvCxnSpPr>
          <p:cNvPr id="93" name="Straight Connector 92"/>
          <p:cNvCxnSpPr>
            <a:cxnSpLocks/>
          </p:cNvCxnSpPr>
          <p:nvPr/>
        </p:nvCxnSpPr>
        <p:spPr>
          <a:xfrm flipH="1">
            <a:off x="8092613" y="2862712"/>
            <a:ext cx="4622" cy="537876"/>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a:off x="8085537" y="3400588"/>
            <a:ext cx="195678"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948657" y="2920287"/>
            <a:ext cx="341440" cy="138499"/>
          </a:xfrm>
          <a:prstGeom prst="rect">
            <a:avLst/>
          </a:prstGeom>
          <a:solidFill>
            <a:schemeClr val="tx2"/>
          </a:solidFill>
        </p:spPr>
        <p:txBody>
          <a:bodyPr wrap="none" lIns="0" tIns="0" rIns="0" bIns="0" rtlCol="0">
            <a:spAutoFit/>
          </a:bodyPr>
          <a:lstStyle/>
          <a:p>
            <a:pPr algn="ctr">
              <a:lnSpc>
                <a:spcPct val="90000"/>
              </a:lnSpc>
              <a:spcAft>
                <a:spcPts val="600"/>
              </a:spcAft>
            </a:pPr>
            <a:r>
              <a:rPr lang="en-US" sz="1000" dirty="0">
                <a:solidFill>
                  <a:schemeClr val="bg1"/>
                </a:solidFill>
              </a:rPr>
              <a:t>HKLM</a:t>
            </a:r>
          </a:p>
        </p:txBody>
      </p:sp>
    </p:spTree>
    <p:extLst>
      <p:ext uri="{BB962C8B-B14F-4D97-AF65-F5344CB8AC3E}">
        <p14:creationId xmlns:p14="http://schemas.microsoft.com/office/powerpoint/2010/main" val="3231414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750"/>
                                        <p:tgtEl>
                                          <p:spTgt spid="5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75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750"/>
                                        <p:tgtEl>
                                          <p:spTgt spid="5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750"/>
                                        <p:tgtEl>
                                          <p:spTgt spid="55"/>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750"/>
                                        <p:tgtEl>
                                          <p:spTgt spid="5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750"/>
                                        <p:tgtEl>
                                          <p:spTgt spid="57"/>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750"/>
                                        <p:tgtEl>
                                          <p:spTgt spid="58"/>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750"/>
                                        <p:tgtEl>
                                          <p:spTgt spid="67"/>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91"/>
                                        </p:tgtEl>
                                        <p:attrNameLst>
                                          <p:attrName>style.visibility</p:attrName>
                                        </p:attrNameLst>
                                      </p:cBhvr>
                                      <p:to>
                                        <p:strVal val="visible"/>
                                      </p:to>
                                    </p:set>
                                    <p:animEffect transition="in" filter="fade">
                                      <p:cBhvr>
                                        <p:cTn id="31" dur="750"/>
                                        <p:tgtEl>
                                          <p:spTgt spid="9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750"/>
                                        <p:tgtEl>
                                          <p:spTgt spid="92"/>
                                        </p:tgtEl>
                                      </p:cBhvr>
                                    </p:animEffect>
                                  </p:childTnLst>
                                </p:cTn>
                              </p:par>
                              <p:par>
                                <p:cTn id="35" presetID="10" presetClass="entr" presetSubtype="0" fill="hold" nodeType="withEffect">
                                  <p:stCondLst>
                                    <p:cond delay="50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750"/>
                                        <p:tgtEl>
                                          <p:spTgt spid="93"/>
                                        </p:tgtEl>
                                      </p:cBhvr>
                                    </p:animEffect>
                                  </p:childTnLst>
                                </p:cTn>
                              </p:par>
                              <p:par>
                                <p:cTn id="38" presetID="10" presetClass="entr" presetSubtype="0" fill="hold" nodeType="withEffect">
                                  <p:stCondLst>
                                    <p:cond delay="500"/>
                                  </p:stCondLst>
                                  <p:childTnLst>
                                    <p:set>
                                      <p:cBhvr>
                                        <p:cTn id="39" dur="1" fill="hold">
                                          <p:stCondLst>
                                            <p:cond delay="0"/>
                                          </p:stCondLst>
                                        </p:cTn>
                                        <p:tgtEl>
                                          <p:spTgt spid="94"/>
                                        </p:tgtEl>
                                        <p:attrNameLst>
                                          <p:attrName>style.visibility</p:attrName>
                                        </p:attrNameLst>
                                      </p:cBhvr>
                                      <p:to>
                                        <p:strVal val="visible"/>
                                      </p:to>
                                    </p:set>
                                    <p:animEffect transition="in" filter="fade">
                                      <p:cBhvr>
                                        <p:cTn id="40" dur="750"/>
                                        <p:tgtEl>
                                          <p:spTgt spid="94"/>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90"/>
                                        </p:tgtEl>
                                        <p:attrNameLst>
                                          <p:attrName>style.visibility</p:attrName>
                                        </p:attrNameLst>
                                      </p:cBhvr>
                                      <p:to>
                                        <p:strVal val="visible"/>
                                      </p:to>
                                    </p:set>
                                    <p:animEffect transition="in" filter="fade">
                                      <p:cBhvr>
                                        <p:cTn id="43" dur="750"/>
                                        <p:tgtEl>
                                          <p:spTgt spid="90"/>
                                        </p:tgtEl>
                                      </p:cBhvr>
                                    </p:animEffect>
                                  </p:childTnLst>
                                </p:cTn>
                              </p:par>
                              <p:par>
                                <p:cTn id="44" presetID="10" presetClass="entr" presetSubtype="0" fill="hold" nodeType="withEffect">
                                  <p:stCondLst>
                                    <p:cond delay="50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750"/>
                                        <p:tgtEl>
                                          <p:spTgt spid="87"/>
                                        </p:tgtEl>
                                      </p:cBhvr>
                                    </p:animEffect>
                                  </p:childTnLst>
                                </p:cTn>
                              </p:par>
                              <p:par>
                                <p:cTn id="47" presetID="10" presetClass="entr" presetSubtype="0" fill="hold" nodeType="withEffect">
                                  <p:stCondLst>
                                    <p:cond delay="50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7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p:bldP spid="56" grpId="0" animBg="1"/>
      <p:bldP spid="67" grpId="0" animBg="1"/>
      <p:bldP spid="57" grpId="0" animBg="1"/>
      <p:bldP spid="58" grpId="0" animBg="1"/>
      <p:bldP spid="90" grpId="0" animBg="1"/>
      <p:bldP spid="92" grpId="0" animBg="1"/>
      <p:bldP spid="9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Image Building</a:t>
            </a:r>
          </a:p>
        </p:txBody>
      </p:sp>
      <p:sp>
        <p:nvSpPr>
          <p:cNvPr id="3" name="Text Placeholder 2"/>
          <p:cNvSpPr>
            <a:spLocks noGrp="1"/>
          </p:cNvSpPr>
          <p:nvPr>
            <p:ph type="body" sz="quarter" idx="10"/>
          </p:nvPr>
        </p:nvSpPr>
        <p:spPr>
          <a:xfrm>
            <a:off x="274638" y="1212850"/>
            <a:ext cx="11887200" cy="5637212"/>
          </a:xfrm>
        </p:spPr>
        <p:txBody>
          <a:bodyPr>
            <a:normAutofit lnSpcReduction="10000"/>
          </a:bodyPr>
          <a:lstStyle/>
          <a:p>
            <a:pPr marL="0" indent="0">
              <a:buNone/>
            </a:pPr>
            <a:r>
              <a:rPr lang="en-US" dirty="0">
                <a:solidFill>
                  <a:schemeClr val="tx2"/>
                </a:solidFill>
              </a:rPr>
              <a:t>Docker Build and </a:t>
            </a:r>
            <a:r>
              <a:rPr lang="en-US" dirty="0" err="1">
                <a:solidFill>
                  <a:schemeClr val="tx2"/>
                </a:solidFill>
              </a:rPr>
              <a:t>Dockerfiles</a:t>
            </a:r>
            <a:endParaRPr lang="en-US" dirty="0">
              <a:solidFill>
                <a:schemeClr val="tx2"/>
              </a:solidFill>
            </a:endParaRPr>
          </a:p>
          <a:p>
            <a:pPr lvl="1"/>
            <a:r>
              <a:rPr lang="en-US" dirty="0"/>
              <a:t>Method for automated container image build</a:t>
            </a:r>
          </a:p>
          <a:p>
            <a:pPr lvl="1"/>
            <a:r>
              <a:rPr lang="en-US" dirty="0"/>
              <a:t>Consumed when running “</a:t>
            </a:r>
            <a:r>
              <a:rPr lang="en-US" dirty="0" err="1"/>
              <a:t>docker</a:t>
            </a:r>
            <a:r>
              <a:rPr lang="en-US" dirty="0"/>
              <a:t> build” </a:t>
            </a:r>
          </a:p>
          <a:p>
            <a:pPr lvl="1"/>
            <a:r>
              <a:rPr lang="en-US" dirty="0"/>
              <a:t>Caches unchanged commands</a:t>
            </a:r>
          </a:p>
          <a:p>
            <a:pPr lvl="1"/>
            <a:r>
              <a:rPr lang="en-US" dirty="0"/>
              <a:t>Integrates into Docker Hub</a:t>
            </a:r>
          </a:p>
          <a:p>
            <a:endParaRPr lang="en-US" dirty="0"/>
          </a:p>
          <a:p>
            <a:pPr marL="0" indent="0">
              <a:buNone/>
            </a:pPr>
            <a:r>
              <a:rPr lang="en-US" dirty="0">
                <a:solidFill>
                  <a:schemeClr val="tx2"/>
                </a:solidFill>
              </a:rPr>
              <a:t>Examples</a:t>
            </a:r>
          </a:p>
          <a:p>
            <a:pPr lvl="1"/>
            <a:r>
              <a:rPr lang="en-US" dirty="0"/>
              <a:t>IIS</a:t>
            </a:r>
          </a:p>
          <a:p>
            <a:pPr marL="558800" lvl="2" indent="0">
              <a:buNone/>
            </a:pPr>
            <a:r>
              <a:rPr lang="en-US" dirty="0"/>
              <a:t>FROM </a:t>
            </a:r>
            <a:r>
              <a:rPr lang="en-US" dirty="0" err="1"/>
              <a:t>windowsservercore</a:t>
            </a:r>
            <a:endParaRPr lang="en-US" dirty="0"/>
          </a:p>
          <a:p>
            <a:pPr marL="558800" lvl="2" indent="0">
              <a:buNone/>
            </a:pPr>
            <a:r>
              <a:rPr lang="en-US" dirty="0"/>
              <a:t>RUN </a:t>
            </a:r>
            <a:r>
              <a:rPr lang="en-US" dirty="0" err="1"/>
              <a:t>powershell</a:t>
            </a:r>
            <a:r>
              <a:rPr lang="en-US" dirty="0"/>
              <a:t> –command Add-</a:t>
            </a:r>
            <a:r>
              <a:rPr lang="en-US" dirty="0" err="1"/>
              <a:t>WindowsFeature</a:t>
            </a:r>
            <a:r>
              <a:rPr lang="en-US" dirty="0"/>
              <a:t> Web-Server</a:t>
            </a:r>
            <a:br>
              <a:rPr lang="en-US" dirty="0"/>
            </a:br>
            <a:endParaRPr lang="en-US" dirty="0"/>
          </a:p>
          <a:p>
            <a:pPr lvl="1"/>
            <a:r>
              <a:rPr lang="en-US" dirty="0"/>
              <a:t>Website</a:t>
            </a:r>
          </a:p>
          <a:p>
            <a:pPr marL="558800" lvl="2" indent="0">
              <a:buNone/>
            </a:pPr>
            <a:r>
              <a:rPr lang="en-US" dirty="0"/>
              <a:t>FROM </a:t>
            </a:r>
            <a:r>
              <a:rPr lang="en-US" dirty="0" err="1"/>
              <a:t>iis</a:t>
            </a:r>
            <a:endParaRPr lang="en-US" dirty="0"/>
          </a:p>
          <a:p>
            <a:pPr marL="558800" lvl="2" indent="0">
              <a:buNone/>
            </a:pPr>
            <a:r>
              <a:rPr lang="en-US" dirty="0"/>
              <a:t>ADD mysite.htm </a:t>
            </a:r>
            <a:r>
              <a:rPr lang="en-US" dirty="0" err="1"/>
              <a:t>inetpub</a:t>
            </a:r>
            <a:r>
              <a:rPr lang="en-US" dirty="0"/>
              <a:t>\mysite.htm</a:t>
            </a:r>
          </a:p>
        </p:txBody>
      </p:sp>
      <p:grpSp>
        <p:nvGrpSpPr>
          <p:cNvPr id="17" name="Group 16"/>
          <p:cNvGrpSpPr/>
          <p:nvPr/>
        </p:nvGrpSpPr>
        <p:grpSpPr>
          <a:xfrm>
            <a:off x="9418637" y="5440432"/>
            <a:ext cx="2689850" cy="1409630"/>
            <a:chOff x="1951037" y="4049747"/>
            <a:chExt cx="2689850" cy="1409630"/>
          </a:xfrm>
        </p:grpSpPr>
        <p:sp>
          <p:nvSpPr>
            <p:cNvPr id="18" name="Rectangle 17"/>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ight Bracket 18"/>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0" name="Left Bracket 19"/>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22" name="Group 21"/>
          <p:cNvGrpSpPr/>
          <p:nvPr/>
        </p:nvGrpSpPr>
        <p:grpSpPr>
          <a:xfrm>
            <a:off x="9418637" y="3829528"/>
            <a:ext cx="2689850" cy="1409630"/>
            <a:chOff x="1951037" y="4049747"/>
            <a:chExt cx="2689850" cy="1409630"/>
          </a:xfrm>
        </p:grpSpPr>
        <p:sp>
          <p:nvSpPr>
            <p:cNvPr id="23" name="Rectangle 22"/>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IIS</a:t>
              </a:r>
            </a:p>
          </p:txBody>
        </p:sp>
        <p:sp>
          <p:nvSpPr>
            <p:cNvPr id="24" name="Right Bracket 23"/>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5" name="Left Bracket 24"/>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6" name="Group 25"/>
          <p:cNvGrpSpPr/>
          <p:nvPr/>
        </p:nvGrpSpPr>
        <p:grpSpPr>
          <a:xfrm>
            <a:off x="9423319" y="2218022"/>
            <a:ext cx="2689850" cy="1409630"/>
            <a:chOff x="1951037" y="4049747"/>
            <a:chExt cx="2689850" cy="1409630"/>
          </a:xfrm>
        </p:grpSpPr>
        <p:sp>
          <p:nvSpPr>
            <p:cNvPr id="27" name="Rectangle 26"/>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Website</a:t>
              </a:r>
            </a:p>
          </p:txBody>
        </p:sp>
        <p:sp>
          <p:nvSpPr>
            <p:cNvPr id="28" name="Right Bracket 27"/>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9" name="Left Bracket 28"/>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285398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75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500"/>
                                        <p:tgtEl>
                                          <p:spTgt spid="3">
                                            <p:txEl>
                                              <p:pRg st="9" end="9"/>
                                            </p:txEl>
                                          </p:spTgt>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5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Effect transition="in" filter="fade">
                                      <p:cBhvr>
                                        <p:cTn id="61" dur="500"/>
                                        <p:tgtEl>
                                          <p:spTgt spid="3">
                                            <p:txEl>
                                              <p:pRg st="11" end="11"/>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3">
                                            <p:txEl>
                                              <p:pRg st="12" end="12"/>
                                            </p:txEl>
                                          </p:spTgt>
                                        </p:tgtEl>
                                        <p:attrNameLst>
                                          <p:attrName>style.visibility</p:attrName>
                                        </p:attrNameLst>
                                      </p:cBhvr>
                                      <p:to>
                                        <p:strVal val="visible"/>
                                      </p:to>
                                    </p:set>
                                    <p:animEffect transition="in" filter="fade">
                                      <p:cBhvr>
                                        <p:cTn id="64" dur="500"/>
                                        <p:tgtEl>
                                          <p:spTgt spid="3">
                                            <p:txEl>
                                              <p:pRg st="12" end="12"/>
                                            </p:txEl>
                                          </p:spTgt>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Image Registries</a:t>
            </a:r>
            <a:br>
              <a:rPr lang="en-US" dirty="0"/>
            </a:br>
            <a:endParaRPr lang="en-US" dirty="0"/>
          </a:p>
        </p:txBody>
      </p:sp>
      <p:sp>
        <p:nvSpPr>
          <p:cNvPr id="2" name="Text Placeholder 1"/>
          <p:cNvSpPr>
            <a:spLocks noGrp="1"/>
          </p:cNvSpPr>
          <p:nvPr>
            <p:ph type="body" sz="quarter" idx="10"/>
          </p:nvPr>
        </p:nvSpPr>
        <p:spPr>
          <a:xfrm>
            <a:off x="274638" y="1212850"/>
            <a:ext cx="11887200" cy="2431435"/>
          </a:xfrm>
        </p:spPr>
        <p:txBody>
          <a:bodyPr/>
          <a:lstStyle/>
          <a:p>
            <a:r>
              <a:rPr lang="en-US" dirty="0"/>
              <a:t>What is a registry?</a:t>
            </a:r>
          </a:p>
          <a:p>
            <a:pPr lvl="1"/>
            <a:r>
              <a:rPr lang="en-US" dirty="0"/>
              <a:t>Stores container images</a:t>
            </a:r>
          </a:p>
          <a:p>
            <a:pPr lvl="2"/>
            <a:r>
              <a:rPr lang="en-US" dirty="0"/>
              <a:t>Images are </a:t>
            </a:r>
            <a:r>
              <a:rPr lang="en-US" b="1" dirty="0"/>
              <a:t>Pushed</a:t>
            </a:r>
            <a:r>
              <a:rPr lang="en-US" dirty="0"/>
              <a:t> into a registry</a:t>
            </a:r>
          </a:p>
          <a:p>
            <a:pPr lvl="2"/>
            <a:r>
              <a:rPr lang="en-US" dirty="0"/>
              <a:t>Images are </a:t>
            </a:r>
            <a:r>
              <a:rPr lang="en-US" b="1" dirty="0"/>
              <a:t>Pulled</a:t>
            </a:r>
            <a:r>
              <a:rPr lang="en-US" dirty="0"/>
              <a:t> from a registry</a:t>
            </a:r>
          </a:p>
          <a:p>
            <a:pPr lvl="2"/>
            <a:r>
              <a:rPr lang="en-US" dirty="0"/>
              <a:t>Images are </a:t>
            </a:r>
            <a:r>
              <a:rPr lang="en-US" b="1" dirty="0"/>
              <a:t>Searched</a:t>
            </a:r>
            <a:r>
              <a:rPr lang="en-US" dirty="0"/>
              <a:t> for within a registry</a:t>
            </a:r>
          </a:p>
          <a:p>
            <a:pPr lvl="2"/>
            <a:endParaRPr lang="en-US" dirty="0"/>
          </a:p>
        </p:txBody>
      </p:sp>
      <p:grpSp>
        <p:nvGrpSpPr>
          <p:cNvPr id="4" name="Group 3"/>
          <p:cNvGrpSpPr/>
          <p:nvPr/>
        </p:nvGrpSpPr>
        <p:grpSpPr>
          <a:xfrm>
            <a:off x="2608314" y="5185868"/>
            <a:ext cx="1857323" cy="627195"/>
            <a:chOff x="2582967" y="5186515"/>
            <a:chExt cx="1857323" cy="627195"/>
          </a:xfrm>
        </p:grpSpPr>
        <p:sp>
          <p:nvSpPr>
            <p:cNvPr id="258" name="Arrow: Right 257"/>
            <p:cNvSpPr/>
            <p:nvPr/>
          </p:nvSpPr>
          <p:spPr bwMode="auto">
            <a:xfrm>
              <a:off x="2582967" y="5186515"/>
              <a:ext cx="1857323"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5" name="Group 4"/>
            <p:cNvGrpSpPr/>
            <p:nvPr/>
          </p:nvGrpSpPr>
          <p:grpSpPr>
            <a:xfrm>
              <a:off x="3069154" y="5305782"/>
              <a:ext cx="700163" cy="366924"/>
              <a:chOff x="5426785" y="5707062"/>
              <a:chExt cx="700163" cy="366924"/>
            </a:xfrm>
          </p:grpSpPr>
          <p:sp>
            <p:nvSpPr>
              <p:cNvPr id="16" name="Rectangle 15"/>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Bracket 16"/>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8" name="Left Bracket 17"/>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29" name="Group 28"/>
          <p:cNvGrpSpPr/>
          <p:nvPr/>
        </p:nvGrpSpPr>
        <p:grpSpPr>
          <a:xfrm>
            <a:off x="579437" y="4716462"/>
            <a:ext cx="1803454" cy="1251732"/>
            <a:chOff x="1091989" y="3027487"/>
            <a:chExt cx="1803454" cy="1251732"/>
          </a:xfrm>
        </p:grpSpPr>
        <p:sp>
          <p:nvSpPr>
            <p:cNvPr id="31" name="Freeform 19"/>
            <p:cNvSpPr>
              <a:spLocks noChangeAspect="1" noEditPoints="1"/>
            </p:cNvSpPr>
            <p:nvPr/>
          </p:nvSpPr>
          <p:spPr bwMode="auto">
            <a:xfrm>
              <a:off x="1383191" y="3027487"/>
              <a:ext cx="1512252" cy="1251732"/>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lumMod val="85000"/>
              </a:schemeClr>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505050"/>
                </a:solidFill>
                <a:latin typeface="Segoe UI"/>
              </a:endParaRPr>
            </a:p>
          </p:txBody>
        </p:sp>
        <p:grpSp>
          <p:nvGrpSpPr>
            <p:cNvPr id="32" name="Group 4"/>
            <p:cNvGrpSpPr>
              <a:grpSpLocks noChangeAspect="1"/>
            </p:cNvGrpSpPr>
            <p:nvPr/>
          </p:nvGrpSpPr>
          <p:grpSpPr bwMode="auto">
            <a:xfrm>
              <a:off x="1091989" y="3557811"/>
              <a:ext cx="1314808" cy="721407"/>
              <a:chOff x="1282" y="1466"/>
              <a:chExt cx="1212" cy="665"/>
            </a:xfrm>
          </p:grpSpPr>
          <p:sp>
            <p:nvSpPr>
              <p:cNvPr id="45"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6"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7" name="Oval 7"/>
              <p:cNvSpPr>
                <a:spLocks noChangeArrowheads="1"/>
              </p:cNvSpPr>
              <p:nvPr/>
            </p:nvSpPr>
            <p:spPr bwMode="auto">
              <a:xfrm>
                <a:off x="1593" y="1955"/>
                <a:ext cx="311" cy="6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8"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9"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50" name="Rectangle 10"/>
              <p:cNvSpPr>
                <a:spLocks noChangeArrowheads="1"/>
              </p:cNvSpPr>
              <p:nvPr/>
            </p:nvSpPr>
            <p:spPr bwMode="auto">
              <a:xfrm>
                <a:off x="1282" y="2095"/>
                <a:ext cx="932" cy="3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51"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52"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33" name="Group 32"/>
            <p:cNvGrpSpPr/>
            <p:nvPr/>
          </p:nvGrpSpPr>
          <p:grpSpPr>
            <a:xfrm>
              <a:off x="1242241" y="3635897"/>
              <a:ext cx="312619" cy="305519"/>
              <a:chOff x="853289" y="2685914"/>
              <a:chExt cx="457478" cy="447088"/>
            </a:xfrm>
          </p:grpSpPr>
          <p:grpSp>
            <p:nvGrpSpPr>
              <p:cNvPr id="40" name="Group 39"/>
              <p:cNvGrpSpPr/>
              <p:nvPr/>
            </p:nvGrpSpPr>
            <p:grpSpPr>
              <a:xfrm>
                <a:off x="933495" y="2733930"/>
                <a:ext cx="316523" cy="355206"/>
                <a:chOff x="2304394" y="2806764"/>
                <a:chExt cx="203894" cy="228812"/>
              </a:xfrm>
              <a:solidFill>
                <a:srgbClr val="00188F"/>
              </a:solidFill>
            </p:grpSpPr>
            <p:sp>
              <p:nvSpPr>
                <p:cNvPr id="4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grpSp>
          <p:sp>
            <p:nvSpPr>
              <p:cNvPr id="41" name="Rounded Rectangle 41"/>
              <p:cNvSpPr/>
              <p:nvPr/>
            </p:nvSpPr>
            <p:spPr bwMode="auto">
              <a:xfrm>
                <a:off x="853289" y="2685914"/>
                <a:ext cx="457478" cy="447088"/>
              </a:xfrm>
              <a:prstGeom prst="roundRect">
                <a:avLst/>
              </a:prstGeom>
              <a:noFill/>
              <a:ln w="28575">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p:cNvGrpSpPr/>
            <p:nvPr/>
          </p:nvGrpSpPr>
          <p:grpSpPr>
            <a:xfrm>
              <a:off x="1606976" y="3636668"/>
              <a:ext cx="312619" cy="305519"/>
              <a:chOff x="853289" y="2685914"/>
              <a:chExt cx="457478" cy="447088"/>
            </a:xfrm>
          </p:grpSpPr>
          <p:grpSp>
            <p:nvGrpSpPr>
              <p:cNvPr id="35" name="Group 34"/>
              <p:cNvGrpSpPr/>
              <p:nvPr/>
            </p:nvGrpSpPr>
            <p:grpSpPr>
              <a:xfrm>
                <a:off x="933495" y="2733930"/>
                <a:ext cx="316523" cy="355206"/>
                <a:chOff x="2304394" y="2806764"/>
                <a:chExt cx="203894" cy="228812"/>
              </a:xfrm>
              <a:solidFill>
                <a:srgbClr val="00188F"/>
              </a:solidFill>
            </p:grpSpPr>
            <p:sp>
              <p:nvSpPr>
                <p:cNvPr id="3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w="9525">
                  <a:noFill/>
                  <a:round/>
                  <a:headEnd/>
                  <a:tailEnd/>
                </a:ln>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3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w="9525">
                  <a:noFill/>
                  <a:round/>
                  <a:headEnd/>
                  <a:tailEnd/>
                </a:ln>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3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w="9525">
                  <a:noFill/>
                  <a:round/>
                  <a:headEnd/>
                  <a:tailEnd/>
                </a:ln>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grpSp>
          <p:sp>
            <p:nvSpPr>
              <p:cNvPr id="36" name="Rounded Rectangle 285"/>
              <p:cNvSpPr/>
              <p:nvPr/>
            </p:nvSpPr>
            <p:spPr bwMode="auto">
              <a:xfrm>
                <a:off x="853289" y="2685914"/>
                <a:ext cx="457478" cy="447088"/>
              </a:xfrm>
              <a:prstGeom prst="roundRect">
                <a:avLst/>
              </a:prstGeom>
              <a:noFill/>
              <a:ln w="28575">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8" name="Group 57"/>
          <p:cNvGrpSpPr/>
          <p:nvPr/>
        </p:nvGrpSpPr>
        <p:grpSpPr>
          <a:xfrm>
            <a:off x="729689" y="5324872"/>
            <a:ext cx="312619" cy="305519"/>
            <a:chOff x="160801" y="4317457"/>
            <a:chExt cx="457478" cy="447088"/>
          </a:xfrm>
        </p:grpSpPr>
        <p:sp>
          <p:nvSpPr>
            <p:cNvPr id="59" name="Rounded Rectangle 580"/>
            <p:cNvSpPr/>
            <p:nvPr/>
          </p:nvSpPr>
          <p:spPr bwMode="auto">
            <a:xfrm>
              <a:off x="160801" y="4317457"/>
              <a:ext cx="457478" cy="447088"/>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59"/>
            <p:cNvGrpSpPr/>
            <p:nvPr/>
          </p:nvGrpSpPr>
          <p:grpSpPr>
            <a:xfrm>
              <a:off x="241006" y="4365473"/>
              <a:ext cx="316523" cy="355206"/>
              <a:chOff x="2304394" y="2806764"/>
              <a:chExt cx="203894" cy="228812"/>
            </a:xfrm>
            <a:solidFill>
              <a:srgbClr val="00188F"/>
            </a:solidFill>
          </p:grpSpPr>
          <p:sp>
            <p:nvSpPr>
              <p:cNvPr id="6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6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6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257" name="Group 256"/>
          <p:cNvGrpSpPr/>
          <p:nvPr/>
        </p:nvGrpSpPr>
        <p:grpSpPr>
          <a:xfrm>
            <a:off x="4465637" y="3497262"/>
            <a:ext cx="3581400" cy="3429000"/>
            <a:chOff x="4694237" y="3497262"/>
            <a:chExt cx="3581400" cy="3429000"/>
          </a:xfrm>
        </p:grpSpPr>
        <p:sp>
          <p:nvSpPr>
            <p:cNvPr id="7" name="Rectangle: Rounded Corners 6"/>
            <p:cNvSpPr/>
            <p:nvPr/>
          </p:nvSpPr>
          <p:spPr bwMode="auto">
            <a:xfrm>
              <a:off x="4694237" y="3497262"/>
              <a:ext cx="3581400" cy="34290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64" name="Group 63"/>
            <p:cNvGrpSpPr/>
            <p:nvPr/>
          </p:nvGrpSpPr>
          <p:grpSpPr>
            <a:xfrm>
              <a:off x="4981518" y="6452336"/>
              <a:ext cx="700163" cy="366924"/>
              <a:chOff x="5426785" y="5707062"/>
              <a:chExt cx="700163" cy="366924"/>
            </a:xfrm>
          </p:grpSpPr>
          <p:sp>
            <p:nvSpPr>
              <p:cNvPr id="65" name="Rectangle 64"/>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Right Bracket 65"/>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67" name="Left Bracket 66"/>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72" name="Group 71"/>
            <p:cNvGrpSpPr/>
            <p:nvPr/>
          </p:nvGrpSpPr>
          <p:grpSpPr>
            <a:xfrm>
              <a:off x="4981518" y="5617953"/>
              <a:ext cx="700163" cy="366924"/>
              <a:chOff x="5426785" y="5707062"/>
              <a:chExt cx="700163" cy="366924"/>
            </a:xfrm>
          </p:grpSpPr>
          <p:sp>
            <p:nvSpPr>
              <p:cNvPr id="73" name="Rectangle 72"/>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Right Bracket 73"/>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5" name="Left Bracket 74"/>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76" name="Group 75"/>
            <p:cNvGrpSpPr/>
            <p:nvPr/>
          </p:nvGrpSpPr>
          <p:grpSpPr>
            <a:xfrm>
              <a:off x="4981518" y="5197947"/>
              <a:ext cx="700163" cy="366924"/>
              <a:chOff x="5426785" y="5707062"/>
              <a:chExt cx="700163" cy="366924"/>
            </a:xfrm>
          </p:grpSpPr>
          <p:sp>
            <p:nvSpPr>
              <p:cNvPr id="77" name="Rectangle 76"/>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ight Bracket 77"/>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9" name="Left Bracket 78"/>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80" name="Group 79"/>
            <p:cNvGrpSpPr/>
            <p:nvPr/>
          </p:nvGrpSpPr>
          <p:grpSpPr>
            <a:xfrm>
              <a:off x="4981518" y="4786859"/>
              <a:ext cx="700163" cy="366924"/>
              <a:chOff x="5426785" y="5707062"/>
              <a:chExt cx="700163" cy="366924"/>
            </a:xfrm>
          </p:grpSpPr>
          <p:sp>
            <p:nvSpPr>
              <p:cNvPr id="81" name="Rectangle 8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Right Bracket 8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3" name="Left Bracket 8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02" name="Group 101"/>
            <p:cNvGrpSpPr/>
            <p:nvPr/>
          </p:nvGrpSpPr>
          <p:grpSpPr>
            <a:xfrm>
              <a:off x="5748446" y="6452336"/>
              <a:ext cx="700163" cy="366924"/>
              <a:chOff x="5426785" y="5707062"/>
              <a:chExt cx="700163" cy="366924"/>
            </a:xfrm>
          </p:grpSpPr>
          <p:sp>
            <p:nvSpPr>
              <p:cNvPr id="131" name="Rectangle 13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32" name="Right Bracket 13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33" name="Left Bracket 13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03" name="Group 102"/>
            <p:cNvGrpSpPr/>
            <p:nvPr/>
          </p:nvGrpSpPr>
          <p:grpSpPr>
            <a:xfrm>
              <a:off x="5748446" y="6042149"/>
              <a:ext cx="700163" cy="366924"/>
              <a:chOff x="5426785" y="5707062"/>
              <a:chExt cx="700163" cy="366924"/>
            </a:xfrm>
          </p:grpSpPr>
          <p:sp>
            <p:nvSpPr>
              <p:cNvPr id="128" name="Rectangle 127"/>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ight Bracket 128"/>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30" name="Left Bracket 129"/>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36" name="Group 135"/>
            <p:cNvGrpSpPr/>
            <p:nvPr/>
          </p:nvGrpSpPr>
          <p:grpSpPr>
            <a:xfrm>
              <a:off x="6518413" y="6042149"/>
              <a:ext cx="700163" cy="366924"/>
              <a:chOff x="5426785" y="5707062"/>
              <a:chExt cx="700163" cy="366924"/>
            </a:xfrm>
          </p:grpSpPr>
          <p:sp>
            <p:nvSpPr>
              <p:cNvPr id="161" name="Rectangle 16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62" name="Right Bracket 16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63" name="Left Bracket 16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39" name="Group 138"/>
            <p:cNvGrpSpPr/>
            <p:nvPr/>
          </p:nvGrpSpPr>
          <p:grpSpPr>
            <a:xfrm>
              <a:off x="6518413" y="4786859"/>
              <a:ext cx="700163" cy="366924"/>
              <a:chOff x="5426785" y="5707062"/>
              <a:chExt cx="700163" cy="366924"/>
            </a:xfrm>
          </p:grpSpPr>
          <p:sp>
            <p:nvSpPr>
              <p:cNvPr id="152" name="Rectangle 151"/>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53" name="Right Bracket 152"/>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54" name="Left Bracket 153"/>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1" name="Group 140"/>
            <p:cNvGrpSpPr/>
            <p:nvPr/>
          </p:nvGrpSpPr>
          <p:grpSpPr>
            <a:xfrm>
              <a:off x="6518413" y="3957440"/>
              <a:ext cx="700163" cy="366924"/>
              <a:chOff x="5426785" y="5707062"/>
              <a:chExt cx="700163" cy="366924"/>
            </a:xfrm>
          </p:grpSpPr>
          <p:sp>
            <p:nvSpPr>
              <p:cNvPr id="146" name="Rectangle 145"/>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ight Bracket 146"/>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48" name="Left Bracket 147"/>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68" name="Group 167"/>
            <p:cNvGrpSpPr/>
            <p:nvPr/>
          </p:nvGrpSpPr>
          <p:grpSpPr>
            <a:xfrm>
              <a:off x="7284774" y="6452336"/>
              <a:ext cx="700163" cy="366924"/>
              <a:chOff x="5426785" y="5707062"/>
              <a:chExt cx="700163" cy="366924"/>
            </a:xfrm>
          </p:grpSpPr>
          <p:sp>
            <p:nvSpPr>
              <p:cNvPr id="197" name="Rectangle 196"/>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ight Bracket 197"/>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99" name="Left Bracket 198"/>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69" name="Group 168"/>
            <p:cNvGrpSpPr/>
            <p:nvPr/>
          </p:nvGrpSpPr>
          <p:grpSpPr>
            <a:xfrm>
              <a:off x="7284774" y="6042149"/>
              <a:ext cx="700163" cy="366924"/>
              <a:chOff x="5426785" y="5707062"/>
              <a:chExt cx="700163" cy="366924"/>
            </a:xfrm>
          </p:grpSpPr>
          <p:sp>
            <p:nvSpPr>
              <p:cNvPr id="194" name="Rectangle 193"/>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ight Bracket 194"/>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96" name="Left Bracket 195"/>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72" name="Group 171"/>
            <p:cNvGrpSpPr/>
            <p:nvPr/>
          </p:nvGrpSpPr>
          <p:grpSpPr>
            <a:xfrm>
              <a:off x="7284774" y="4786859"/>
              <a:ext cx="700163" cy="366924"/>
              <a:chOff x="5426785" y="5707062"/>
              <a:chExt cx="700163" cy="366924"/>
            </a:xfrm>
          </p:grpSpPr>
          <p:sp>
            <p:nvSpPr>
              <p:cNvPr id="185" name="Rectangle 184"/>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86" name="Right Bracket 185"/>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87" name="Left Bracket 186"/>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74" name="Group 173"/>
            <p:cNvGrpSpPr/>
            <p:nvPr/>
          </p:nvGrpSpPr>
          <p:grpSpPr>
            <a:xfrm>
              <a:off x="7284774" y="3957440"/>
              <a:ext cx="700163" cy="366924"/>
              <a:chOff x="5426785" y="5707062"/>
              <a:chExt cx="700163" cy="366924"/>
            </a:xfrm>
          </p:grpSpPr>
          <p:sp>
            <p:nvSpPr>
              <p:cNvPr id="179" name="Rectangle 178"/>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ight Bracket 179"/>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81" name="Left Bracket 180"/>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21" name="Group 220"/>
            <p:cNvGrpSpPr/>
            <p:nvPr/>
          </p:nvGrpSpPr>
          <p:grpSpPr>
            <a:xfrm>
              <a:off x="4981518" y="4370734"/>
              <a:ext cx="700163" cy="366924"/>
              <a:chOff x="4999037" y="5516300"/>
              <a:chExt cx="700163" cy="366924"/>
            </a:xfrm>
          </p:grpSpPr>
          <p:sp>
            <p:nvSpPr>
              <p:cNvPr id="202" name="Rectangle 201"/>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03" name="Right Bracket 202"/>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04" name="Left Bracket 203"/>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06" name="Group 205"/>
            <p:cNvGrpSpPr/>
            <p:nvPr/>
          </p:nvGrpSpPr>
          <p:grpSpPr>
            <a:xfrm>
              <a:off x="5748446" y="5197947"/>
              <a:ext cx="700163" cy="366924"/>
              <a:chOff x="4999037" y="5516300"/>
              <a:chExt cx="700163" cy="366924"/>
            </a:xfrm>
          </p:grpSpPr>
          <p:sp>
            <p:nvSpPr>
              <p:cNvPr id="207" name="Rectangle 206"/>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08" name="Right Bracket 207"/>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09" name="Left Bracket 208"/>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10" name="Group 209"/>
            <p:cNvGrpSpPr/>
            <p:nvPr/>
          </p:nvGrpSpPr>
          <p:grpSpPr>
            <a:xfrm>
              <a:off x="7284774" y="4370734"/>
              <a:ext cx="700163" cy="366924"/>
              <a:chOff x="4999037" y="5516300"/>
              <a:chExt cx="700163" cy="366924"/>
            </a:xfrm>
          </p:grpSpPr>
          <p:sp>
            <p:nvSpPr>
              <p:cNvPr id="211" name="Rectangle 210"/>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12" name="Right Bracket 211"/>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13" name="Left Bracket 212"/>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14" name="Group 213"/>
            <p:cNvGrpSpPr/>
            <p:nvPr/>
          </p:nvGrpSpPr>
          <p:grpSpPr>
            <a:xfrm>
              <a:off x="6518413" y="5617953"/>
              <a:ext cx="700163" cy="366924"/>
              <a:chOff x="4999037" y="5516300"/>
              <a:chExt cx="700163" cy="366924"/>
            </a:xfrm>
          </p:grpSpPr>
          <p:sp>
            <p:nvSpPr>
              <p:cNvPr id="215" name="Rectangle 214"/>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16" name="Right Bracket 215"/>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17" name="Left Bracket 216"/>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22" name="Group 221"/>
            <p:cNvGrpSpPr/>
            <p:nvPr/>
          </p:nvGrpSpPr>
          <p:grpSpPr>
            <a:xfrm>
              <a:off x="6518413" y="5197947"/>
              <a:ext cx="700163" cy="366924"/>
              <a:chOff x="4978314" y="6229744"/>
              <a:chExt cx="700163" cy="366924"/>
            </a:xfrm>
          </p:grpSpPr>
          <p:sp>
            <p:nvSpPr>
              <p:cNvPr id="218" name="Rectangle 217"/>
              <p:cNvSpPr/>
              <p:nvPr/>
            </p:nvSpPr>
            <p:spPr bwMode="auto">
              <a:xfrm>
                <a:off x="4989966" y="6240462"/>
                <a:ext cx="677419" cy="345332"/>
              </a:xfrm>
              <a:prstGeom prst="rect">
                <a:avLst/>
              </a:prstGeom>
              <a:solidFill>
                <a:schemeClr val="accent2"/>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19" name="Right Bracket 218"/>
              <p:cNvSpPr/>
              <p:nvPr/>
            </p:nvSpPr>
            <p:spPr>
              <a:xfrm>
                <a:off x="5628046" y="6229744"/>
                <a:ext cx="50431" cy="366924"/>
              </a:xfrm>
              <a:prstGeom prst="rightBracket">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20" name="Left Bracket 219"/>
              <p:cNvSpPr/>
              <p:nvPr/>
            </p:nvSpPr>
            <p:spPr>
              <a:xfrm>
                <a:off x="4978314" y="6229744"/>
                <a:ext cx="50431" cy="366924"/>
              </a:xfrm>
              <a:prstGeom prst="leftBracket">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31" name="Group 230"/>
            <p:cNvGrpSpPr/>
            <p:nvPr/>
          </p:nvGrpSpPr>
          <p:grpSpPr>
            <a:xfrm>
              <a:off x="6518413" y="3540922"/>
              <a:ext cx="700163" cy="366924"/>
              <a:chOff x="6065837" y="5505426"/>
              <a:chExt cx="700163" cy="366924"/>
            </a:xfrm>
          </p:grpSpPr>
          <p:sp>
            <p:nvSpPr>
              <p:cNvPr id="224" name="Rectangle 223"/>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25" name="Right Bracket 224"/>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26" name="Left Bracket 225"/>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32" name="Group 231"/>
            <p:cNvGrpSpPr/>
            <p:nvPr/>
          </p:nvGrpSpPr>
          <p:grpSpPr>
            <a:xfrm>
              <a:off x="4981518" y="6042149"/>
              <a:ext cx="700163" cy="366924"/>
              <a:chOff x="6045114" y="6218870"/>
              <a:chExt cx="700163" cy="366924"/>
            </a:xfrm>
          </p:grpSpPr>
          <p:sp>
            <p:nvSpPr>
              <p:cNvPr id="228" name="Rectangle 227"/>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29" name="Right Bracket 228"/>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30" name="Left Bracket 229"/>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33" name="Group 232"/>
            <p:cNvGrpSpPr/>
            <p:nvPr/>
          </p:nvGrpSpPr>
          <p:grpSpPr>
            <a:xfrm>
              <a:off x="6518413" y="6452336"/>
              <a:ext cx="700163" cy="366924"/>
              <a:chOff x="4999037" y="5516300"/>
              <a:chExt cx="700163" cy="366924"/>
            </a:xfrm>
          </p:grpSpPr>
          <p:sp>
            <p:nvSpPr>
              <p:cNvPr id="234" name="Rectangle 233"/>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ight Bracket 234"/>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36" name="Left Bracket 235"/>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37" name="Group 236"/>
            <p:cNvGrpSpPr/>
            <p:nvPr/>
          </p:nvGrpSpPr>
          <p:grpSpPr>
            <a:xfrm>
              <a:off x="5748446" y="5617953"/>
              <a:ext cx="700163" cy="366924"/>
              <a:chOff x="6065837" y="5505426"/>
              <a:chExt cx="700163" cy="366924"/>
            </a:xfrm>
          </p:grpSpPr>
          <p:sp>
            <p:nvSpPr>
              <p:cNvPr id="238" name="Rectangle 237"/>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Right Bracket 238"/>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40" name="Left Bracket 239"/>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41" name="Group 240"/>
            <p:cNvGrpSpPr/>
            <p:nvPr/>
          </p:nvGrpSpPr>
          <p:grpSpPr>
            <a:xfrm>
              <a:off x="7284774" y="5197947"/>
              <a:ext cx="700163" cy="366924"/>
              <a:chOff x="6045114" y="6218870"/>
              <a:chExt cx="700163" cy="366924"/>
            </a:xfrm>
          </p:grpSpPr>
          <p:sp>
            <p:nvSpPr>
              <p:cNvPr id="242" name="Rectangle 241"/>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43" name="Right Bracket 242"/>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44" name="Left Bracket 243"/>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45" name="Group 244"/>
            <p:cNvGrpSpPr/>
            <p:nvPr/>
          </p:nvGrpSpPr>
          <p:grpSpPr>
            <a:xfrm>
              <a:off x="7284774" y="5617953"/>
              <a:ext cx="700163" cy="366924"/>
              <a:chOff x="6065837" y="5505426"/>
              <a:chExt cx="700163" cy="366924"/>
            </a:xfrm>
          </p:grpSpPr>
          <p:sp>
            <p:nvSpPr>
              <p:cNvPr id="246" name="Rectangle 245"/>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47" name="Right Bracket 246"/>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48" name="Left Bracket 247"/>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49" name="Group 248"/>
            <p:cNvGrpSpPr/>
            <p:nvPr/>
          </p:nvGrpSpPr>
          <p:grpSpPr>
            <a:xfrm>
              <a:off x="5748446" y="4786859"/>
              <a:ext cx="700163" cy="366924"/>
              <a:chOff x="6065837" y="5505426"/>
              <a:chExt cx="700163" cy="366924"/>
            </a:xfrm>
          </p:grpSpPr>
          <p:sp>
            <p:nvSpPr>
              <p:cNvPr id="250" name="Rectangle 249"/>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51" name="Right Bracket 250"/>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52" name="Left Bracket 251"/>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53" name="Group 252"/>
            <p:cNvGrpSpPr/>
            <p:nvPr/>
          </p:nvGrpSpPr>
          <p:grpSpPr>
            <a:xfrm>
              <a:off x="6518413" y="4370734"/>
              <a:ext cx="700163" cy="366924"/>
              <a:chOff x="4999037" y="5516300"/>
              <a:chExt cx="700163" cy="366924"/>
            </a:xfrm>
          </p:grpSpPr>
          <p:sp>
            <p:nvSpPr>
              <p:cNvPr id="254" name="Rectangle 253"/>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ight Bracket 254"/>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56" name="Left Bracket 255"/>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6" name="Group 5"/>
          <p:cNvGrpSpPr/>
          <p:nvPr/>
        </p:nvGrpSpPr>
        <p:grpSpPr>
          <a:xfrm>
            <a:off x="8113235" y="5159793"/>
            <a:ext cx="1838802" cy="627195"/>
            <a:chOff x="8113235" y="5159793"/>
            <a:chExt cx="1838802" cy="627195"/>
          </a:xfrm>
        </p:grpSpPr>
        <p:sp>
          <p:nvSpPr>
            <p:cNvPr id="259" name="Arrow: Right 258"/>
            <p:cNvSpPr/>
            <p:nvPr/>
          </p:nvSpPr>
          <p:spPr bwMode="auto">
            <a:xfrm>
              <a:off x="8113235" y="5159793"/>
              <a:ext cx="1838802"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260" name="Group 259"/>
            <p:cNvGrpSpPr/>
            <p:nvPr/>
          </p:nvGrpSpPr>
          <p:grpSpPr>
            <a:xfrm>
              <a:off x="8504237" y="5280344"/>
              <a:ext cx="700163" cy="366924"/>
              <a:chOff x="5426785" y="5707062"/>
              <a:chExt cx="700163" cy="366924"/>
            </a:xfrm>
          </p:grpSpPr>
          <p:sp>
            <p:nvSpPr>
              <p:cNvPr id="261" name="Rectangle 26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62" name="Right Bracket 26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63" name="Left Bracket 26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sp>
        <p:nvSpPr>
          <p:cNvPr id="264" name="Freeform 22"/>
          <p:cNvSpPr>
            <a:spLocks noChangeAspect="1" noEditPoints="1"/>
          </p:cNvSpPr>
          <p:nvPr/>
        </p:nvSpPr>
        <p:spPr bwMode="black">
          <a:xfrm>
            <a:off x="10037542" y="4586369"/>
            <a:ext cx="2088690" cy="1303181"/>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00BCF2"/>
          </a:solidFill>
          <a:ln>
            <a:noFill/>
          </a:ln>
        </p:spPr>
        <p:txBody>
          <a:bodyPr vert="horz" wrap="square" lIns="89606" tIns="44804" rIns="89606" bIns="44804" numCol="1" anchor="t" anchorCtr="0" compatLnSpc="1">
            <a:prstTxWarp prst="textNoShape">
              <a:avLst/>
            </a:prstTxWarp>
          </a:bodyPr>
          <a:lstStyle/>
          <a:p>
            <a:endParaRPr lang="en-US" sz="1764"/>
          </a:p>
        </p:txBody>
      </p:sp>
    </p:spTree>
    <p:extLst>
      <p:ext uri="{BB962C8B-B14F-4D97-AF65-F5344CB8AC3E}">
        <p14:creationId xmlns:p14="http://schemas.microsoft.com/office/powerpoint/2010/main" val="1136368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Image Registries</a:t>
            </a:r>
          </a:p>
        </p:txBody>
      </p:sp>
      <p:sp>
        <p:nvSpPr>
          <p:cNvPr id="2" name="Text Placeholder 1"/>
          <p:cNvSpPr>
            <a:spLocks noGrp="1"/>
          </p:cNvSpPr>
          <p:nvPr>
            <p:ph type="body" sz="quarter" idx="10"/>
          </p:nvPr>
        </p:nvSpPr>
        <p:spPr>
          <a:xfrm>
            <a:off x="274638" y="1212850"/>
            <a:ext cx="11887200" cy="5561012"/>
          </a:xfrm>
        </p:spPr>
        <p:txBody>
          <a:bodyPr>
            <a:normAutofit fontScale="92500" lnSpcReduction="20000"/>
          </a:bodyPr>
          <a:lstStyle/>
          <a:p>
            <a:r>
              <a:rPr lang="en-US" dirty="0"/>
              <a:t>Docker Hub and Docker Store</a:t>
            </a:r>
          </a:p>
          <a:p>
            <a:pPr lvl="1"/>
            <a:r>
              <a:rPr lang="en-US" dirty="0"/>
              <a:t>Public, Official and Private image repositories</a:t>
            </a:r>
          </a:p>
          <a:p>
            <a:pPr lvl="1"/>
            <a:r>
              <a:rPr lang="en-US" dirty="0"/>
              <a:t>Granular access controls with organization support</a:t>
            </a:r>
          </a:p>
          <a:p>
            <a:pPr lvl="1"/>
            <a:r>
              <a:rPr lang="en-US" dirty="0"/>
              <a:t>Automated image build support</a:t>
            </a:r>
          </a:p>
          <a:p>
            <a:r>
              <a:rPr lang="en-US" dirty="0"/>
              <a:t>Docker Trusted Registry</a:t>
            </a:r>
          </a:p>
          <a:p>
            <a:pPr lvl="1"/>
            <a:r>
              <a:rPr lang="en-US" dirty="0"/>
              <a:t>Enterprise Grade Private Registries</a:t>
            </a:r>
          </a:p>
          <a:p>
            <a:pPr lvl="1"/>
            <a:r>
              <a:rPr lang="en-US" dirty="0"/>
              <a:t>Runs on your infrastructure (on-</a:t>
            </a:r>
            <a:r>
              <a:rPr lang="en-US" dirty="0" err="1"/>
              <a:t>prem</a:t>
            </a:r>
            <a:r>
              <a:rPr lang="en-US" dirty="0"/>
              <a:t> or cloud)</a:t>
            </a:r>
          </a:p>
          <a:p>
            <a:pPr lvl="1"/>
            <a:r>
              <a:rPr lang="en-US" dirty="0"/>
              <a:t>Active Directory and Role Based Access Controls</a:t>
            </a:r>
          </a:p>
          <a:p>
            <a:r>
              <a:rPr lang="en-US" dirty="0"/>
              <a:t>Azure Container Registry</a:t>
            </a:r>
          </a:p>
          <a:p>
            <a:pPr lvl="1"/>
            <a:r>
              <a:rPr lang="en-US" dirty="0"/>
              <a:t>Store and manage container images across Azure deployments</a:t>
            </a:r>
          </a:p>
          <a:p>
            <a:pPr lvl="1"/>
            <a:r>
              <a:rPr lang="en-US" dirty="0"/>
              <a:t>Maintain Windows and Linux container images</a:t>
            </a:r>
          </a:p>
          <a:p>
            <a:pPr lvl="1"/>
            <a:r>
              <a:rPr lang="en-US" dirty="0"/>
              <a:t>Same API and Tools as Docker Hub/Store/Registry</a:t>
            </a:r>
          </a:p>
          <a:p>
            <a:r>
              <a:rPr lang="en-US" dirty="0"/>
              <a:t>Docker Registry</a:t>
            </a:r>
          </a:p>
          <a:p>
            <a:pPr lvl="1"/>
            <a:r>
              <a:rPr lang="en-US" dirty="0"/>
              <a:t>Open source foundation of Hub and DTR</a:t>
            </a:r>
          </a:p>
          <a:p>
            <a:pPr lvl="1"/>
            <a:r>
              <a:rPr lang="en-US" dirty="0"/>
              <a:t>Runs on your infrastructure (on-</a:t>
            </a:r>
            <a:r>
              <a:rPr lang="en-US" dirty="0" err="1"/>
              <a:t>prem</a:t>
            </a:r>
            <a:r>
              <a:rPr lang="en-US" dirty="0"/>
              <a:t> or cloud) as a container</a:t>
            </a:r>
          </a:p>
          <a:p>
            <a:pPr lvl="1"/>
            <a:r>
              <a:rPr lang="en-US" dirty="0">
                <a:hlinkClick r:id="rId2"/>
              </a:rPr>
              <a:t>https://docs.docker.com/registry</a:t>
            </a:r>
            <a:r>
              <a:rPr lang="en-US" dirty="0"/>
              <a:t> and or </a:t>
            </a:r>
            <a:r>
              <a:rPr lang="en-US" dirty="0">
                <a:hlinkClick r:id="rId3"/>
              </a:rPr>
              <a:t>https://github.com/docker/distribution</a:t>
            </a:r>
            <a:r>
              <a:rPr lang="en-US" dirty="0"/>
              <a:t> </a:t>
            </a:r>
          </a:p>
        </p:txBody>
      </p:sp>
      <p:pic>
        <p:nvPicPr>
          <p:cNvPr id="6" name="Picture 5" descr="nintendo, screenshot, abstract&#10;&#10;Description generated with very high confidence"/>
          <p:cNvPicPr>
            <a:picLocks noChangeAspect="1"/>
          </p:cNvPicPr>
          <p:nvPr/>
        </p:nvPicPr>
        <p:blipFill>
          <a:blip r:embed="rId4"/>
          <a:stretch>
            <a:fillRect/>
          </a:stretch>
        </p:blipFill>
        <p:spPr>
          <a:xfrm>
            <a:off x="7666037" y="1897062"/>
            <a:ext cx="4344064" cy="33553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6140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fade">
                                      <p:cBhvr>
                                        <p:cTn id="33" dur="500"/>
                                        <p:tgtEl>
                                          <p:spTgt spid="2">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animEffect transition="in" filter="fade">
                                      <p:cBhvr>
                                        <p:cTn id="38" dur="500"/>
                                        <p:tgtEl>
                                          <p:spTgt spid="2">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animEffect transition="in" filter="fade">
                                      <p:cBhvr>
                                        <p:cTn id="41" dur="500"/>
                                        <p:tgtEl>
                                          <p:spTgt spid="2">
                                            <p:txEl>
                                              <p:pRg st="9" end="9"/>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0" end="10"/>
                                            </p:txEl>
                                          </p:spTgt>
                                        </p:tgtEl>
                                        <p:attrNameLst>
                                          <p:attrName>style.visibility</p:attrName>
                                        </p:attrNameLst>
                                      </p:cBhvr>
                                      <p:to>
                                        <p:strVal val="visible"/>
                                      </p:to>
                                    </p:set>
                                    <p:animEffect transition="in" filter="fade">
                                      <p:cBhvr>
                                        <p:cTn id="44" dur="500"/>
                                        <p:tgtEl>
                                          <p:spTgt spid="2">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animEffect transition="in" filter="fade">
                                      <p:cBhvr>
                                        <p:cTn id="47" dur="500"/>
                                        <p:tgtEl>
                                          <p:spTgt spid="2">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xEl>
                                              <p:pRg st="12" end="12"/>
                                            </p:txEl>
                                          </p:spTgt>
                                        </p:tgtEl>
                                        <p:attrNameLst>
                                          <p:attrName>style.visibility</p:attrName>
                                        </p:attrNameLst>
                                      </p:cBhvr>
                                      <p:to>
                                        <p:strVal val="visible"/>
                                      </p:to>
                                    </p:set>
                                    <p:animEffect transition="in" filter="fade">
                                      <p:cBhvr>
                                        <p:cTn id="52" dur="500"/>
                                        <p:tgtEl>
                                          <p:spTgt spid="2">
                                            <p:txEl>
                                              <p:pRg st="12" end="12"/>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txEl>
                                              <p:pRg st="13" end="13"/>
                                            </p:txEl>
                                          </p:spTgt>
                                        </p:tgtEl>
                                        <p:attrNameLst>
                                          <p:attrName>style.visibility</p:attrName>
                                        </p:attrNameLst>
                                      </p:cBhvr>
                                      <p:to>
                                        <p:strVal val="visible"/>
                                      </p:to>
                                    </p:set>
                                    <p:animEffect transition="in" filter="fade">
                                      <p:cBhvr>
                                        <p:cTn id="55" dur="500"/>
                                        <p:tgtEl>
                                          <p:spTgt spid="2">
                                            <p:txEl>
                                              <p:pRg st="13" end="13"/>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14" end="14"/>
                                            </p:txEl>
                                          </p:spTgt>
                                        </p:tgtEl>
                                        <p:attrNameLst>
                                          <p:attrName>style.visibility</p:attrName>
                                        </p:attrNameLst>
                                      </p:cBhvr>
                                      <p:to>
                                        <p:strVal val="visible"/>
                                      </p:to>
                                    </p:set>
                                    <p:animEffect transition="in" filter="fade">
                                      <p:cBhvr>
                                        <p:cTn id="58" dur="500"/>
                                        <p:tgtEl>
                                          <p:spTgt spid="2">
                                            <p:txEl>
                                              <p:pRg st="14" end="14"/>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
                                            <p:txEl>
                                              <p:pRg st="15" end="15"/>
                                            </p:txEl>
                                          </p:spTgt>
                                        </p:tgtEl>
                                        <p:attrNameLst>
                                          <p:attrName>style.visibility</p:attrName>
                                        </p:attrNameLst>
                                      </p:cBhvr>
                                      <p:to>
                                        <p:strVal val="visible"/>
                                      </p:to>
                                    </p:set>
                                    <p:animEffect transition="in" filter="fade">
                                      <p:cBhvr>
                                        <p:cTn id="61" dur="500"/>
                                        <p:tgtEl>
                                          <p:spTgt spid="2">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What about…</a:t>
            </a:r>
          </a:p>
        </p:txBody>
      </p:sp>
    </p:spTree>
    <p:extLst>
      <p:ext uri="{BB962C8B-B14F-4D97-AF65-F5344CB8AC3E}">
        <p14:creationId xmlns:p14="http://schemas.microsoft.com/office/powerpoint/2010/main" val="1356396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Licensing</a:t>
            </a:r>
          </a:p>
        </p:txBody>
      </p:sp>
      <p:pic>
        <p:nvPicPr>
          <p:cNvPr id="5" name="Picture 4"/>
          <p:cNvPicPr>
            <a:picLocks noChangeAspect="1"/>
          </p:cNvPicPr>
          <p:nvPr/>
        </p:nvPicPr>
        <p:blipFill>
          <a:blip r:embed="rId2"/>
          <a:stretch>
            <a:fillRect/>
          </a:stretch>
        </p:blipFill>
        <p:spPr>
          <a:xfrm>
            <a:off x="1493837" y="1287462"/>
            <a:ext cx="8961437" cy="4890384"/>
          </a:xfrm>
          <a:prstGeom prst="rect">
            <a:avLst/>
          </a:prstGeom>
        </p:spPr>
      </p:pic>
      <p:sp>
        <p:nvSpPr>
          <p:cNvPr id="6" name="Rectangle 5"/>
          <p:cNvSpPr/>
          <p:nvPr/>
        </p:nvSpPr>
        <p:spPr>
          <a:xfrm>
            <a:off x="274639" y="6313685"/>
            <a:ext cx="11889564" cy="307777"/>
          </a:xfrm>
          <a:prstGeom prst="rect">
            <a:avLst/>
          </a:prstGeom>
        </p:spPr>
        <p:txBody>
          <a:bodyPr wrap="square">
            <a:spAutoFit/>
          </a:bodyPr>
          <a:lstStyle/>
          <a:p>
            <a:pPr algn="ctr"/>
            <a:r>
              <a:rPr lang="en-US" sz="1400" i="1" dirty="0"/>
              <a:t>https://www.microsoft.com/en-us/cloud-platform/windows-server-pricing</a:t>
            </a:r>
          </a:p>
        </p:txBody>
      </p:sp>
      <p:sp>
        <p:nvSpPr>
          <p:cNvPr id="8" name="Rectangle 7"/>
          <p:cNvSpPr/>
          <p:nvPr/>
        </p:nvSpPr>
        <p:spPr bwMode="auto">
          <a:xfrm>
            <a:off x="2027237" y="3833812"/>
            <a:ext cx="7924800" cy="164465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9" name="Rectangle 8"/>
          <p:cNvSpPr/>
          <p:nvPr/>
        </p:nvSpPr>
        <p:spPr bwMode="auto">
          <a:xfrm>
            <a:off x="1951037" y="2985293"/>
            <a:ext cx="7924800" cy="278607"/>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Rectangle 6"/>
          <p:cNvSpPr/>
          <p:nvPr/>
        </p:nvSpPr>
        <p:spPr bwMode="auto">
          <a:xfrm>
            <a:off x="2027237" y="3268662"/>
            <a:ext cx="7924800" cy="560388"/>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4799900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5" name="Group 4"/>
          <p:cNvGrpSpPr/>
          <p:nvPr/>
        </p:nvGrpSpPr>
        <p:grpSpPr>
          <a:xfrm>
            <a:off x="5333640"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spTree>
    <p:extLst>
      <p:ext uri="{BB962C8B-B14F-4D97-AF65-F5344CB8AC3E}">
        <p14:creationId xmlns:p14="http://schemas.microsoft.com/office/powerpoint/2010/main" val="3116326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spTree>
    <p:extLst>
      <p:ext uri="{BB962C8B-B14F-4D97-AF65-F5344CB8AC3E}">
        <p14:creationId xmlns:p14="http://schemas.microsoft.com/office/powerpoint/2010/main" val="4275337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9" name="Group 8"/>
          <p:cNvGrpSpPr/>
          <p:nvPr/>
        </p:nvGrpSpPr>
        <p:grpSpPr>
          <a:xfrm>
            <a:off x="3550921" y="5769094"/>
            <a:ext cx="5406922" cy="742870"/>
            <a:chOff x="3550921" y="5769094"/>
            <a:chExt cx="5406922" cy="742870"/>
          </a:xfrm>
        </p:grpSpPr>
        <p:sp>
          <p:nvSpPr>
            <p:cNvPr id="113"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3" name="TextBox 62"/>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KB123456 = new image on Docker Hub</a:t>
              </a:r>
            </a:p>
          </p:txBody>
        </p:sp>
      </p:gr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24" y="5677022"/>
            <a:ext cx="1769681" cy="927414"/>
            <a:chOff x="8330217" y="5599239"/>
            <a:chExt cx="2066227" cy="1082820"/>
          </a:xfrm>
        </p:grpSpPr>
        <p:grpSp>
          <p:nvGrpSpPr>
            <p:cNvPr id="98" name="Group 97"/>
            <p:cNvGrpSpPr/>
            <p:nvPr/>
          </p:nvGrpSpPr>
          <p:grpSpPr>
            <a:xfrm>
              <a:off x="8330217" y="5599239"/>
              <a:ext cx="2066227"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9026"/>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10.0.14393.1</a:t>
              </a:r>
            </a:p>
          </p:txBody>
        </p:sp>
      </p:grpSp>
    </p:spTree>
    <p:extLst>
      <p:ext uri="{BB962C8B-B14F-4D97-AF65-F5344CB8AC3E}">
        <p14:creationId xmlns:p14="http://schemas.microsoft.com/office/powerpoint/2010/main" val="3135682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250"/>
                                        <p:tgtEl>
                                          <p:spTgt spid="9"/>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10" name="Group 9"/>
          <p:cNvGrpSpPr/>
          <p:nvPr/>
        </p:nvGrpSpPr>
        <p:grpSpPr>
          <a:xfrm>
            <a:off x="3550921" y="4693281"/>
            <a:ext cx="5406922" cy="742870"/>
            <a:chOff x="3550921" y="4693281"/>
            <a:chExt cx="5406922" cy="742870"/>
          </a:xfrm>
        </p:grpSpPr>
        <p:sp>
          <p:nvSpPr>
            <p:cNvPr id="112" name="Arrow: Right 111"/>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6" name="Rectangle 45"/>
            <p:cNvSpPr/>
            <p:nvPr/>
          </p:nvSpPr>
          <p:spPr>
            <a:xfrm>
              <a:off x="3639393" y="4856967"/>
              <a:ext cx="4819862" cy="415498"/>
            </a:xfrm>
            <a:prstGeom prst="rect">
              <a:avLst/>
            </a:prstGeom>
          </p:spPr>
          <p:txBody>
            <a:bodyPr wrap="square" lIns="0" rIns="0">
              <a:spAutoFit/>
            </a:bodyPr>
            <a:lstStyle/>
            <a:p>
              <a:pPr marL="0" lvl="2">
                <a:buNone/>
              </a:pPr>
              <a:r>
                <a:rPr lang="en-US" sz="1050" dirty="0">
                  <a:solidFill>
                    <a:schemeClr val="bg1"/>
                  </a:solidFill>
                  <a:latin typeface="Consolas" panose="020B0609020204030204" pitchFamily="49" charset="0"/>
                </a:rPr>
                <a:t>FROM </a:t>
              </a:r>
              <a:r>
                <a:rPr lang="en-US" sz="1050" dirty="0" err="1">
                  <a:solidFill>
                    <a:schemeClr val="bg1"/>
                  </a:solidFill>
                  <a:latin typeface="Consolas" panose="020B0609020204030204" pitchFamily="49" charset="0"/>
                </a:rPr>
                <a:t>windowsservercore</a:t>
              </a:r>
              <a:endParaRPr lang="en-US" sz="1050" dirty="0">
                <a:solidFill>
                  <a:schemeClr val="bg1"/>
                </a:solidFill>
                <a:latin typeface="Consolas" panose="020B0609020204030204" pitchFamily="49" charset="0"/>
              </a:endParaRPr>
            </a:p>
            <a:p>
              <a:pPr marL="0" lvl="2">
                <a:buNone/>
              </a:pPr>
              <a:r>
                <a:rPr lang="en-US" sz="1050" dirty="0">
                  <a:solidFill>
                    <a:schemeClr val="bg1"/>
                  </a:solidFill>
                  <a:latin typeface="Consolas" panose="020B0609020204030204" pitchFamily="49" charset="0"/>
                </a:rPr>
                <a:t>RUN </a:t>
              </a:r>
              <a:r>
                <a:rPr lang="en-US" sz="1050" dirty="0" err="1">
                  <a:solidFill>
                    <a:schemeClr val="bg1"/>
                  </a:solidFill>
                  <a:latin typeface="Consolas" panose="020B0609020204030204" pitchFamily="49" charset="0"/>
                </a:rPr>
                <a:t>powershell</a:t>
              </a:r>
              <a:r>
                <a:rPr lang="en-US" sz="1050" dirty="0">
                  <a:solidFill>
                    <a:schemeClr val="bg1"/>
                  </a:solidFill>
                  <a:latin typeface="Consolas" panose="020B0609020204030204" pitchFamily="49" charset="0"/>
                </a:rPr>
                <a:t> –command Add-</a:t>
              </a:r>
              <a:r>
                <a:rPr lang="en-US" sz="1050" dirty="0" err="1">
                  <a:solidFill>
                    <a:schemeClr val="bg1"/>
                  </a:solidFill>
                  <a:latin typeface="Consolas" panose="020B0609020204030204" pitchFamily="49" charset="0"/>
                </a:rPr>
                <a:t>WindowsFeature</a:t>
              </a:r>
              <a:r>
                <a:rPr lang="en-US" sz="1050" dirty="0">
                  <a:solidFill>
                    <a:schemeClr val="bg1"/>
                  </a:solidFill>
                  <a:latin typeface="Consolas" panose="020B0609020204030204" pitchFamily="49" charset="0"/>
                </a:rPr>
                <a:t> Web-Server</a:t>
              </a:r>
            </a:p>
          </p:txBody>
        </p:sp>
      </p:grpSp>
      <p:grpSp>
        <p:nvGrpSpPr>
          <p:cNvPr id="9" name="Group 8"/>
          <p:cNvGrpSpPr/>
          <p:nvPr/>
        </p:nvGrpSpPr>
        <p:grpSpPr>
          <a:xfrm>
            <a:off x="3550921" y="5769094"/>
            <a:ext cx="5406922" cy="742870"/>
            <a:chOff x="3550921" y="5769094"/>
            <a:chExt cx="5406922" cy="742870"/>
          </a:xfrm>
        </p:grpSpPr>
        <p:sp>
          <p:nvSpPr>
            <p:cNvPr id="113"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3" name="TextBox 62"/>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KB123456 = new image on Docker Hub</a:t>
              </a:r>
            </a:p>
          </p:txBody>
        </p:sp>
      </p:gr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24" y="5677022"/>
            <a:ext cx="1769681" cy="927414"/>
            <a:chOff x="8330217" y="5599239"/>
            <a:chExt cx="2066227" cy="1082820"/>
          </a:xfrm>
        </p:grpSpPr>
        <p:grpSp>
          <p:nvGrpSpPr>
            <p:cNvPr id="98" name="Group 97"/>
            <p:cNvGrpSpPr/>
            <p:nvPr/>
          </p:nvGrpSpPr>
          <p:grpSpPr>
            <a:xfrm>
              <a:off x="8330217" y="5599239"/>
              <a:ext cx="2066227"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9026"/>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10.0.14393.1</a:t>
              </a:r>
            </a:p>
          </p:txBody>
        </p:sp>
      </p:grpSp>
      <p:grpSp>
        <p:nvGrpSpPr>
          <p:cNvPr id="104" name="Group 103"/>
          <p:cNvGrpSpPr/>
          <p:nvPr/>
        </p:nvGrpSpPr>
        <p:grpSpPr>
          <a:xfrm>
            <a:off x="9037637" y="4601207"/>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1372485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250"/>
                                        <p:tgtEl>
                                          <p:spTgt spid="10"/>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D7D1EC-F6D5-42D4-807C-A0C599CB593C}"/>
              </a:ext>
            </a:extLst>
          </p:cNvPr>
          <p:cNvSpPr>
            <a:spLocks noGrp="1"/>
          </p:cNvSpPr>
          <p:nvPr>
            <p:ph type="title"/>
          </p:nvPr>
        </p:nvSpPr>
        <p:spPr>
          <a:xfrm>
            <a:off x="274639" y="295274"/>
            <a:ext cx="11889564" cy="917575"/>
          </a:xfrm>
        </p:spPr>
        <p:txBody>
          <a:bodyPr/>
          <a:lstStyle/>
          <a:p>
            <a:r>
              <a:rPr lang="en-US" dirty="0"/>
              <a:t>Where do application admin’s spend time…</a:t>
            </a:r>
          </a:p>
        </p:txBody>
      </p:sp>
      <p:sp>
        <p:nvSpPr>
          <p:cNvPr id="5" name="Rectangle 4">
            <a:extLst>
              <a:ext uri="{FF2B5EF4-FFF2-40B4-BE49-F238E27FC236}">
                <a16:creationId xmlns:a16="http://schemas.microsoft.com/office/drawing/2014/main" id="{4B74FD59-ACFE-4882-A097-C51B16076E10}"/>
              </a:ext>
            </a:extLst>
          </p:cNvPr>
          <p:cNvSpPr/>
          <p:nvPr/>
        </p:nvSpPr>
        <p:spPr bwMode="auto">
          <a:xfrm>
            <a:off x="6397743" y="1302726"/>
            <a:ext cx="5306896" cy="844551"/>
          </a:xfrm>
          <a:prstGeom prst="rect">
            <a:avLst/>
          </a:prstGeom>
          <a:solidFill>
            <a:schemeClr val="tx2"/>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Maintaining </a:t>
            </a:r>
            <a:r>
              <a:rPr lang="en-US" sz="2000" b="1" i="1" dirty="0">
                <a:gradFill>
                  <a:gsLst>
                    <a:gs pos="0">
                      <a:srgbClr val="FFFFFF"/>
                    </a:gs>
                    <a:gs pos="100000">
                      <a:srgbClr val="FFFFFF"/>
                    </a:gs>
                  </a:gsLst>
                  <a:lin ang="5400000" scaled="0"/>
                </a:gradFill>
                <a:ea typeface="Segoe UI" pitchFamily="34" charset="0"/>
                <a:cs typeface="Segoe UI" pitchFamily="34" charset="0"/>
              </a:rPr>
              <a:t>existing</a:t>
            </a:r>
            <a:r>
              <a:rPr lang="en-US" sz="2000" dirty="0">
                <a:gradFill>
                  <a:gsLst>
                    <a:gs pos="0">
                      <a:srgbClr val="FFFFFF"/>
                    </a:gs>
                    <a:gs pos="100000">
                      <a:srgbClr val="FFFFFF"/>
                    </a:gs>
                  </a:gsLst>
                  <a:lin ang="5400000" scaled="0"/>
                </a:gradFill>
                <a:ea typeface="Segoe UI" pitchFamily="34" charset="0"/>
                <a:cs typeface="Segoe UI" pitchFamily="34" charset="0"/>
              </a:rPr>
              <a:t> applications</a:t>
            </a:r>
          </a:p>
        </p:txBody>
      </p:sp>
      <p:sp>
        <p:nvSpPr>
          <p:cNvPr id="6" name="Rectangle 5">
            <a:extLst>
              <a:ext uri="{FF2B5EF4-FFF2-40B4-BE49-F238E27FC236}">
                <a16:creationId xmlns:a16="http://schemas.microsoft.com/office/drawing/2014/main" id="{823A2325-D223-4D8B-A205-82721700137E}"/>
              </a:ext>
            </a:extLst>
          </p:cNvPr>
          <p:cNvSpPr/>
          <p:nvPr/>
        </p:nvSpPr>
        <p:spPr bwMode="auto">
          <a:xfrm>
            <a:off x="6397743" y="2199240"/>
            <a:ext cx="5306896" cy="844551"/>
          </a:xfrm>
          <a:prstGeom prst="rect">
            <a:avLst/>
          </a:prstGeom>
          <a:solidFill>
            <a:schemeClr val="tx2"/>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Re-deploying new versions </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of </a:t>
            </a:r>
            <a:r>
              <a:rPr lang="en-US" sz="2000" b="1" i="1" dirty="0">
                <a:gradFill>
                  <a:gsLst>
                    <a:gs pos="0">
                      <a:srgbClr val="FFFFFF"/>
                    </a:gs>
                    <a:gs pos="100000">
                      <a:srgbClr val="FFFFFF"/>
                    </a:gs>
                  </a:gsLst>
                  <a:lin ang="5400000" scaled="0"/>
                </a:gradFill>
                <a:cs typeface="Segoe UI" pitchFamily="34" charset="0"/>
              </a:rPr>
              <a:t>existing</a:t>
            </a:r>
            <a:r>
              <a:rPr lang="en-US" sz="2000" dirty="0">
                <a:gradFill>
                  <a:gsLst>
                    <a:gs pos="0">
                      <a:srgbClr val="FFFFFF"/>
                    </a:gs>
                    <a:gs pos="100000">
                      <a:srgbClr val="FFFFFF"/>
                    </a:gs>
                  </a:gsLst>
                  <a:lin ang="5400000" scaled="0"/>
                </a:gradFill>
                <a:cs typeface="Segoe UI" pitchFamily="34" charset="0"/>
              </a:rPr>
              <a:t> applications</a:t>
            </a:r>
          </a:p>
        </p:txBody>
      </p:sp>
      <p:sp>
        <p:nvSpPr>
          <p:cNvPr id="7" name="Rectangle 6">
            <a:extLst>
              <a:ext uri="{FF2B5EF4-FFF2-40B4-BE49-F238E27FC236}">
                <a16:creationId xmlns:a16="http://schemas.microsoft.com/office/drawing/2014/main" id="{160DC613-D3B5-4EE8-914A-DBEBF099F1B0}"/>
              </a:ext>
            </a:extLst>
          </p:cNvPr>
          <p:cNvSpPr/>
          <p:nvPr/>
        </p:nvSpPr>
        <p:spPr bwMode="auto">
          <a:xfrm>
            <a:off x="6397743" y="3095754"/>
            <a:ext cx="5306896" cy="844551"/>
          </a:xfrm>
          <a:prstGeom prst="rect">
            <a:avLst/>
          </a:prstGeom>
          <a:solidFill>
            <a:schemeClr val="tx2"/>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Diagnosing issues with</a:t>
            </a:r>
          </a:p>
          <a:p>
            <a:pPr algn="ctr" defTabSz="932472" fontAlgn="base">
              <a:lnSpc>
                <a:spcPct val="90000"/>
              </a:lnSpc>
              <a:spcBef>
                <a:spcPct val="0"/>
              </a:spcBef>
              <a:spcAft>
                <a:spcPct val="0"/>
              </a:spcAft>
            </a:pPr>
            <a:r>
              <a:rPr lang="en-US" sz="2000" b="1" i="1" dirty="0">
                <a:gradFill>
                  <a:gsLst>
                    <a:gs pos="0">
                      <a:srgbClr val="FFFFFF"/>
                    </a:gs>
                    <a:gs pos="100000">
                      <a:srgbClr val="FFFFFF"/>
                    </a:gs>
                  </a:gsLst>
                  <a:lin ang="5400000" scaled="0"/>
                </a:gradFill>
                <a:cs typeface="Segoe UI" pitchFamily="34" charset="0"/>
              </a:rPr>
              <a:t>existing</a:t>
            </a:r>
            <a:r>
              <a:rPr lang="en-US" sz="2000" dirty="0">
                <a:gradFill>
                  <a:gsLst>
                    <a:gs pos="0">
                      <a:srgbClr val="FFFFFF"/>
                    </a:gs>
                    <a:gs pos="100000">
                      <a:srgbClr val="FFFFFF"/>
                    </a:gs>
                  </a:gsLst>
                  <a:lin ang="5400000" scaled="0"/>
                </a:gradFill>
                <a:cs typeface="Segoe UI" pitchFamily="34" charset="0"/>
              </a:rPr>
              <a:t> applications</a:t>
            </a:r>
          </a:p>
        </p:txBody>
      </p:sp>
      <p:sp>
        <p:nvSpPr>
          <p:cNvPr id="8" name="Rectangle 7">
            <a:extLst>
              <a:ext uri="{FF2B5EF4-FFF2-40B4-BE49-F238E27FC236}">
                <a16:creationId xmlns:a16="http://schemas.microsoft.com/office/drawing/2014/main" id="{17BA94A2-E48A-43B1-B0C6-788542F9E83E}"/>
              </a:ext>
            </a:extLst>
          </p:cNvPr>
          <p:cNvSpPr/>
          <p:nvPr/>
        </p:nvSpPr>
        <p:spPr bwMode="auto">
          <a:xfrm>
            <a:off x="6397743" y="3992269"/>
            <a:ext cx="5306896" cy="844551"/>
          </a:xfrm>
          <a:prstGeom prst="rect">
            <a:avLst/>
          </a:prstGeom>
          <a:solidFill>
            <a:schemeClr val="tx2"/>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Troubleshooting issues from feature additions to the </a:t>
            </a:r>
            <a:r>
              <a:rPr lang="en-US" sz="2000" b="1" i="1" dirty="0">
                <a:gradFill>
                  <a:gsLst>
                    <a:gs pos="0">
                      <a:srgbClr val="FFFFFF"/>
                    </a:gs>
                    <a:gs pos="100000">
                      <a:srgbClr val="FFFFFF"/>
                    </a:gs>
                  </a:gsLst>
                  <a:lin ang="5400000" scaled="0"/>
                </a:gradFill>
                <a:cs typeface="Segoe UI" pitchFamily="34" charset="0"/>
              </a:rPr>
              <a:t>existing </a:t>
            </a:r>
            <a:r>
              <a:rPr lang="en-US" sz="2000" dirty="0">
                <a:gradFill>
                  <a:gsLst>
                    <a:gs pos="0">
                      <a:srgbClr val="FFFFFF"/>
                    </a:gs>
                    <a:gs pos="100000">
                      <a:srgbClr val="FFFFFF"/>
                    </a:gs>
                  </a:gsLst>
                  <a:lin ang="5400000" scaled="0"/>
                </a:gradFill>
                <a:cs typeface="Segoe UI" pitchFamily="34" charset="0"/>
              </a:rPr>
              <a:t>applications</a:t>
            </a:r>
          </a:p>
        </p:txBody>
      </p:sp>
      <p:sp>
        <p:nvSpPr>
          <p:cNvPr id="10" name="Rectangle 9">
            <a:extLst>
              <a:ext uri="{FF2B5EF4-FFF2-40B4-BE49-F238E27FC236}">
                <a16:creationId xmlns:a16="http://schemas.microsoft.com/office/drawing/2014/main" id="{E372925B-FCC1-4E2A-B4EC-F31745D39675}"/>
              </a:ext>
            </a:extLst>
          </p:cNvPr>
          <p:cNvSpPr/>
          <p:nvPr/>
        </p:nvSpPr>
        <p:spPr bwMode="auto">
          <a:xfrm>
            <a:off x="6397743" y="5493727"/>
            <a:ext cx="5306896" cy="844551"/>
          </a:xfrm>
          <a:prstGeom prst="rect">
            <a:avLst/>
          </a:prstGeom>
          <a:solidFill>
            <a:schemeClr val="tx2"/>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cs typeface="Segoe UI" pitchFamily="34" charset="0"/>
              </a:rPr>
              <a:t>Building a </a:t>
            </a:r>
            <a:r>
              <a:rPr lang="en-US" sz="2000" b="1" i="1" dirty="0">
                <a:gradFill>
                  <a:gsLst>
                    <a:gs pos="0">
                      <a:srgbClr val="FFFFFF"/>
                    </a:gs>
                    <a:gs pos="100000">
                      <a:srgbClr val="FFFFFF"/>
                    </a:gs>
                  </a:gsLst>
                  <a:lin ang="5400000" scaled="0"/>
                </a:gradFill>
                <a:cs typeface="Segoe UI" pitchFamily="34" charset="0"/>
              </a:rPr>
              <a:t>new</a:t>
            </a:r>
            <a:r>
              <a:rPr lang="en-US" sz="2000" dirty="0">
                <a:gradFill>
                  <a:gsLst>
                    <a:gs pos="0">
                      <a:srgbClr val="FFFFFF"/>
                    </a:gs>
                    <a:gs pos="100000">
                      <a:srgbClr val="FFFFFF"/>
                    </a:gs>
                  </a:gsLst>
                  <a:lin ang="5400000" scaled="0"/>
                </a:gradFill>
                <a:cs typeface="Segoe UI" pitchFamily="34" charset="0"/>
              </a:rPr>
              <a:t> application </a:t>
            </a:r>
            <a:br>
              <a:rPr lang="en-US" sz="2000" dirty="0">
                <a:gradFill>
                  <a:gsLst>
                    <a:gs pos="0">
                      <a:srgbClr val="FFFFFF"/>
                    </a:gs>
                    <a:gs pos="100000">
                      <a:srgbClr val="FFFFFF"/>
                    </a:gs>
                  </a:gsLst>
                  <a:lin ang="5400000" scaled="0"/>
                </a:gradFill>
                <a:cs typeface="Segoe UI" pitchFamily="34" charset="0"/>
              </a:rPr>
            </a:br>
            <a:r>
              <a:rPr lang="en-US" i="1" dirty="0">
                <a:gradFill>
                  <a:gsLst>
                    <a:gs pos="0">
                      <a:srgbClr val="FFFFFF"/>
                    </a:gs>
                    <a:gs pos="100000">
                      <a:srgbClr val="FFFFFF"/>
                    </a:gs>
                  </a:gsLst>
                  <a:lin ang="5400000" scaled="0"/>
                </a:gradFill>
                <a:cs typeface="Segoe UI" pitchFamily="34" charset="0"/>
              </a:rPr>
              <a:t>(maybe… if there’s time)</a:t>
            </a:r>
          </a:p>
        </p:txBody>
      </p:sp>
      <p:pic>
        <p:nvPicPr>
          <p:cNvPr id="9" name="Picture 8">
            <a:extLst>
              <a:ext uri="{FF2B5EF4-FFF2-40B4-BE49-F238E27FC236}">
                <a16:creationId xmlns:a16="http://schemas.microsoft.com/office/drawing/2014/main" id="{1C17A45B-51D7-4BB2-8098-65C8C858C278}"/>
              </a:ext>
            </a:extLst>
          </p:cNvPr>
          <p:cNvPicPr>
            <a:picLocks noChangeAspect="1"/>
          </p:cNvPicPr>
          <p:nvPr/>
        </p:nvPicPr>
        <p:blipFill>
          <a:blip r:embed="rId2"/>
          <a:stretch>
            <a:fillRect/>
          </a:stretch>
        </p:blipFill>
        <p:spPr>
          <a:xfrm>
            <a:off x="277271" y="1777882"/>
            <a:ext cx="5766460" cy="43248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481033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10" name="Group 9"/>
          <p:cNvGrpSpPr/>
          <p:nvPr/>
        </p:nvGrpSpPr>
        <p:grpSpPr>
          <a:xfrm>
            <a:off x="3550921" y="4693281"/>
            <a:ext cx="5406922" cy="742870"/>
            <a:chOff x="3550921" y="4693281"/>
            <a:chExt cx="5406922" cy="742870"/>
          </a:xfrm>
        </p:grpSpPr>
        <p:sp>
          <p:nvSpPr>
            <p:cNvPr id="112" name="Arrow: Right 111"/>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6" name="Rectangle 45"/>
            <p:cNvSpPr/>
            <p:nvPr/>
          </p:nvSpPr>
          <p:spPr>
            <a:xfrm>
              <a:off x="3639393" y="4856967"/>
              <a:ext cx="4819862" cy="415498"/>
            </a:xfrm>
            <a:prstGeom prst="rect">
              <a:avLst/>
            </a:prstGeom>
          </p:spPr>
          <p:txBody>
            <a:bodyPr wrap="square" lIns="0" rIns="0">
              <a:spAutoFit/>
            </a:bodyPr>
            <a:lstStyle/>
            <a:p>
              <a:pPr marL="0" lvl="2">
                <a:buNone/>
              </a:pPr>
              <a:r>
                <a:rPr lang="en-US" sz="1050" dirty="0">
                  <a:solidFill>
                    <a:schemeClr val="bg1"/>
                  </a:solidFill>
                  <a:latin typeface="Consolas" panose="020B0609020204030204" pitchFamily="49" charset="0"/>
                </a:rPr>
                <a:t>FROM </a:t>
              </a:r>
              <a:r>
                <a:rPr lang="en-US" sz="1050" dirty="0" err="1">
                  <a:solidFill>
                    <a:schemeClr val="bg1"/>
                  </a:solidFill>
                  <a:latin typeface="Consolas" panose="020B0609020204030204" pitchFamily="49" charset="0"/>
                </a:rPr>
                <a:t>windowsservercore</a:t>
              </a:r>
              <a:endParaRPr lang="en-US" sz="1050" dirty="0">
                <a:solidFill>
                  <a:schemeClr val="bg1"/>
                </a:solidFill>
                <a:latin typeface="Consolas" panose="020B0609020204030204" pitchFamily="49" charset="0"/>
              </a:endParaRPr>
            </a:p>
            <a:p>
              <a:pPr marL="0" lvl="2">
                <a:buNone/>
              </a:pPr>
              <a:r>
                <a:rPr lang="en-US" sz="1050" dirty="0">
                  <a:solidFill>
                    <a:schemeClr val="bg1"/>
                  </a:solidFill>
                  <a:latin typeface="Consolas" panose="020B0609020204030204" pitchFamily="49" charset="0"/>
                </a:rPr>
                <a:t>RUN </a:t>
              </a:r>
              <a:r>
                <a:rPr lang="en-US" sz="1050" dirty="0" err="1">
                  <a:solidFill>
                    <a:schemeClr val="bg1"/>
                  </a:solidFill>
                  <a:latin typeface="Consolas" panose="020B0609020204030204" pitchFamily="49" charset="0"/>
                </a:rPr>
                <a:t>powershell</a:t>
              </a:r>
              <a:r>
                <a:rPr lang="en-US" sz="1050" dirty="0">
                  <a:solidFill>
                    <a:schemeClr val="bg1"/>
                  </a:solidFill>
                  <a:latin typeface="Consolas" panose="020B0609020204030204" pitchFamily="49" charset="0"/>
                </a:rPr>
                <a:t> –command Add-</a:t>
              </a:r>
              <a:r>
                <a:rPr lang="en-US" sz="1050" dirty="0" err="1">
                  <a:solidFill>
                    <a:schemeClr val="bg1"/>
                  </a:solidFill>
                  <a:latin typeface="Consolas" panose="020B0609020204030204" pitchFamily="49" charset="0"/>
                </a:rPr>
                <a:t>WindowsFeature</a:t>
              </a:r>
              <a:r>
                <a:rPr lang="en-US" sz="1050" dirty="0">
                  <a:solidFill>
                    <a:schemeClr val="bg1"/>
                  </a:solidFill>
                  <a:latin typeface="Consolas" panose="020B0609020204030204" pitchFamily="49" charset="0"/>
                </a:rPr>
                <a:t> Web-Server</a:t>
              </a:r>
            </a:p>
          </p:txBody>
        </p:sp>
      </p:grpSp>
      <p:grpSp>
        <p:nvGrpSpPr>
          <p:cNvPr id="11" name="Group 10"/>
          <p:cNvGrpSpPr/>
          <p:nvPr/>
        </p:nvGrpSpPr>
        <p:grpSpPr>
          <a:xfrm>
            <a:off x="3550921" y="3573462"/>
            <a:ext cx="5406922" cy="742870"/>
            <a:chOff x="3550921" y="3573462"/>
            <a:chExt cx="5406922" cy="742870"/>
          </a:xfrm>
        </p:grpSpPr>
        <p:sp>
          <p:nvSpPr>
            <p:cNvPr id="65" name="Arrow: Right 64"/>
            <p:cNvSpPr/>
            <p:nvPr/>
          </p:nvSpPr>
          <p:spPr bwMode="auto">
            <a:xfrm>
              <a:off x="3550921" y="3573462"/>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7" name="Rectangle 46"/>
            <p:cNvSpPr/>
            <p:nvPr/>
          </p:nvSpPr>
          <p:spPr>
            <a:xfrm>
              <a:off x="3639257" y="3737148"/>
              <a:ext cx="4760682" cy="415498"/>
            </a:xfrm>
            <a:prstGeom prst="rect">
              <a:avLst/>
            </a:prstGeom>
          </p:spPr>
          <p:txBody>
            <a:bodyPr wrap="square" lIns="0" rIns="0">
              <a:spAutoFit/>
            </a:bodyPr>
            <a:lstStyle/>
            <a:p>
              <a:pPr marL="0" lvl="2">
                <a:buNone/>
              </a:pPr>
              <a:r>
                <a:rPr lang="en-US" sz="1050" dirty="0">
                  <a:solidFill>
                    <a:schemeClr val="bg1"/>
                  </a:solidFill>
                  <a:latin typeface="Consolas" panose="020B0609020204030204" pitchFamily="49" charset="0"/>
                </a:rPr>
                <a:t>FROM </a:t>
              </a:r>
              <a:r>
                <a:rPr lang="en-US" sz="1050" dirty="0" err="1">
                  <a:solidFill>
                    <a:schemeClr val="bg1"/>
                  </a:solidFill>
                  <a:latin typeface="Consolas" panose="020B0609020204030204" pitchFamily="49" charset="0"/>
                </a:rPr>
                <a:t>iis</a:t>
              </a:r>
              <a:endParaRPr lang="en-US" sz="1050" dirty="0">
                <a:solidFill>
                  <a:schemeClr val="bg1"/>
                </a:solidFill>
                <a:latin typeface="Consolas" panose="020B0609020204030204" pitchFamily="49" charset="0"/>
              </a:endParaRPr>
            </a:p>
            <a:p>
              <a:pPr marL="0" lvl="2">
                <a:buNone/>
              </a:pPr>
              <a:r>
                <a:rPr lang="en-US" sz="1050" dirty="0">
                  <a:solidFill>
                    <a:schemeClr val="bg1"/>
                  </a:solidFill>
                  <a:latin typeface="Consolas" panose="020B0609020204030204" pitchFamily="49" charset="0"/>
                </a:rPr>
                <a:t>ADD mysite.htm </a:t>
              </a:r>
              <a:r>
                <a:rPr lang="en-US" sz="1050" dirty="0" err="1">
                  <a:solidFill>
                    <a:schemeClr val="bg1"/>
                  </a:solidFill>
                  <a:latin typeface="Consolas" panose="020B0609020204030204" pitchFamily="49" charset="0"/>
                </a:rPr>
                <a:t>inetpub</a:t>
              </a:r>
              <a:r>
                <a:rPr lang="en-US" sz="1050" dirty="0">
                  <a:solidFill>
                    <a:schemeClr val="bg1"/>
                  </a:solidFill>
                  <a:latin typeface="Consolas" panose="020B0609020204030204" pitchFamily="49" charset="0"/>
                </a:rPr>
                <a:t>\mysite.htm</a:t>
              </a:r>
            </a:p>
          </p:txBody>
        </p:sp>
      </p:grpSp>
      <p:grpSp>
        <p:nvGrpSpPr>
          <p:cNvPr id="9" name="Group 8"/>
          <p:cNvGrpSpPr/>
          <p:nvPr/>
        </p:nvGrpSpPr>
        <p:grpSpPr>
          <a:xfrm>
            <a:off x="3550921" y="5769094"/>
            <a:ext cx="5406922" cy="742870"/>
            <a:chOff x="3550921" y="5769094"/>
            <a:chExt cx="5406922" cy="742870"/>
          </a:xfrm>
        </p:grpSpPr>
        <p:sp>
          <p:nvSpPr>
            <p:cNvPr id="113"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3" name="TextBox 62"/>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KB123456 = new image on Docker Hub</a:t>
              </a:r>
            </a:p>
          </p:txBody>
        </p:sp>
      </p:gr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24" y="5677022"/>
            <a:ext cx="1769681" cy="927414"/>
            <a:chOff x="8330217" y="5599239"/>
            <a:chExt cx="2066227" cy="1082820"/>
          </a:xfrm>
        </p:grpSpPr>
        <p:grpSp>
          <p:nvGrpSpPr>
            <p:cNvPr id="98" name="Group 97"/>
            <p:cNvGrpSpPr/>
            <p:nvPr/>
          </p:nvGrpSpPr>
          <p:grpSpPr>
            <a:xfrm>
              <a:off x="8330217" y="5599239"/>
              <a:ext cx="2066227"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9026"/>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10.0.14393.1</a:t>
              </a:r>
            </a:p>
          </p:txBody>
        </p:sp>
      </p:grpSp>
      <p:grpSp>
        <p:nvGrpSpPr>
          <p:cNvPr id="104" name="Group 103"/>
          <p:cNvGrpSpPr/>
          <p:nvPr/>
        </p:nvGrpSpPr>
        <p:grpSpPr>
          <a:xfrm>
            <a:off x="9037637" y="4601207"/>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08" name="Group 107"/>
          <p:cNvGrpSpPr/>
          <p:nvPr/>
        </p:nvGrpSpPr>
        <p:grpSpPr>
          <a:xfrm>
            <a:off x="9037637" y="3525392"/>
            <a:ext cx="1769687" cy="927414"/>
            <a:chOff x="1951037" y="4049747"/>
            <a:chExt cx="2689850" cy="1409630"/>
          </a:xfrm>
        </p:grpSpPr>
        <p:sp>
          <p:nvSpPr>
            <p:cNvPr id="109" name="Rectangle 10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ight Bracket 1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11" name="Left Bracket 1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1420422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250"/>
                                        <p:tgtEl>
                                          <p:spTgt spid="11"/>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fade">
                                      <p:cBhvr>
                                        <p:cTn id="11"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5333627" y="3525392"/>
            <a:ext cx="1769700" cy="3079044"/>
            <a:chOff x="1688918" y="3525392"/>
            <a:chExt cx="1769700" cy="3079044"/>
          </a:xfrm>
        </p:grpSpPr>
        <p:grpSp>
          <p:nvGrpSpPr>
            <p:cNvPr id="82" name="Group 81"/>
            <p:cNvGrpSpPr/>
            <p:nvPr/>
          </p:nvGrpSpPr>
          <p:grpSpPr>
            <a:xfrm>
              <a:off x="1688918" y="5677022"/>
              <a:ext cx="1769681" cy="927414"/>
              <a:chOff x="8330217" y="5599239"/>
              <a:chExt cx="2066227" cy="1082820"/>
            </a:xfrm>
          </p:grpSpPr>
          <p:grpSp>
            <p:nvGrpSpPr>
              <p:cNvPr id="83" name="Group 82"/>
              <p:cNvGrpSpPr/>
              <p:nvPr/>
            </p:nvGrpSpPr>
            <p:grpSpPr>
              <a:xfrm>
                <a:off x="8330217" y="5599239"/>
                <a:ext cx="2066227"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spTree>
    <p:extLst>
      <p:ext uri="{BB962C8B-B14F-4D97-AF65-F5344CB8AC3E}">
        <p14:creationId xmlns:p14="http://schemas.microsoft.com/office/powerpoint/2010/main" val="193141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spTree>
    <p:extLst>
      <p:ext uri="{BB962C8B-B14F-4D97-AF65-F5344CB8AC3E}">
        <p14:creationId xmlns:p14="http://schemas.microsoft.com/office/powerpoint/2010/main" val="2937817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37" y="5677022"/>
            <a:ext cx="1769687" cy="927414"/>
            <a:chOff x="8330223" y="5599239"/>
            <a:chExt cx="2066233" cy="1082820"/>
          </a:xfrm>
        </p:grpSpPr>
        <p:grpSp>
          <p:nvGrpSpPr>
            <p:cNvPr id="98" name="Group 97"/>
            <p:cNvGrpSpPr/>
            <p:nvPr/>
          </p:nvGrpSpPr>
          <p:grpSpPr>
            <a:xfrm>
              <a:off x="8330223" y="5599239"/>
              <a:ext cx="2066233"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4" name="Group 3"/>
          <p:cNvGrpSpPr/>
          <p:nvPr/>
        </p:nvGrpSpPr>
        <p:grpSpPr>
          <a:xfrm>
            <a:off x="3550921" y="5769094"/>
            <a:ext cx="5406922" cy="742870"/>
            <a:chOff x="3550921" y="5769094"/>
            <a:chExt cx="5406922" cy="742870"/>
          </a:xfrm>
        </p:grpSpPr>
        <p:sp>
          <p:nvSpPr>
            <p:cNvPr id="73" name="Arrow: Right 7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4" name="TextBox 73"/>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grpSp>
    </p:spTree>
    <p:extLst>
      <p:ext uri="{BB962C8B-B14F-4D97-AF65-F5344CB8AC3E}">
        <p14:creationId xmlns:p14="http://schemas.microsoft.com/office/powerpoint/2010/main" val="406149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37" y="5677022"/>
            <a:ext cx="1769687" cy="927414"/>
            <a:chOff x="8330223" y="5599239"/>
            <a:chExt cx="2066233" cy="1082820"/>
          </a:xfrm>
        </p:grpSpPr>
        <p:grpSp>
          <p:nvGrpSpPr>
            <p:cNvPr id="98" name="Group 97"/>
            <p:cNvGrpSpPr/>
            <p:nvPr/>
          </p:nvGrpSpPr>
          <p:grpSpPr>
            <a:xfrm>
              <a:off x="8330223" y="5599239"/>
              <a:ext cx="2066233"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104" name="Group 103"/>
          <p:cNvGrpSpPr/>
          <p:nvPr/>
        </p:nvGrpSpPr>
        <p:grpSpPr>
          <a:xfrm>
            <a:off x="9037637" y="4601207"/>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08" name="Group 107"/>
          <p:cNvGrpSpPr/>
          <p:nvPr/>
        </p:nvGrpSpPr>
        <p:grpSpPr>
          <a:xfrm>
            <a:off x="9037637" y="3525392"/>
            <a:ext cx="1769687" cy="927414"/>
            <a:chOff x="1951037" y="4049747"/>
            <a:chExt cx="2689850" cy="1409630"/>
          </a:xfrm>
        </p:grpSpPr>
        <p:sp>
          <p:nvSpPr>
            <p:cNvPr id="109" name="Rectangle 10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ight Bracket 1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11" name="Left Bracket 1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73" name="Arrow: Right 7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4" name="TextBox 73"/>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grpSp>
        <p:nvGrpSpPr>
          <p:cNvPr id="4" name="Group 3"/>
          <p:cNvGrpSpPr/>
          <p:nvPr/>
        </p:nvGrpSpPr>
        <p:grpSpPr>
          <a:xfrm>
            <a:off x="3550921" y="4693281"/>
            <a:ext cx="5406922" cy="742870"/>
            <a:chOff x="3550921" y="4693281"/>
            <a:chExt cx="5406922" cy="742870"/>
          </a:xfrm>
        </p:grpSpPr>
        <p:sp>
          <p:nvSpPr>
            <p:cNvPr id="67" name="Arrow: Right 66"/>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6" name="TextBox 75"/>
            <p:cNvSpPr txBox="1"/>
            <p:nvPr/>
          </p:nvSpPr>
          <p:spPr>
            <a:xfrm>
              <a:off x="3551237" y="4820033"/>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grpSp>
      <p:grpSp>
        <p:nvGrpSpPr>
          <p:cNvPr id="6" name="Group 5"/>
          <p:cNvGrpSpPr/>
          <p:nvPr/>
        </p:nvGrpSpPr>
        <p:grpSpPr>
          <a:xfrm>
            <a:off x="3550921" y="3573462"/>
            <a:ext cx="5406922" cy="742870"/>
            <a:chOff x="3550921" y="3573462"/>
            <a:chExt cx="5406922" cy="742870"/>
          </a:xfrm>
        </p:grpSpPr>
        <p:sp>
          <p:nvSpPr>
            <p:cNvPr id="70" name="Arrow: Right 69"/>
            <p:cNvSpPr/>
            <p:nvPr/>
          </p:nvSpPr>
          <p:spPr bwMode="auto">
            <a:xfrm>
              <a:off x="3550921" y="3573462"/>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7" name="TextBox 76"/>
            <p:cNvSpPr txBox="1"/>
            <p:nvPr/>
          </p:nvSpPr>
          <p:spPr>
            <a:xfrm>
              <a:off x="3551237" y="369369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grpSp>
    </p:spTree>
    <p:extLst>
      <p:ext uri="{BB962C8B-B14F-4D97-AF65-F5344CB8AC3E}">
        <p14:creationId xmlns:p14="http://schemas.microsoft.com/office/powerpoint/2010/main" val="343304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25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37" y="5677022"/>
            <a:ext cx="1769687" cy="927414"/>
            <a:chOff x="8330223" y="5599239"/>
            <a:chExt cx="2066233" cy="1082820"/>
          </a:xfrm>
        </p:grpSpPr>
        <p:grpSp>
          <p:nvGrpSpPr>
            <p:cNvPr id="98" name="Group 97"/>
            <p:cNvGrpSpPr/>
            <p:nvPr/>
          </p:nvGrpSpPr>
          <p:grpSpPr>
            <a:xfrm>
              <a:off x="8330223" y="5599239"/>
              <a:ext cx="2066233"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104" name="Group 103"/>
          <p:cNvGrpSpPr/>
          <p:nvPr/>
        </p:nvGrpSpPr>
        <p:grpSpPr>
          <a:xfrm>
            <a:off x="9037637" y="4601207"/>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08" name="Group 107"/>
          <p:cNvGrpSpPr/>
          <p:nvPr/>
        </p:nvGrpSpPr>
        <p:grpSpPr>
          <a:xfrm>
            <a:off x="9037637" y="3525392"/>
            <a:ext cx="1769687" cy="927414"/>
            <a:chOff x="1951037" y="4049747"/>
            <a:chExt cx="2689850" cy="1409630"/>
          </a:xfrm>
        </p:grpSpPr>
        <p:sp>
          <p:nvSpPr>
            <p:cNvPr id="109" name="Rectangle 10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ight Bracket 1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11" name="Left Bracket 1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53" name="Group 52"/>
          <p:cNvGrpSpPr/>
          <p:nvPr/>
        </p:nvGrpSpPr>
        <p:grpSpPr>
          <a:xfrm>
            <a:off x="9033144" y="2430462"/>
            <a:ext cx="1769687" cy="927414"/>
            <a:chOff x="1951037" y="4049747"/>
            <a:chExt cx="2689850" cy="1409630"/>
          </a:xfrm>
        </p:grpSpPr>
        <p:sp>
          <p:nvSpPr>
            <p:cNvPr id="54" name="Rectangle 5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KB123456</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Right Bracket 5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56" name="Left Bracket 5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67" name="Arrow: Right 66"/>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0" name="Arrow: Right 69"/>
          <p:cNvSpPr/>
          <p:nvPr/>
        </p:nvSpPr>
        <p:spPr bwMode="auto">
          <a:xfrm>
            <a:off x="3550921" y="3573462"/>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3" name="Arrow: Right 7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4" name="TextBox 73"/>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sp>
        <p:nvSpPr>
          <p:cNvPr id="76" name="TextBox 75"/>
          <p:cNvSpPr txBox="1"/>
          <p:nvPr/>
        </p:nvSpPr>
        <p:spPr>
          <a:xfrm>
            <a:off x="3551237" y="4820033"/>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sp>
        <p:nvSpPr>
          <p:cNvPr id="77" name="TextBox 76"/>
          <p:cNvSpPr txBox="1"/>
          <p:nvPr/>
        </p:nvSpPr>
        <p:spPr>
          <a:xfrm>
            <a:off x="3551237" y="369369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spTree>
    <p:extLst>
      <p:ext uri="{BB962C8B-B14F-4D97-AF65-F5344CB8AC3E}">
        <p14:creationId xmlns:p14="http://schemas.microsoft.com/office/powerpoint/2010/main" val="319829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Controls</a:t>
            </a:r>
          </a:p>
        </p:txBody>
      </p:sp>
      <p:sp>
        <p:nvSpPr>
          <p:cNvPr id="3" name="Text Placeholder 2"/>
          <p:cNvSpPr>
            <a:spLocks noGrp="1"/>
          </p:cNvSpPr>
          <p:nvPr>
            <p:ph type="body" sz="quarter" idx="10"/>
          </p:nvPr>
        </p:nvSpPr>
        <p:spPr>
          <a:xfrm>
            <a:off x="274638" y="1212850"/>
            <a:ext cx="11887200" cy="4462760"/>
          </a:xfrm>
        </p:spPr>
        <p:txBody>
          <a:bodyPr/>
          <a:lstStyle/>
          <a:p>
            <a:r>
              <a:rPr lang="en-US" dirty="0"/>
              <a:t>CPU</a:t>
            </a:r>
          </a:p>
          <a:p>
            <a:pPr lvl="1"/>
            <a:r>
              <a:rPr lang="en-US" dirty="0"/>
              <a:t>Percent of host CPU container can consume</a:t>
            </a:r>
          </a:p>
          <a:p>
            <a:r>
              <a:rPr lang="en-US" dirty="0"/>
              <a:t>Memory</a:t>
            </a:r>
          </a:p>
          <a:p>
            <a:pPr lvl="1"/>
            <a:r>
              <a:rPr lang="en-US" dirty="0"/>
              <a:t>Maximum memory container can consume</a:t>
            </a:r>
          </a:p>
          <a:p>
            <a:r>
              <a:rPr lang="en-US" dirty="0"/>
              <a:t>Disk</a:t>
            </a:r>
          </a:p>
          <a:p>
            <a:pPr lvl="1"/>
            <a:r>
              <a:rPr lang="en-US" dirty="0"/>
              <a:t>Maximum IO bandwidth on the system drive</a:t>
            </a:r>
          </a:p>
          <a:p>
            <a:pPr lvl="1"/>
            <a:r>
              <a:rPr lang="en-US" dirty="0"/>
              <a:t>Maximum IOPs limit on the system drive</a:t>
            </a:r>
          </a:p>
          <a:p>
            <a:r>
              <a:rPr lang="en-US" dirty="0"/>
              <a:t>Network</a:t>
            </a:r>
          </a:p>
          <a:p>
            <a:pPr lvl="1"/>
            <a:r>
              <a:rPr lang="en-US" dirty="0"/>
              <a:t>Platform support for egress caps</a:t>
            </a:r>
          </a:p>
        </p:txBody>
      </p:sp>
    </p:spTree>
    <p:extLst>
      <p:ext uri="{BB962C8B-B14F-4D97-AF65-F5344CB8AC3E}">
        <p14:creationId xmlns:p14="http://schemas.microsoft.com/office/powerpoint/2010/main" val="1346990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Networking</a:t>
            </a:r>
            <a:endParaRPr lang="en-US" dirty="0"/>
          </a:p>
        </p:txBody>
      </p:sp>
      <p:sp>
        <p:nvSpPr>
          <p:cNvPr id="4" name="Text Placeholder 3"/>
          <p:cNvSpPr>
            <a:spLocks noGrp="1"/>
          </p:cNvSpPr>
          <p:nvPr>
            <p:ph type="body" sz="quarter" idx="10"/>
          </p:nvPr>
        </p:nvSpPr>
        <p:spPr>
          <a:xfrm>
            <a:off x="274638" y="1212851"/>
            <a:ext cx="11887200" cy="5637212"/>
          </a:xfrm>
        </p:spPr>
        <p:txBody>
          <a:bodyPr>
            <a:normAutofit/>
          </a:bodyPr>
          <a:lstStyle/>
          <a:p>
            <a:r>
              <a:rPr lang="en-US" dirty="0"/>
              <a:t>Fully Manageable with Docker</a:t>
            </a:r>
          </a:p>
          <a:p>
            <a:pPr lvl="1"/>
            <a:r>
              <a:rPr lang="en-US" dirty="0"/>
              <a:t>Network creation/enumeration</a:t>
            </a:r>
          </a:p>
          <a:p>
            <a:pPr lvl="1"/>
            <a:r>
              <a:rPr lang="en-US" dirty="0"/>
              <a:t>Service Discovery </a:t>
            </a:r>
          </a:p>
          <a:p>
            <a:endParaRPr lang="en-US" sz="1800" dirty="0"/>
          </a:p>
          <a:p>
            <a:pPr lvl="0"/>
            <a:r>
              <a:rPr lang="en-US" dirty="0"/>
              <a:t>Optimized for Microsoft Cloud Stack</a:t>
            </a:r>
          </a:p>
          <a:p>
            <a:pPr lvl="1"/>
            <a:r>
              <a:rPr lang="en-US" dirty="0"/>
              <a:t>Advanced network policy (ACLs, QoS) can be assigned per container endpoint </a:t>
            </a:r>
          </a:p>
          <a:p>
            <a:pPr lvl="1"/>
            <a:r>
              <a:rPr lang="en-US" dirty="0"/>
              <a:t>Load Balancing can be handled through the Microsoft Software Load Balancer (Coming Soon)</a:t>
            </a:r>
          </a:p>
          <a:p>
            <a:endParaRPr lang="en-US" sz="2400" dirty="0"/>
          </a:p>
          <a:p>
            <a:r>
              <a:rPr lang="en-US" dirty="0"/>
              <a:t>Area of Regular and Continuous Innovation</a:t>
            </a:r>
          </a:p>
          <a:p>
            <a:pPr lvl="1"/>
            <a:r>
              <a:rPr lang="en-US" dirty="0"/>
              <a:t>Docker tooling support (Compose) for networking (Limited Support at GA)</a:t>
            </a:r>
          </a:p>
          <a:p>
            <a:pPr lvl="1"/>
            <a:r>
              <a:rPr lang="en-US" dirty="0"/>
              <a:t>Integration with other Orchestrators (Kubernetes, Swarm, etc.)</a:t>
            </a:r>
          </a:p>
          <a:p>
            <a:pPr lvl="1"/>
            <a:r>
              <a:rPr lang="en-US" dirty="0"/>
              <a:t>Native Overlay network driver</a:t>
            </a:r>
          </a:p>
          <a:p>
            <a:pPr lvl="1"/>
            <a:r>
              <a:rPr lang="en-US" dirty="0"/>
              <a:t>Multiple networks (NAT and overlay) per host</a:t>
            </a:r>
          </a:p>
        </p:txBody>
      </p:sp>
    </p:spTree>
    <p:extLst>
      <p:ext uri="{BB962C8B-B14F-4D97-AF65-F5344CB8AC3E}">
        <p14:creationId xmlns:p14="http://schemas.microsoft.com/office/powerpoint/2010/main" val="3229937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500"/>
                                        <p:tgtEl>
                                          <p:spTgt spid="4">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11" end="11"/>
                                            </p:txEl>
                                          </p:spTgt>
                                        </p:tgtEl>
                                        <p:attrNameLst>
                                          <p:attrName>style.visibility</p:attrName>
                                        </p:attrNameLst>
                                      </p:cBhvr>
                                      <p:to>
                                        <p:strVal val="visible"/>
                                      </p:to>
                                    </p:set>
                                    <p:animEffect transition="in" filter="fade">
                                      <p:cBhvr>
                                        <p:cTn id="38" dur="500"/>
                                        <p:tgtEl>
                                          <p:spTgt spid="4">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animEffect transition="in" filter="fade">
                                      <p:cBhvr>
                                        <p:cTn id="41"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Storage</a:t>
            </a:r>
          </a:p>
        </p:txBody>
      </p:sp>
      <p:sp>
        <p:nvSpPr>
          <p:cNvPr id="2" name="Text Placeholder 1"/>
          <p:cNvSpPr>
            <a:spLocks noGrp="1"/>
          </p:cNvSpPr>
          <p:nvPr>
            <p:ph type="body" sz="quarter" idx="10"/>
          </p:nvPr>
        </p:nvSpPr>
        <p:spPr>
          <a:xfrm>
            <a:off x="274638" y="1212850"/>
            <a:ext cx="11887200" cy="5139869"/>
          </a:xfrm>
        </p:spPr>
        <p:txBody>
          <a:bodyPr/>
          <a:lstStyle/>
          <a:p>
            <a:pPr marL="0" indent="0">
              <a:buNone/>
            </a:pPr>
            <a:r>
              <a:rPr lang="en-US" dirty="0"/>
              <a:t>Container Image</a:t>
            </a:r>
          </a:p>
          <a:p>
            <a:pPr lvl="1"/>
            <a:r>
              <a:rPr lang="en-US" dirty="0"/>
              <a:t>Not designed for persistent data</a:t>
            </a:r>
          </a:p>
          <a:p>
            <a:pPr lvl="1"/>
            <a:r>
              <a:rPr lang="en-US" dirty="0"/>
              <a:t>Not designed for secrets</a:t>
            </a:r>
          </a:p>
          <a:p>
            <a:pPr marL="0" indent="0">
              <a:buNone/>
            </a:pPr>
            <a:r>
              <a:rPr lang="en-US" dirty="0"/>
              <a:t>“Volumes”</a:t>
            </a:r>
          </a:p>
          <a:p>
            <a:pPr lvl="1"/>
            <a:r>
              <a:rPr lang="en-US" dirty="0"/>
              <a:t>Enables storage persistence</a:t>
            </a:r>
          </a:p>
          <a:p>
            <a:pPr lvl="1"/>
            <a:r>
              <a:rPr lang="en-US" dirty="0"/>
              <a:t>Enables mapping of storage into containers</a:t>
            </a:r>
          </a:p>
          <a:p>
            <a:pPr lvl="1"/>
            <a:r>
              <a:rPr lang="en-US" dirty="0"/>
              <a:t>Read-Only or Read/Write</a:t>
            </a:r>
          </a:p>
          <a:p>
            <a:pPr lvl="1"/>
            <a:r>
              <a:rPr lang="en-US" dirty="0"/>
              <a:t>Multiple containers on the same host can access the same location</a:t>
            </a:r>
          </a:p>
          <a:p>
            <a:pPr lvl="1"/>
            <a:r>
              <a:rPr lang="en-US" dirty="0"/>
              <a:t>Plug-In Architecture</a:t>
            </a:r>
          </a:p>
          <a:p>
            <a:pPr marL="0" indent="0">
              <a:buNone/>
            </a:pPr>
            <a:r>
              <a:rPr lang="en-US" dirty="0"/>
              <a:t>Network Storage</a:t>
            </a:r>
          </a:p>
          <a:p>
            <a:pPr lvl="1"/>
            <a:r>
              <a:rPr lang="en-US" dirty="0"/>
              <a:t>Containers access SMB shares</a:t>
            </a:r>
          </a:p>
          <a:p>
            <a:pPr lvl="1"/>
            <a:r>
              <a:rPr lang="en-US" dirty="0"/>
              <a:t>Accessed though the containers network</a:t>
            </a:r>
          </a:p>
        </p:txBody>
      </p:sp>
    </p:spTree>
    <p:extLst>
      <p:ext uri="{BB962C8B-B14F-4D97-AF65-F5344CB8AC3E}">
        <p14:creationId xmlns:p14="http://schemas.microsoft.com/office/powerpoint/2010/main" val="356458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Volume Mapping</a:t>
            </a:r>
          </a:p>
        </p:txBody>
      </p:sp>
      <p:sp>
        <p:nvSpPr>
          <p:cNvPr id="8" name="TextBox 7"/>
          <p:cNvSpPr txBox="1"/>
          <p:nvPr/>
        </p:nvSpPr>
        <p:spPr>
          <a:xfrm>
            <a:off x="5348702" y="6349050"/>
            <a:ext cx="1726656" cy="516729"/>
          </a:xfrm>
          <a:prstGeom prst="rect">
            <a:avLst/>
          </a:prstGeom>
          <a:noFill/>
        </p:spPr>
        <p:txBody>
          <a:bodyPr wrap="none" lIns="182672" tIns="146138" rIns="182672" bIns="146138" rtlCol="0">
            <a:spAutoFit/>
          </a:bodyPr>
          <a:lstStyle/>
          <a:p>
            <a:pPr algn="ctr">
              <a:lnSpc>
                <a:spcPct val="90000"/>
              </a:lnSpc>
              <a:spcAft>
                <a:spcPts val="599"/>
              </a:spcAft>
            </a:pPr>
            <a:r>
              <a:rPr lang="en-US" sz="1600" dirty="0">
                <a:gradFill>
                  <a:gsLst>
                    <a:gs pos="2917">
                      <a:srgbClr val="FFFFFF"/>
                    </a:gs>
                    <a:gs pos="30000">
                      <a:srgbClr val="FFFFFF"/>
                    </a:gs>
                  </a:gsLst>
                  <a:lin ang="5400000" scaled="0"/>
                </a:gradFill>
              </a:rPr>
              <a:t>Container Host</a:t>
            </a:r>
          </a:p>
        </p:txBody>
      </p:sp>
      <p:sp>
        <p:nvSpPr>
          <p:cNvPr id="4" name="Freeform 7"/>
          <p:cNvSpPr>
            <a:spLocks noChangeAspect="1" noEditPoints="1"/>
          </p:cNvSpPr>
          <p:nvPr/>
        </p:nvSpPr>
        <p:spPr bwMode="auto">
          <a:xfrm>
            <a:off x="4898131" y="4394890"/>
            <a:ext cx="2627798" cy="231636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54" name="TextBox 53"/>
          <p:cNvSpPr txBox="1"/>
          <p:nvPr/>
        </p:nvSpPr>
        <p:spPr>
          <a:xfrm>
            <a:off x="4898131" y="6330282"/>
            <a:ext cx="262779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Container Host</a:t>
            </a:r>
          </a:p>
        </p:txBody>
      </p:sp>
      <p:grpSp>
        <p:nvGrpSpPr>
          <p:cNvPr id="14" name="Group 13"/>
          <p:cNvGrpSpPr/>
          <p:nvPr/>
        </p:nvGrpSpPr>
        <p:grpSpPr>
          <a:xfrm>
            <a:off x="5039146" y="2567139"/>
            <a:ext cx="2360553" cy="123706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Container</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0342287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vert="horz" wrap="square" lIns="146304" tIns="91440" rIns="146304" bIns="91440" rtlCol="0" anchor="t">
            <a:noAutofit/>
          </a:bodyPr>
          <a:lstStyle/>
          <a:p>
            <a:pPr algn="ctr"/>
            <a:r>
              <a:rPr lang="en-US" sz="4800" dirty="0">
                <a:gradFill>
                  <a:gsLst>
                    <a:gs pos="1250">
                      <a:schemeClr val="tx1"/>
                    </a:gs>
                    <a:gs pos="100000">
                      <a:schemeClr val="tx1"/>
                    </a:gs>
                  </a:gsLst>
                  <a:lin ang="5400000" scaled="0"/>
                </a:gradFill>
              </a:rPr>
              <a:t>What problems do containers solve?</a:t>
            </a:r>
          </a:p>
        </p:txBody>
      </p:sp>
    </p:spTree>
    <p:extLst>
      <p:ext uri="{BB962C8B-B14F-4D97-AF65-F5344CB8AC3E}">
        <p14:creationId xmlns:p14="http://schemas.microsoft.com/office/powerpoint/2010/main" val="1840483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Volume Mapping</a:t>
            </a:r>
          </a:p>
        </p:txBody>
      </p:sp>
      <p:sp>
        <p:nvSpPr>
          <p:cNvPr id="8" name="TextBox 7"/>
          <p:cNvSpPr txBox="1"/>
          <p:nvPr/>
        </p:nvSpPr>
        <p:spPr>
          <a:xfrm>
            <a:off x="5348702" y="6349050"/>
            <a:ext cx="1726656" cy="516729"/>
          </a:xfrm>
          <a:prstGeom prst="rect">
            <a:avLst/>
          </a:prstGeom>
          <a:noFill/>
        </p:spPr>
        <p:txBody>
          <a:bodyPr wrap="none" lIns="182672" tIns="146138" rIns="182672" bIns="146138" rtlCol="0">
            <a:spAutoFit/>
          </a:bodyPr>
          <a:lstStyle/>
          <a:p>
            <a:pPr algn="ctr">
              <a:lnSpc>
                <a:spcPct val="90000"/>
              </a:lnSpc>
              <a:spcAft>
                <a:spcPts val="599"/>
              </a:spcAft>
            </a:pPr>
            <a:r>
              <a:rPr lang="en-US" sz="1600" dirty="0">
                <a:gradFill>
                  <a:gsLst>
                    <a:gs pos="2917">
                      <a:srgbClr val="FFFFFF"/>
                    </a:gs>
                    <a:gs pos="30000">
                      <a:srgbClr val="FFFFFF"/>
                    </a:gs>
                  </a:gsLst>
                  <a:lin ang="5400000" scaled="0"/>
                </a:gradFill>
              </a:rPr>
              <a:t>Container Host</a:t>
            </a:r>
          </a:p>
        </p:txBody>
      </p:sp>
      <p:sp>
        <p:nvSpPr>
          <p:cNvPr id="9" name="Trapezoid 8"/>
          <p:cNvSpPr/>
          <p:nvPr/>
        </p:nvSpPr>
        <p:spPr bwMode="auto">
          <a:xfrm rot="16200000">
            <a:off x="7018553" y="2188559"/>
            <a:ext cx="2294898" cy="1846508"/>
          </a:xfrm>
          <a:prstGeom prst="trapezoid">
            <a:avLst>
              <a:gd name="adj" fmla="val 34854"/>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9037637" y="1964364"/>
            <a:ext cx="2896889" cy="2294898"/>
            <a:chOff x="7359948" y="1418827"/>
            <a:chExt cx="2896889" cy="2294898"/>
          </a:xfrm>
        </p:grpSpPr>
        <p:sp>
          <p:nvSpPr>
            <p:cNvPr id="11" name="Rectangle 10"/>
            <p:cNvSpPr/>
            <p:nvPr/>
          </p:nvSpPr>
          <p:spPr bwMode="auto">
            <a:xfrm>
              <a:off x="7364974" y="1418827"/>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Image Contents</a:t>
              </a:r>
            </a:p>
          </p:txBody>
        </p:sp>
        <p:grpSp>
          <p:nvGrpSpPr>
            <p:cNvPr id="39" name="Group 38"/>
            <p:cNvGrpSpPr/>
            <p:nvPr/>
          </p:nvGrpSpPr>
          <p:grpSpPr>
            <a:xfrm>
              <a:off x="7359948" y="2143404"/>
              <a:ext cx="2896889" cy="1512539"/>
              <a:chOff x="7412582" y="2143404"/>
              <a:chExt cx="2896889" cy="1512539"/>
            </a:xfrm>
          </p:grpSpPr>
          <p:sp>
            <p:nvSpPr>
              <p:cNvPr id="21" name="TextBox 20"/>
              <p:cNvSpPr txBox="1"/>
              <p:nvPr/>
            </p:nvSpPr>
            <p:spPr>
              <a:xfrm>
                <a:off x="7661387" y="2426950"/>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19" name="Freeform 5"/>
              <p:cNvSpPr>
                <a:spLocks noChangeAspect="1" noEditPoints="1"/>
              </p:cNvSpPr>
              <p:nvPr/>
            </p:nvSpPr>
            <p:spPr bwMode="black">
              <a:xfrm>
                <a:off x="7987019" y="2143404"/>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0" name="Freeform 79"/>
              <p:cNvSpPr>
                <a:spLocks noChangeAspect="1" noEditPoints="1"/>
              </p:cNvSpPr>
              <p:nvPr/>
            </p:nvSpPr>
            <p:spPr bwMode="black">
              <a:xfrm>
                <a:off x="8786595"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8533837" y="2427466"/>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24" name="Freeform 79"/>
              <p:cNvSpPr>
                <a:spLocks noChangeAspect="1" noEditPoints="1"/>
              </p:cNvSpPr>
              <p:nvPr/>
            </p:nvSpPr>
            <p:spPr bwMode="black">
              <a:xfrm>
                <a:off x="9573547"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9170698" y="2432479"/>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26" name="Freeform 79"/>
              <p:cNvSpPr>
                <a:spLocks noChangeAspect="1" noEditPoints="1"/>
              </p:cNvSpPr>
              <p:nvPr/>
            </p:nvSpPr>
            <p:spPr bwMode="black">
              <a:xfrm>
                <a:off x="7982401" y="2931251"/>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7412582" y="3221978"/>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28" name="Freeform 79"/>
              <p:cNvSpPr>
                <a:spLocks noChangeAspect="1" noEditPoints="1"/>
              </p:cNvSpPr>
              <p:nvPr/>
            </p:nvSpPr>
            <p:spPr bwMode="black">
              <a:xfrm>
                <a:off x="8786595"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8624406" y="3214459"/>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0" name="Freeform 79"/>
              <p:cNvSpPr>
                <a:spLocks noChangeAspect="1" noEditPoints="1"/>
              </p:cNvSpPr>
              <p:nvPr/>
            </p:nvSpPr>
            <p:spPr bwMode="black">
              <a:xfrm>
                <a:off x="9573547"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9291947" y="3219472"/>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grpSp>
      <p:sp>
        <p:nvSpPr>
          <p:cNvPr id="41" name="Trapezoid 40"/>
          <p:cNvSpPr/>
          <p:nvPr/>
        </p:nvSpPr>
        <p:spPr bwMode="auto">
          <a:xfrm rot="16200000">
            <a:off x="7018553" y="4717816"/>
            <a:ext cx="2294898" cy="1846508"/>
          </a:xfrm>
          <a:prstGeom prst="trapezoid">
            <a:avLst>
              <a:gd name="adj" fmla="val 40445"/>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7"/>
          <p:cNvSpPr>
            <a:spLocks noChangeAspect="1" noEditPoints="1"/>
          </p:cNvSpPr>
          <p:nvPr/>
        </p:nvSpPr>
        <p:spPr bwMode="auto">
          <a:xfrm>
            <a:off x="4898131" y="4394890"/>
            <a:ext cx="2627798" cy="231636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grpSp>
        <p:nvGrpSpPr>
          <p:cNvPr id="2" name="Group 1"/>
          <p:cNvGrpSpPr/>
          <p:nvPr/>
        </p:nvGrpSpPr>
        <p:grpSpPr>
          <a:xfrm>
            <a:off x="9042663" y="4493621"/>
            <a:ext cx="3037677" cy="2306703"/>
            <a:chOff x="9042663" y="4493621"/>
            <a:chExt cx="3037677" cy="2306703"/>
          </a:xfrm>
        </p:grpSpPr>
        <p:sp>
          <p:nvSpPr>
            <p:cNvPr id="43" name="Rectangle 42"/>
            <p:cNvSpPr/>
            <p:nvPr/>
          </p:nvSpPr>
          <p:spPr bwMode="auto">
            <a:xfrm>
              <a:off x="9042663" y="4493621"/>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Storage</a:t>
              </a:r>
            </a:p>
          </p:txBody>
        </p:sp>
        <p:sp>
          <p:nvSpPr>
            <p:cNvPr id="57" name="Freeform 106"/>
            <p:cNvSpPr>
              <a:spLocks noChangeAspect="1"/>
            </p:cNvSpPr>
            <p:nvPr/>
          </p:nvSpPr>
          <p:spPr bwMode="black">
            <a:xfrm>
              <a:off x="9251363"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106"/>
            <p:cNvSpPr>
              <a:spLocks noChangeAspect="1"/>
            </p:cNvSpPr>
            <p:nvPr/>
          </p:nvSpPr>
          <p:spPr bwMode="black">
            <a:xfrm>
              <a:off x="10928172"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p:cNvSpPr txBox="1"/>
            <p:nvPr/>
          </p:nvSpPr>
          <p:spPr>
            <a:xfrm>
              <a:off x="9343537" y="5420294"/>
              <a:ext cx="6274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t>
              </a:r>
            </a:p>
          </p:txBody>
        </p:sp>
        <p:sp>
          <p:nvSpPr>
            <p:cNvPr id="60" name="TextBox 59"/>
            <p:cNvSpPr txBox="1"/>
            <p:nvPr/>
          </p:nvSpPr>
          <p:spPr>
            <a:xfrm>
              <a:off x="10998167" y="5420294"/>
              <a:ext cx="6530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
              </a:r>
            </a:p>
          </p:txBody>
        </p:sp>
        <p:sp>
          <p:nvSpPr>
            <p:cNvPr id="61" name="Freeform 79"/>
            <p:cNvSpPr>
              <a:spLocks noChangeAspect="1" noEditPoints="1"/>
            </p:cNvSpPr>
            <p:nvPr/>
          </p:nvSpPr>
          <p:spPr bwMode="black">
            <a:xfrm>
              <a:off x="11321170" y="607728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10895079" y="6366359"/>
              <a:ext cx="118526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ContainerData</a:t>
              </a:r>
              <a:endParaRPr lang="en-US" sz="1000" dirty="0">
                <a:solidFill>
                  <a:schemeClr val="bg1"/>
                </a:solidFill>
              </a:endParaRPr>
            </a:p>
          </p:txBody>
        </p:sp>
      </p:grpSp>
      <p:sp>
        <p:nvSpPr>
          <p:cNvPr id="54" name="TextBox 53"/>
          <p:cNvSpPr txBox="1"/>
          <p:nvPr/>
        </p:nvSpPr>
        <p:spPr>
          <a:xfrm>
            <a:off x="4898131" y="6330282"/>
            <a:ext cx="262779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Container Host</a:t>
            </a:r>
          </a:p>
        </p:txBody>
      </p:sp>
      <p:grpSp>
        <p:nvGrpSpPr>
          <p:cNvPr id="34" name="Group 33"/>
          <p:cNvGrpSpPr/>
          <p:nvPr/>
        </p:nvGrpSpPr>
        <p:grpSpPr>
          <a:xfrm>
            <a:off x="5039146" y="2567139"/>
            <a:ext cx="2360553" cy="1237060"/>
            <a:chOff x="1951037" y="4049747"/>
            <a:chExt cx="2689850" cy="1409630"/>
          </a:xfrm>
        </p:grpSpPr>
        <p:sp>
          <p:nvSpPr>
            <p:cNvPr id="35" name="Rectangle 3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Container</a:t>
              </a:r>
            </a:p>
          </p:txBody>
        </p:sp>
        <p:sp>
          <p:nvSpPr>
            <p:cNvPr id="36" name="Right Bracket 3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37" name="Left Bracket 3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78014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1000"/>
                                        <p:tgtEl>
                                          <p:spTgt spid="4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left)">
                                      <p:cBhvr>
                                        <p:cTn id="14" dur="1000"/>
                                        <p:tgtEl>
                                          <p:spTgt spid="40"/>
                                        </p:tgtEl>
                                      </p:cBhvr>
                                    </p:animEffect>
                                  </p:childTnLst>
                                </p:cTn>
                              </p:par>
                              <p:par>
                                <p:cTn id="15" presetID="22" presetClass="entr" presetSubtype="8"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Storage Volume Mapping Example</a:t>
            </a:r>
          </a:p>
        </p:txBody>
      </p:sp>
      <p:sp>
        <p:nvSpPr>
          <p:cNvPr id="8" name="TextBox 7"/>
          <p:cNvSpPr txBox="1"/>
          <p:nvPr/>
        </p:nvSpPr>
        <p:spPr>
          <a:xfrm>
            <a:off x="5348702" y="6349050"/>
            <a:ext cx="1726656" cy="516729"/>
          </a:xfrm>
          <a:prstGeom prst="rect">
            <a:avLst/>
          </a:prstGeom>
          <a:noFill/>
        </p:spPr>
        <p:txBody>
          <a:bodyPr wrap="none" lIns="182672" tIns="146138" rIns="182672" bIns="146138" rtlCol="0">
            <a:spAutoFit/>
          </a:bodyPr>
          <a:lstStyle/>
          <a:p>
            <a:pPr algn="ctr">
              <a:lnSpc>
                <a:spcPct val="90000"/>
              </a:lnSpc>
              <a:spcAft>
                <a:spcPts val="599"/>
              </a:spcAft>
            </a:pPr>
            <a:r>
              <a:rPr lang="en-US" sz="1600" dirty="0">
                <a:gradFill>
                  <a:gsLst>
                    <a:gs pos="2917">
                      <a:srgbClr val="FFFFFF"/>
                    </a:gs>
                    <a:gs pos="30000">
                      <a:srgbClr val="FFFFFF"/>
                    </a:gs>
                  </a:gsLst>
                  <a:lin ang="5400000" scaled="0"/>
                </a:gradFill>
              </a:rPr>
              <a:t>Container Host</a:t>
            </a:r>
          </a:p>
        </p:txBody>
      </p:sp>
      <p:sp>
        <p:nvSpPr>
          <p:cNvPr id="9" name="Trapezoid 8"/>
          <p:cNvSpPr/>
          <p:nvPr/>
        </p:nvSpPr>
        <p:spPr bwMode="auto">
          <a:xfrm rot="16200000">
            <a:off x="7018553" y="2188559"/>
            <a:ext cx="2294898" cy="1846508"/>
          </a:xfrm>
          <a:prstGeom prst="trapezoid">
            <a:avLst>
              <a:gd name="adj" fmla="val 34854"/>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9037637" y="1964364"/>
            <a:ext cx="2896889" cy="2294898"/>
            <a:chOff x="7359948" y="1418827"/>
            <a:chExt cx="2896889" cy="2294898"/>
          </a:xfrm>
        </p:grpSpPr>
        <p:sp>
          <p:nvSpPr>
            <p:cNvPr id="11" name="Rectangle 10"/>
            <p:cNvSpPr/>
            <p:nvPr/>
          </p:nvSpPr>
          <p:spPr bwMode="auto">
            <a:xfrm>
              <a:off x="7364974" y="1418827"/>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Image Contents</a:t>
              </a:r>
            </a:p>
          </p:txBody>
        </p:sp>
        <p:grpSp>
          <p:nvGrpSpPr>
            <p:cNvPr id="39" name="Group 38"/>
            <p:cNvGrpSpPr/>
            <p:nvPr/>
          </p:nvGrpSpPr>
          <p:grpSpPr>
            <a:xfrm>
              <a:off x="7359948" y="2143404"/>
              <a:ext cx="2896889" cy="1512539"/>
              <a:chOff x="7412582" y="2143404"/>
              <a:chExt cx="2896889" cy="1512539"/>
            </a:xfrm>
          </p:grpSpPr>
          <p:sp>
            <p:nvSpPr>
              <p:cNvPr id="21" name="TextBox 20"/>
              <p:cNvSpPr txBox="1"/>
              <p:nvPr/>
            </p:nvSpPr>
            <p:spPr>
              <a:xfrm>
                <a:off x="7661387" y="2426950"/>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19" name="Freeform 5"/>
              <p:cNvSpPr>
                <a:spLocks noChangeAspect="1" noEditPoints="1"/>
              </p:cNvSpPr>
              <p:nvPr/>
            </p:nvSpPr>
            <p:spPr bwMode="black">
              <a:xfrm>
                <a:off x="7987019" y="2143404"/>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0" name="Freeform 79"/>
              <p:cNvSpPr>
                <a:spLocks noChangeAspect="1" noEditPoints="1"/>
              </p:cNvSpPr>
              <p:nvPr/>
            </p:nvSpPr>
            <p:spPr bwMode="black">
              <a:xfrm>
                <a:off x="8786595"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8533837" y="2427466"/>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24" name="Freeform 79"/>
              <p:cNvSpPr>
                <a:spLocks noChangeAspect="1" noEditPoints="1"/>
              </p:cNvSpPr>
              <p:nvPr/>
            </p:nvSpPr>
            <p:spPr bwMode="black">
              <a:xfrm>
                <a:off x="9573547"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9170698" y="2432479"/>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26" name="Freeform 79"/>
              <p:cNvSpPr>
                <a:spLocks noChangeAspect="1" noEditPoints="1"/>
              </p:cNvSpPr>
              <p:nvPr/>
            </p:nvSpPr>
            <p:spPr bwMode="black">
              <a:xfrm>
                <a:off x="7982401" y="2931251"/>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7412582" y="3221978"/>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28" name="Freeform 79"/>
              <p:cNvSpPr>
                <a:spLocks noChangeAspect="1" noEditPoints="1"/>
              </p:cNvSpPr>
              <p:nvPr/>
            </p:nvSpPr>
            <p:spPr bwMode="black">
              <a:xfrm>
                <a:off x="8786595"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8624406" y="3214459"/>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0" name="Freeform 79"/>
              <p:cNvSpPr>
                <a:spLocks noChangeAspect="1" noEditPoints="1"/>
              </p:cNvSpPr>
              <p:nvPr/>
            </p:nvSpPr>
            <p:spPr bwMode="black">
              <a:xfrm>
                <a:off x="9573547"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9291947" y="3219472"/>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grpSp>
      <p:sp>
        <p:nvSpPr>
          <p:cNvPr id="41" name="Trapezoid 40"/>
          <p:cNvSpPr/>
          <p:nvPr/>
        </p:nvSpPr>
        <p:spPr bwMode="auto">
          <a:xfrm rot="16200000">
            <a:off x="7018553" y="4717816"/>
            <a:ext cx="2294898" cy="1846508"/>
          </a:xfrm>
          <a:prstGeom prst="trapezoid">
            <a:avLst>
              <a:gd name="adj" fmla="val 40445"/>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9042663" y="4493621"/>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Storage</a:t>
            </a:r>
          </a:p>
        </p:txBody>
      </p:sp>
      <p:sp>
        <p:nvSpPr>
          <p:cNvPr id="4" name="Freeform 7"/>
          <p:cNvSpPr>
            <a:spLocks noChangeAspect="1" noEditPoints="1"/>
          </p:cNvSpPr>
          <p:nvPr/>
        </p:nvSpPr>
        <p:spPr bwMode="auto">
          <a:xfrm>
            <a:off x="4898131" y="4394890"/>
            <a:ext cx="2627798" cy="231636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57" name="Freeform 106"/>
          <p:cNvSpPr>
            <a:spLocks noChangeAspect="1"/>
          </p:cNvSpPr>
          <p:nvPr/>
        </p:nvSpPr>
        <p:spPr bwMode="black">
          <a:xfrm>
            <a:off x="9251363"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106"/>
          <p:cNvSpPr>
            <a:spLocks noChangeAspect="1"/>
          </p:cNvSpPr>
          <p:nvPr/>
        </p:nvSpPr>
        <p:spPr bwMode="black">
          <a:xfrm>
            <a:off x="10928172"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p:cNvSpPr txBox="1"/>
          <p:nvPr/>
        </p:nvSpPr>
        <p:spPr>
          <a:xfrm>
            <a:off x="9343537" y="5420294"/>
            <a:ext cx="6274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t>
            </a:r>
          </a:p>
        </p:txBody>
      </p:sp>
      <p:sp>
        <p:nvSpPr>
          <p:cNvPr id="60" name="TextBox 59"/>
          <p:cNvSpPr txBox="1"/>
          <p:nvPr/>
        </p:nvSpPr>
        <p:spPr>
          <a:xfrm>
            <a:off x="10998167" y="5420294"/>
            <a:ext cx="6530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
            </a:r>
          </a:p>
        </p:txBody>
      </p:sp>
      <p:sp>
        <p:nvSpPr>
          <p:cNvPr id="61" name="Freeform 79"/>
          <p:cNvSpPr>
            <a:spLocks noChangeAspect="1" noEditPoints="1"/>
          </p:cNvSpPr>
          <p:nvPr/>
        </p:nvSpPr>
        <p:spPr bwMode="black">
          <a:xfrm>
            <a:off x="11321170" y="607728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10895079" y="6366359"/>
            <a:ext cx="118526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ContainerData</a:t>
            </a:r>
            <a:endParaRPr lang="en-US" sz="1000" dirty="0">
              <a:solidFill>
                <a:schemeClr val="bg1"/>
              </a:solidFill>
            </a:endParaRPr>
          </a:p>
        </p:txBody>
      </p:sp>
      <p:sp>
        <p:nvSpPr>
          <p:cNvPr id="5" name="Rectangle 4"/>
          <p:cNvSpPr/>
          <p:nvPr/>
        </p:nvSpPr>
        <p:spPr bwMode="auto">
          <a:xfrm>
            <a:off x="579437" y="1964364"/>
            <a:ext cx="2905564" cy="1538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Running a Container</a:t>
            </a:r>
          </a:p>
          <a:p>
            <a:pPr algn="ctr" defTabSz="932472" fontAlgn="base">
              <a:lnSpc>
                <a:spcPct val="90000"/>
              </a:lnSpc>
              <a:spcBef>
                <a:spcPct val="0"/>
              </a:spcBef>
              <a:spcAft>
                <a:spcPct val="0"/>
              </a:spcAft>
            </a:pPr>
            <a:endParaRPr lang="en-US" sz="11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b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br>
            <a:r>
              <a:rPr lang="en-US" sz="1200" b="1"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–v d:\ContainerData:c:\data</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mycontiner</a:t>
            </a: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54" name="TextBox 53"/>
          <p:cNvSpPr txBox="1"/>
          <p:nvPr/>
        </p:nvSpPr>
        <p:spPr>
          <a:xfrm>
            <a:off x="4898131" y="6330282"/>
            <a:ext cx="262779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Container Host</a:t>
            </a:r>
          </a:p>
        </p:txBody>
      </p:sp>
      <p:grpSp>
        <p:nvGrpSpPr>
          <p:cNvPr id="33" name="Group 32"/>
          <p:cNvGrpSpPr/>
          <p:nvPr/>
        </p:nvGrpSpPr>
        <p:grpSpPr>
          <a:xfrm>
            <a:off x="5039146" y="2567139"/>
            <a:ext cx="2360553" cy="1237060"/>
            <a:chOff x="1951037" y="4049747"/>
            <a:chExt cx="2689850" cy="1409630"/>
          </a:xfrm>
        </p:grpSpPr>
        <p:sp>
          <p:nvSpPr>
            <p:cNvPr id="34" name="Rectangle 3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Container</a:t>
              </a:r>
            </a:p>
          </p:txBody>
        </p:sp>
        <p:sp>
          <p:nvSpPr>
            <p:cNvPr id="35" name="Right Bracket 3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36" name="Left Bracket 3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45559949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Volume Mapping</a:t>
            </a:r>
          </a:p>
        </p:txBody>
      </p:sp>
      <p:sp>
        <p:nvSpPr>
          <p:cNvPr id="8" name="TextBox 7"/>
          <p:cNvSpPr txBox="1"/>
          <p:nvPr/>
        </p:nvSpPr>
        <p:spPr>
          <a:xfrm>
            <a:off x="5348702" y="6349050"/>
            <a:ext cx="1726656" cy="516729"/>
          </a:xfrm>
          <a:prstGeom prst="rect">
            <a:avLst/>
          </a:prstGeom>
          <a:noFill/>
        </p:spPr>
        <p:txBody>
          <a:bodyPr wrap="none" lIns="182672" tIns="146138" rIns="182672" bIns="146138" rtlCol="0">
            <a:spAutoFit/>
          </a:bodyPr>
          <a:lstStyle/>
          <a:p>
            <a:pPr algn="ctr">
              <a:lnSpc>
                <a:spcPct val="90000"/>
              </a:lnSpc>
              <a:spcAft>
                <a:spcPts val="599"/>
              </a:spcAft>
            </a:pPr>
            <a:r>
              <a:rPr lang="en-US" sz="1600" dirty="0">
                <a:gradFill>
                  <a:gsLst>
                    <a:gs pos="2917">
                      <a:srgbClr val="FFFFFF"/>
                    </a:gs>
                    <a:gs pos="30000">
                      <a:srgbClr val="FFFFFF"/>
                    </a:gs>
                  </a:gsLst>
                  <a:lin ang="5400000" scaled="0"/>
                </a:gradFill>
              </a:rPr>
              <a:t>Container Host</a:t>
            </a:r>
          </a:p>
        </p:txBody>
      </p:sp>
      <p:sp>
        <p:nvSpPr>
          <p:cNvPr id="9" name="Trapezoid 8"/>
          <p:cNvSpPr/>
          <p:nvPr/>
        </p:nvSpPr>
        <p:spPr bwMode="auto">
          <a:xfrm rot="16200000">
            <a:off x="7018553" y="2188559"/>
            <a:ext cx="2294898" cy="1846508"/>
          </a:xfrm>
          <a:prstGeom prst="trapezoid">
            <a:avLst>
              <a:gd name="adj" fmla="val 34854"/>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9037637" y="1964364"/>
            <a:ext cx="2896889" cy="2294898"/>
            <a:chOff x="7359948" y="1418827"/>
            <a:chExt cx="2896889" cy="2294898"/>
          </a:xfrm>
        </p:grpSpPr>
        <p:sp>
          <p:nvSpPr>
            <p:cNvPr id="11" name="Rectangle 10"/>
            <p:cNvSpPr/>
            <p:nvPr/>
          </p:nvSpPr>
          <p:spPr bwMode="auto">
            <a:xfrm>
              <a:off x="7364974" y="1418827"/>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Image Contents</a:t>
              </a:r>
            </a:p>
          </p:txBody>
        </p:sp>
        <p:grpSp>
          <p:nvGrpSpPr>
            <p:cNvPr id="39" name="Group 38"/>
            <p:cNvGrpSpPr/>
            <p:nvPr/>
          </p:nvGrpSpPr>
          <p:grpSpPr>
            <a:xfrm>
              <a:off x="7359948" y="2143404"/>
              <a:ext cx="2896889" cy="1512539"/>
              <a:chOff x="7412582" y="2143404"/>
              <a:chExt cx="2896889" cy="1512539"/>
            </a:xfrm>
          </p:grpSpPr>
          <p:sp>
            <p:nvSpPr>
              <p:cNvPr id="21" name="TextBox 20"/>
              <p:cNvSpPr txBox="1"/>
              <p:nvPr/>
            </p:nvSpPr>
            <p:spPr>
              <a:xfrm>
                <a:off x="7661387" y="2426950"/>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19" name="Freeform 5"/>
              <p:cNvSpPr>
                <a:spLocks noChangeAspect="1" noEditPoints="1"/>
              </p:cNvSpPr>
              <p:nvPr/>
            </p:nvSpPr>
            <p:spPr bwMode="black">
              <a:xfrm>
                <a:off x="7987019" y="2143404"/>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0" name="Freeform 79"/>
              <p:cNvSpPr>
                <a:spLocks noChangeAspect="1" noEditPoints="1"/>
              </p:cNvSpPr>
              <p:nvPr/>
            </p:nvSpPr>
            <p:spPr bwMode="black">
              <a:xfrm>
                <a:off x="8786595"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8533837" y="2427466"/>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24" name="Freeform 79"/>
              <p:cNvSpPr>
                <a:spLocks noChangeAspect="1" noEditPoints="1"/>
              </p:cNvSpPr>
              <p:nvPr/>
            </p:nvSpPr>
            <p:spPr bwMode="black">
              <a:xfrm>
                <a:off x="9573547"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9170698" y="2432479"/>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26" name="Freeform 79"/>
              <p:cNvSpPr>
                <a:spLocks noChangeAspect="1" noEditPoints="1"/>
              </p:cNvSpPr>
              <p:nvPr/>
            </p:nvSpPr>
            <p:spPr bwMode="black">
              <a:xfrm>
                <a:off x="7982401" y="2931251"/>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7412582" y="3221978"/>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28" name="Freeform 79"/>
              <p:cNvSpPr>
                <a:spLocks noChangeAspect="1" noEditPoints="1"/>
              </p:cNvSpPr>
              <p:nvPr/>
            </p:nvSpPr>
            <p:spPr bwMode="black">
              <a:xfrm>
                <a:off x="8786595"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8624406" y="3214459"/>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0" name="Freeform 79"/>
              <p:cNvSpPr>
                <a:spLocks noChangeAspect="1" noEditPoints="1"/>
              </p:cNvSpPr>
              <p:nvPr/>
            </p:nvSpPr>
            <p:spPr bwMode="black">
              <a:xfrm>
                <a:off x="9573547"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9291947" y="3219472"/>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grpSp>
      <p:sp>
        <p:nvSpPr>
          <p:cNvPr id="41" name="Trapezoid 40"/>
          <p:cNvSpPr/>
          <p:nvPr/>
        </p:nvSpPr>
        <p:spPr bwMode="auto">
          <a:xfrm rot="16200000">
            <a:off x="7018553" y="4717816"/>
            <a:ext cx="2294898" cy="1846508"/>
          </a:xfrm>
          <a:prstGeom prst="trapezoid">
            <a:avLst>
              <a:gd name="adj" fmla="val 40445"/>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9042663" y="4493621"/>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Storage</a:t>
            </a:r>
          </a:p>
        </p:txBody>
      </p:sp>
      <p:sp>
        <p:nvSpPr>
          <p:cNvPr id="4" name="Freeform 7"/>
          <p:cNvSpPr>
            <a:spLocks noChangeAspect="1" noEditPoints="1"/>
          </p:cNvSpPr>
          <p:nvPr/>
        </p:nvSpPr>
        <p:spPr bwMode="auto">
          <a:xfrm>
            <a:off x="4898131" y="4394890"/>
            <a:ext cx="2627798" cy="231636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57" name="Freeform 106"/>
          <p:cNvSpPr>
            <a:spLocks noChangeAspect="1"/>
          </p:cNvSpPr>
          <p:nvPr/>
        </p:nvSpPr>
        <p:spPr bwMode="black">
          <a:xfrm>
            <a:off x="9251363"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106"/>
          <p:cNvSpPr>
            <a:spLocks noChangeAspect="1"/>
          </p:cNvSpPr>
          <p:nvPr/>
        </p:nvSpPr>
        <p:spPr bwMode="black">
          <a:xfrm>
            <a:off x="10928172"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p:cNvSpPr txBox="1"/>
          <p:nvPr/>
        </p:nvSpPr>
        <p:spPr>
          <a:xfrm>
            <a:off x="9343537" y="5420294"/>
            <a:ext cx="6274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t>
            </a:r>
          </a:p>
        </p:txBody>
      </p:sp>
      <p:sp>
        <p:nvSpPr>
          <p:cNvPr id="60" name="TextBox 59"/>
          <p:cNvSpPr txBox="1"/>
          <p:nvPr/>
        </p:nvSpPr>
        <p:spPr>
          <a:xfrm>
            <a:off x="10998167" y="5420294"/>
            <a:ext cx="6530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
            </a:r>
          </a:p>
        </p:txBody>
      </p:sp>
      <p:grpSp>
        <p:nvGrpSpPr>
          <p:cNvPr id="2" name="Group 1"/>
          <p:cNvGrpSpPr/>
          <p:nvPr/>
        </p:nvGrpSpPr>
        <p:grpSpPr>
          <a:xfrm>
            <a:off x="10895079" y="6077284"/>
            <a:ext cx="1185261" cy="723040"/>
            <a:chOff x="10895079" y="6077284"/>
            <a:chExt cx="1185261" cy="723040"/>
          </a:xfrm>
        </p:grpSpPr>
        <p:sp>
          <p:nvSpPr>
            <p:cNvPr id="61" name="Freeform 79"/>
            <p:cNvSpPr>
              <a:spLocks noChangeAspect="1" noEditPoints="1"/>
            </p:cNvSpPr>
            <p:nvPr/>
          </p:nvSpPr>
          <p:spPr bwMode="black">
            <a:xfrm>
              <a:off x="11321170" y="607728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10895079" y="6366359"/>
              <a:ext cx="118526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ContainerData</a:t>
              </a:r>
              <a:endParaRPr lang="en-US" sz="1000" dirty="0">
                <a:solidFill>
                  <a:schemeClr val="bg1"/>
                </a:solidFill>
              </a:endParaRPr>
            </a:p>
          </p:txBody>
        </p:sp>
      </p:grpSp>
      <p:sp>
        <p:nvSpPr>
          <p:cNvPr id="5" name="Rectangle 4"/>
          <p:cNvSpPr/>
          <p:nvPr/>
        </p:nvSpPr>
        <p:spPr bwMode="auto">
          <a:xfrm>
            <a:off x="579437" y="1964364"/>
            <a:ext cx="2905564" cy="1538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Running a Container</a:t>
            </a:r>
          </a:p>
          <a:p>
            <a:pPr algn="ctr" defTabSz="932472" fontAlgn="base">
              <a:lnSpc>
                <a:spcPct val="90000"/>
              </a:lnSpc>
              <a:spcBef>
                <a:spcPct val="0"/>
              </a:spcBef>
              <a:spcAft>
                <a:spcPct val="0"/>
              </a:spcAft>
            </a:pPr>
            <a:endParaRPr lang="en-US" sz="11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b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br>
            <a:r>
              <a:rPr lang="en-US" sz="1200" b="1"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–v d:\ContainerData:c:\data</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mycontiner</a:t>
            </a: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34" name="Rectangle 33"/>
          <p:cNvSpPr/>
          <p:nvPr/>
        </p:nvSpPr>
        <p:spPr bwMode="auto">
          <a:xfrm>
            <a:off x="584366" y="3836193"/>
            <a:ext cx="2891863" cy="28887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Container View</a:t>
            </a:r>
          </a:p>
        </p:txBody>
      </p:sp>
      <p:sp>
        <p:nvSpPr>
          <p:cNvPr id="36" name="TextBox 35"/>
          <p:cNvSpPr txBox="1"/>
          <p:nvPr/>
        </p:nvSpPr>
        <p:spPr>
          <a:xfrm>
            <a:off x="828145" y="4844316"/>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37" name="Freeform 5"/>
          <p:cNvSpPr>
            <a:spLocks noChangeAspect="1" noEditPoints="1"/>
          </p:cNvSpPr>
          <p:nvPr/>
        </p:nvSpPr>
        <p:spPr bwMode="black">
          <a:xfrm>
            <a:off x="1153777" y="4560770"/>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38" name="Freeform 79"/>
          <p:cNvSpPr>
            <a:spLocks noChangeAspect="1" noEditPoints="1"/>
          </p:cNvSpPr>
          <p:nvPr/>
        </p:nvSpPr>
        <p:spPr bwMode="black">
          <a:xfrm>
            <a:off x="1953353" y="4560770"/>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1700595" y="4844832"/>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44" name="Freeform 79"/>
          <p:cNvSpPr>
            <a:spLocks noChangeAspect="1" noEditPoints="1"/>
          </p:cNvSpPr>
          <p:nvPr/>
        </p:nvSpPr>
        <p:spPr bwMode="black">
          <a:xfrm>
            <a:off x="2740305" y="4560770"/>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p:cNvSpPr txBox="1"/>
          <p:nvPr/>
        </p:nvSpPr>
        <p:spPr>
          <a:xfrm>
            <a:off x="2337456" y="4849845"/>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46" name="Freeform 79"/>
          <p:cNvSpPr>
            <a:spLocks noChangeAspect="1" noEditPoints="1"/>
          </p:cNvSpPr>
          <p:nvPr/>
        </p:nvSpPr>
        <p:spPr bwMode="black">
          <a:xfrm>
            <a:off x="1149159" y="5348617"/>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p:cNvSpPr txBox="1"/>
          <p:nvPr/>
        </p:nvSpPr>
        <p:spPr>
          <a:xfrm>
            <a:off x="579340" y="5639344"/>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48" name="Freeform 79"/>
          <p:cNvSpPr>
            <a:spLocks noChangeAspect="1" noEditPoints="1"/>
          </p:cNvSpPr>
          <p:nvPr/>
        </p:nvSpPr>
        <p:spPr bwMode="black">
          <a:xfrm>
            <a:off x="1953353" y="5345088"/>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791164" y="5631825"/>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50" name="Freeform 79"/>
          <p:cNvSpPr>
            <a:spLocks noChangeAspect="1" noEditPoints="1"/>
          </p:cNvSpPr>
          <p:nvPr/>
        </p:nvSpPr>
        <p:spPr bwMode="black">
          <a:xfrm>
            <a:off x="2740305" y="5345088"/>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2458705" y="5636838"/>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nvGrpSpPr>
          <p:cNvPr id="10" name="Group 9"/>
          <p:cNvGrpSpPr/>
          <p:nvPr/>
        </p:nvGrpSpPr>
        <p:grpSpPr>
          <a:xfrm>
            <a:off x="1812313" y="6045142"/>
            <a:ext cx="619401" cy="720702"/>
            <a:chOff x="1812313" y="6045142"/>
            <a:chExt cx="619401" cy="720702"/>
          </a:xfrm>
        </p:grpSpPr>
        <p:sp>
          <p:nvSpPr>
            <p:cNvPr id="52" name="Freeform 79"/>
            <p:cNvSpPr>
              <a:spLocks noChangeAspect="1" noEditPoints="1"/>
            </p:cNvSpPr>
            <p:nvPr/>
          </p:nvSpPr>
          <p:spPr bwMode="black">
            <a:xfrm>
              <a:off x="1944846" y="604514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p:cNvSpPr txBox="1"/>
            <p:nvPr/>
          </p:nvSpPr>
          <p:spPr>
            <a:xfrm>
              <a:off x="1812313" y="6331879"/>
              <a:ext cx="61940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data</a:t>
              </a:r>
            </a:p>
          </p:txBody>
        </p:sp>
      </p:grpSp>
      <p:sp>
        <p:nvSpPr>
          <p:cNvPr id="54" name="TextBox 53"/>
          <p:cNvSpPr txBox="1"/>
          <p:nvPr/>
        </p:nvSpPr>
        <p:spPr>
          <a:xfrm>
            <a:off x="4898131" y="6330282"/>
            <a:ext cx="262779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Container Host</a:t>
            </a:r>
          </a:p>
        </p:txBody>
      </p:sp>
      <p:grpSp>
        <p:nvGrpSpPr>
          <p:cNvPr id="56" name="Group 55"/>
          <p:cNvGrpSpPr/>
          <p:nvPr/>
        </p:nvGrpSpPr>
        <p:grpSpPr>
          <a:xfrm>
            <a:off x="5039146" y="2567139"/>
            <a:ext cx="2360553" cy="1237060"/>
            <a:chOff x="1951037" y="4049747"/>
            <a:chExt cx="2689850" cy="1409630"/>
          </a:xfrm>
        </p:grpSpPr>
        <p:sp>
          <p:nvSpPr>
            <p:cNvPr id="63" name="Rectangle 62"/>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Container</a:t>
              </a:r>
            </a:p>
          </p:txBody>
        </p:sp>
        <p:sp>
          <p:nvSpPr>
            <p:cNvPr id="64" name="Right Bracket 63"/>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65" name="Left Bracket 64"/>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79351596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Volume Mapping</a:t>
            </a:r>
          </a:p>
        </p:txBody>
      </p:sp>
      <p:sp>
        <p:nvSpPr>
          <p:cNvPr id="8" name="TextBox 7"/>
          <p:cNvSpPr txBox="1"/>
          <p:nvPr/>
        </p:nvSpPr>
        <p:spPr>
          <a:xfrm>
            <a:off x="5348702" y="6349050"/>
            <a:ext cx="1726656" cy="516729"/>
          </a:xfrm>
          <a:prstGeom prst="rect">
            <a:avLst/>
          </a:prstGeom>
          <a:noFill/>
        </p:spPr>
        <p:txBody>
          <a:bodyPr wrap="none" lIns="182672" tIns="146138" rIns="182672" bIns="146138" rtlCol="0">
            <a:spAutoFit/>
          </a:bodyPr>
          <a:lstStyle/>
          <a:p>
            <a:pPr algn="ctr">
              <a:lnSpc>
                <a:spcPct val="90000"/>
              </a:lnSpc>
              <a:spcAft>
                <a:spcPts val="599"/>
              </a:spcAft>
            </a:pPr>
            <a:r>
              <a:rPr lang="en-US" sz="1600" dirty="0">
                <a:gradFill>
                  <a:gsLst>
                    <a:gs pos="2917">
                      <a:srgbClr val="FFFFFF"/>
                    </a:gs>
                    <a:gs pos="30000">
                      <a:srgbClr val="FFFFFF"/>
                    </a:gs>
                  </a:gsLst>
                  <a:lin ang="5400000" scaled="0"/>
                </a:gradFill>
              </a:rPr>
              <a:t>Container Host</a:t>
            </a:r>
          </a:p>
        </p:txBody>
      </p:sp>
      <p:sp>
        <p:nvSpPr>
          <p:cNvPr id="9" name="Trapezoid 8"/>
          <p:cNvSpPr/>
          <p:nvPr/>
        </p:nvSpPr>
        <p:spPr bwMode="auto">
          <a:xfrm rot="16200000">
            <a:off x="7018553" y="2188559"/>
            <a:ext cx="2294898" cy="1846508"/>
          </a:xfrm>
          <a:prstGeom prst="trapezoid">
            <a:avLst>
              <a:gd name="adj" fmla="val 34854"/>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9037637" y="1964364"/>
            <a:ext cx="2896889" cy="2294898"/>
            <a:chOff x="7359948" y="1418827"/>
            <a:chExt cx="2896889" cy="2294898"/>
          </a:xfrm>
        </p:grpSpPr>
        <p:sp>
          <p:nvSpPr>
            <p:cNvPr id="11" name="Rectangle 10"/>
            <p:cNvSpPr/>
            <p:nvPr/>
          </p:nvSpPr>
          <p:spPr bwMode="auto">
            <a:xfrm>
              <a:off x="7364974" y="1418827"/>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Image Contents</a:t>
              </a:r>
            </a:p>
          </p:txBody>
        </p:sp>
        <p:grpSp>
          <p:nvGrpSpPr>
            <p:cNvPr id="39" name="Group 38"/>
            <p:cNvGrpSpPr/>
            <p:nvPr/>
          </p:nvGrpSpPr>
          <p:grpSpPr>
            <a:xfrm>
              <a:off x="7359948" y="2143404"/>
              <a:ext cx="2896889" cy="1512539"/>
              <a:chOff x="7412582" y="2143404"/>
              <a:chExt cx="2896889" cy="1512539"/>
            </a:xfrm>
          </p:grpSpPr>
          <p:sp>
            <p:nvSpPr>
              <p:cNvPr id="21" name="TextBox 20"/>
              <p:cNvSpPr txBox="1"/>
              <p:nvPr/>
            </p:nvSpPr>
            <p:spPr>
              <a:xfrm>
                <a:off x="7661387" y="2426950"/>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19" name="Freeform 5"/>
              <p:cNvSpPr>
                <a:spLocks noChangeAspect="1" noEditPoints="1"/>
              </p:cNvSpPr>
              <p:nvPr/>
            </p:nvSpPr>
            <p:spPr bwMode="black">
              <a:xfrm>
                <a:off x="7987019" y="2143404"/>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0" name="Freeform 79"/>
              <p:cNvSpPr>
                <a:spLocks noChangeAspect="1" noEditPoints="1"/>
              </p:cNvSpPr>
              <p:nvPr/>
            </p:nvSpPr>
            <p:spPr bwMode="black">
              <a:xfrm>
                <a:off x="8786595"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8533837" y="2427466"/>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24" name="Freeform 79"/>
              <p:cNvSpPr>
                <a:spLocks noChangeAspect="1" noEditPoints="1"/>
              </p:cNvSpPr>
              <p:nvPr/>
            </p:nvSpPr>
            <p:spPr bwMode="black">
              <a:xfrm>
                <a:off x="9573547"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9170698" y="2432479"/>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26" name="Freeform 79"/>
              <p:cNvSpPr>
                <a:spLocks noChangeAspect="1" noEditPoints="1"/>
              </p:cNvSpPr>
              <p:nvPr/>
            </p:nvSpPr>
            <p:spPr bwMode="black">
              <a:xfrm>
                <a:off x="7982401" y="2931251"/>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7412582" y="3221978"/>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28" name="Freeform 79"/>
              <p:cNvSpPr>
                <a:spLocks noChangeAspect="1" noEditPoints="1"/>
              </p:cNvSpPr>
              <p:nvPr/>
            </p:nvSpPr>
            <p:spPr bwMode="black">
              <a:xfrm>
                <a:off x="8786595"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8624406" y="3214459"/>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0" name="Freeform 79"/>
              <p:cNvSpPr>
                <a:spLocks noChangeAspect="1" noEditPoints="1"/>
              </p:cNvSpPr>
              <p:nvPr/>
            </p:nvSpPr>
            <p:spPr bwMode="black">
              <a:xfrm>
                <a:off x="9573547"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9291947" y="3219472"/>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grpSp>
      <p:sp>
        <p:nvSpPr>
          <p:cNvPr id="41" name="Trapezoid 40"/>
          <p:cNvSpPr/>
          <p:nvPr/>
        </p:nvSpPr>
        <p:spPr bwMode="auto">
          <a:xfrm rot="16200000">
            <a:off x="7018553" y="4717816"/>
            <a:ext cx="2294898" cy="1846508"/>
          </a:xfrm>
          <a:prstGeom prst="trapezoid">
            <a:avLst>
              <a:gd name="adj" fmla="val 40445"/>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9042663" y="4493621"/>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Storage</a:t>
            </a:r>
          </a:p>
        </p:txBody>
      </p:sp>
      <p:sp>
        <p:nvSpPr>
          <p:cNvPr id="4" name="Freeform 7"/>
          <p:cNvSpPr>
            <a:spLocks noChangeAspect="1" noEditPoints="1"/>
          </p:cNvSpPr>
          <p:nvPr/>
        </p:nvSpPr>
        <p:spPr bwMode="auto">
          <a:xfrm>
            <a:off x="4898131" y="4394890"/>
            <a:ext cx="2627798" cy="231636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57" name="Freeform 106"/>
          <p:cNvSpPr>
            <a:spLocks noChangeAspect="1"/>
          </p:cNvSpPr>
          <p:nvPr/>
        </p:nvSpPr>
        <p:spPr bwMode="black">
          <a:xfrm>
            <a:off x="9251363"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106"/>
          <p:cNvSpPr>
            <a:spLocks noChangeAspect="1"/>
          </p:cNvSpPr>
          <p:nvPr/>
        </p:nvSpPr>
        <p:spPr bwMode="black">
          <a:xfrm>
            <a:off x="10928172"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p:cNvSpPr txBox="1"/>
          <p:nvPr/>
        </p:nvSpPr>
        <p:spPr>
          <a:xfrm>
            <a:off x="9343537" y="5420294"/>
            <a:ext cx="6274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t>
            </a:r>
          </a:p>
        </p:txBody>
      </p:sp>
      <p:sp>
        <p:nvSpPr>
          <p:cNvPr id="60" name="TextBox 59"/>
          <p:cNvSpPr txBox="1"/>
          <p:nvPr/>
        </p:nvSpPr>
        <p:spPr>
          <a:xfrm>
            <a:off x="10998167" y="5420294"/>
            <a:ext cx="6530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
            </a:r>
          </a:p>
        </p:txBody>
      </p:sp>
      <p:grpSp>
        <p:nvGrpSpPr>
          <p:cNvPr id="2" name="Group 1"/>
          <p:cNvGrpSpPr/>
          <p:nvPr/>
        </p:nvGrpSpPr>
        <p:grpSpPr>
          <a:xfrm>
            <a:off x="10895079" y="6077284"/>
            <a:ext cx="1185261" cy="723040"/>
            <a:chOff x="10895079" y="6077284"/>
            <a:chExt cx="1185261" cy="723040"/>
          </a:xfrm>
        </p:grpSpPr>
        <p:sp>
          <p:nvSpPr>
            <p:cNvPr id="61" name="Freeform 79"/>
            <p:cNvSpPr>
              <a:spLocks noChangeAspect="1" noEditPoints="1"/>
            </p:cNvSpPr>
            <p:nvPr/>
          </p:nvSpPr>
          <p:spPr bwMode="black">
            <a:xfrm>
              <a:off x="11321170" y="607728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10895079" y="6366359"/>
              <a:ext cx="118526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ContainerData</a:t>
              </a:r>
              <a:endParaRPr lang="en-US" sz="1000" dirty="0">
                <a:solidFill>
                  <a:schemeClr val="bg1"/>
                </a:solidFill>
              </a:endParaRPr>
            </a:p>
          </p:txBody>
        </p:sp>
      </p:grpSp>
      <p:sp>
        <p:nvSpPr>
          <p:cNvPr id="5" name="Rectangle 4"/>
          <p:cNvSpPr/>
          <p:nvPr/>
        </p:nvSpPr>
        <p:spPr bwMode="auto">
          <a:xfrm>
            <a:off x="579437" y="1964364"/>
            <a:ext cx="2905564" cy="1538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Running a Container</a:t>
            </a:r>
          </a:p>
          <a:p>
            <a:pPr algn="ctr" defTabSz="932472" fontAlgn="base">
              <a:lnSpc>
                <a:spcPct val="90000"/>
              </a:lnSpc>
              <a:spcBef>
                <a:spcPct val="0"/>
              </a:spcBef>
              <a:spcAft>
                <a:spcPct val="0"/>
              </a:spcAft>
            </a:pPr>
            <a:endParaRPr lang="en-US" sz="11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b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br>
            <a:r>
              <a:rPr lang="en-US" sz="1200" b="1"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–v d:\ContainerData:c:\data</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mycontiner</a:t>
            </a: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34" name="Rectangle 33"/>
          <p:cNvSpPr/>
          <p:nvPr/>
        </p:nvSpPr>
        <p:spPr bwMode="auto">
          <a:xfrm>
            <a:off x="584366" y="3836193"/>
            <a:ext cx="2891863" cy="28887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Container View</a:t>
            </a:r>
          </a:p>
        </p:txBody>
      </p:sp>
      <p:sp>
        <p:nvSpPr>
          <p:cNvPr id="36" name="TextBox 35"/>
          <p:cNvSpPr txBox="1"/>
          <p:nvPr/>
        </p:nvSpPr>
        <p:spPr>
          <a:xfrm>
            <a:off x="828145" y="4844316"/>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37" name="Freeform 5"/>
          <p:cNvSpPr>
            <a:spLocks noChangeAspect="1" noEditPoints="1"/>
          </p:cNvSpPr>
          <p:nvPr/>
        </p:nvSpPr>
        <p:spPr bwMode="black">
          <a:xfrm>
            <a:off x="1153777" y="4560770"/>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38" name="Freeform 79"/>
          <p:cNvSpPr>
            <a:spLocks noChangeAspect="1" noEditPoints="1"/>
          </p:cNvSpPr>
          <p:nvPr/>
        </p:nvSpPr>
        <p:spPr bwMode="black">
          <a:xfrm>
            <a:off x="1953353" y="4560770"/>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1700595" y="4844832"/>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44" name="Freeform 79"/>
          <p:cNvSpPr>
            <a:spLocks noChangeAspect="1" noEditPoints="1"/>
          </p:cNvSpPr>
          <p:nvPr/>
        </p:nvSpPr>
        <p:spPr bwMode="black">
          <a:xfrm>
            <a:off x="2740305" y="4560770"/>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p:cNvSpPr txBox="1"/>
          <p:nvPr/>
        </p:nvSpPr>
        <p:spPr>
          <a:xfrm>
            <a:off x="2337456" y="4849845"/>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46" name="Freeform 79"/>
          <p:cNvSpPr>
            <a:spLocks noChangeAspect="1" noEditPoints="1"/>
          </p:cNvSpPr>
          <p:nvPr/>
        </p:nvSpPr>
        <p:spPr bwMode="black">
          <a:xfrm>
            <a:off x="1149159" y="5348617"/>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p:cNvSpPr txBox="1"/>
          <p:nvPr/>
        </p:nvSpPr>
        <p:spPr>
          <a:xfrm>
            <a:off x="579340" y="5639344"/>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48" name="Freeform 79"/>
          <p:cNvSpPr>
            <a:spLocks noChangeAspect="1" noEditPoints="1"/>
          </p:cNvSpPr>
          <p:nvPr/>
        </p:nvSpPr>
        <p:spPr bwMode="black">
          <a:xfrm>
            <a:off x="1953353" y="5345088"/>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791164" y="5631825"/>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50" name="Freeform 79"/>
          <p:cNvSpPr>
            <a:spLocks noChangeAspect="1" noEditPoints="1"/>
          </p:cNvSpPr>
          <p:nvPr/>
        </p:nvSpPr>
        <p:spPr bwMode="black">
          <a:xfrm>
            <a:off x="2740305" y="5345088"/>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2458705" y="5636838"/>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nvGrpSpPr>
          <p:cNvPr id="10" name="Group 9"/>
          <p:cNvGrpSpPr/>
          <p:nvPr/>
        </p:nvGrpSpPr>
        <p:grpSpPr>
          <a:xfrm>
            <a:off x="1812313" y="6045142"/>
            <a:ext cx="619401" cy="720702"/>
            <a:chOff x="1812313" y="6045142"/>
            <a:chExt cx="619401" cy="720702"/>
          </a:xfrm>
        </p:grpSpPr>
        <p:sp>
          <p:nvSpPr>
            <p:cNvPr id="52" name="Freeform 79"/>
            <p:cNvSpPr>
              <a:spLocks noChangeAspect="1" noEditPoints="1"/>
            </p:cNvSpPr>
            <p:nvPr/>
          </p:nvSpPr>
          <p:spPr bwMode="black">
            <a:xfrm>
              <a:off x="1944846" y="604514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p:cNvSpPr txBox="1"/>
            <p:nvPr/>
          </p:nvSpPr>
          <p:spPr>
            <a:xfrm>
              <a:off x="1812313" y="6331879"/>
              <a:ext cx="61940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data</a:t>
              </a:r>
            </a:p>
          </p:txBody>
        </p:sp>
      </p:grpSp>
      <p:sp>
        <p:nvSpPr>
          <p:cNvPr id="54" name="TextBox 53"/>
          <p:cNvSpPr txBox="1"/>
          <p:nvPr/>
        </p:nvSpPr>
        <p:spPr>
          <a:xfrm>
            <a:off x="4898131" y="6330282"/>
            <a:ext cx="262779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Container Host</a:t>
            </a:r>
          </a:p>
        </p:txBody>
      </p:sp>
      <p:sp>
        <p:nvSpPr>
          <p:cNvPr id="12" name="Arrow: Left-Right 11"/>
          <p:cNvSpPr/>
          <p:nvPr/>
        </p:nvSpPr>
        <p:spPr bwMode="auto">
          <a:xfrm>
            <a:off x="2405694" y="5908379"/>
            <a:ext cx="8769662" cy="381000"/>
          </a:xfrm>
          <a:prstGeom prst="lef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56" name="Group 55"/>
          <p:cNvGrpSpPr/>
          <p:nvPr/>
        </p:nvGrpSpPr>
        <p:grpSpPr>
          <a:xfrm>
            <a:off x="5039146" y="2567139"/>
            <a:ext cx="2360553" cy="1237060"/>
            <a:chOff x="1951037" y="4049747"/>
            <a:chExt cx="2689850" cy="1409630"/>
          </a:xfrm>
        </p:grpSpPr>
        <p:sp>
          <p:nvSpPr>
            <p:cNvPr id="63" name="Rectangle 62"/>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Container</a:t>
              </a:r>
            </a:p>
          </p:txBody>
        </p:sp>
        <p:sp>
          <p:nvSpPr>
            <p:cNvPr id="64" name="Right Bracket 63"/>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65" name="Left Bracket 64"/>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394492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2000" fill="hold" nodeType="afterEffect">
                                  <p:stCondLst>
                                    <p:cond delay="1000"/>
                                  </p:stCondLst>
                                  <p:childTnLst>
                                    <p:animEffect transition="out" filter="fade">
                                      <p:cBhvr>
                                        <p:cTn id="6" dur="1000" tmFilter="0, 0; .2, .5; .8, .5; 1, 0"/>
                                        <p:tgtEl>
                                          <p:spTgt spid="10"/>
                                        </p:tgtEl>
                                      </p:cBhvr>
                                    </p:animEffect>
                                    <p:animScale>
                                      <p:cBhvr>
                                        <p:cTn id="7" dur="500" autoRev="1" fill="hold"/>
                                        <p:tgtEl>
                                          <p:spTgt spid="10"/>
                                        </p:tgtEl>
                                      </p:cBhvr>
                                      <p:by x="105000" y="105000"/>
                                    </p:animScale>
                                  </p:childTnLst>
                                </p:cTn>
                              </p:par>
                              <p:par>
                                <p:cTn id="8" presetID="26" presetClass="emph" presetSubtype="0" repeatCount="2000" fill="hold" nodeType="withEffect">
                                  <p:stCondLst>
                                    <p:cond delay="1000"/>
                                  </p:stCondLst>
                                  <p:childTnLst>
                                    <p:animEffect transition="out" filter="fade">
                                      <p:cBhvr>
                                        <p:cTn id="9" dur="1000" tmFilter="0, 0; .2, .5; .8, .5; 1, 0"/>
                                        <p:tgtEl>
                                          <p:spTgt spid="2"/>
                                        </p:tgtEl>
                                      </p:cBhvr>
                                    </p:animEffect>
                                    <p:animScale>
                                      <p:cBhvr>
                                        <p:cTn id="10" dur="5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212849"/>
            <a:ext cx="11887200" cy="4592026"/>
          </a:xfrm>
        </p:spPr>
        <p:txBody>
          <a:bodyPr/>
          <a:lstStyle/>
          <a:p>
            <a:r>
              <a:rPr lang="en-US" dirty="0">
                <a:solidFill>
                  <a:schemeClr val="tx2"/>
                </a:solidFill>
              </a:rPr>
              <a:t>Ready for Enterprise Applications</a:t>
            </a:r>
          </a:p>
          <a:p>
            <a:pPr lvl="1"/>
            <a:r>
              <a:rPr lang="en-US" dirty="0"/>
              <a:t>No infrastructure changes to Active Directory required</a:t>
            </a:r>
          </a:p>
          <a:p>
            <a:pPr lvl="1"/>
            <a:r>
              <a:rPr lang="en-US" dirty="0"/>
              <a:t>Leverages Group Managed Service Accounts</a:t>
            </a:r>
          </a:p>
          <a:p>
            <a:pPr lvl="1"/>
            <a:r>
              <a:rPr lang="en-US" dirty="0"/>
              <a:t>Enables containerized applications to authenticate with SQL Server, file shares, and more</a:t>
            </a:r>
          </a:p>
          <a:p>
            <a:pPr lvl="1"/>
            <a:endParaRPr lang="en-US" dirty="0"/>
          </a:p>
          <a:p>
            <a:r>
              <a:rPr lang="en-US" dirty="0">
                <a:solidFill>
                  <a:schemeClr val="tx2"/>
                </a:solidFill>
              </a:rPr>
              <a:t>Simple and Secure</a:t>
            </a:r>
          </a:p>
          <a:p>
            <a:pPr lvl="1"/>
            <a:r>
              <a:rPr lang="en-US" dirty="0"/>
              <a:t>Identity specified at container start time</a:t>
            </a:r>
          </a:p>
          <a:p>
            <a:pPr lvl="1"/>
            <a:r>
              <a:rPr lang="en-US" dirty="0"/>
              <a:t>Credentials are not stored within the container image</a:t>
            </a:r>
          </a:p>
          <a:p>
            <a:pPr lvl="1"/>
            <a:r>
              <a:rPr lang="en-US" dirty="0"/>
              <a:t>No changes required to move across environments i.e. dev, test, prod, cloud</a:t>
            </a:r>
          </a:p>
        </p:txBody>
      </p:sp>
      <p:sp>
        <p:nvSpPr>
          <p:cNvPr id="2" name="Title 1"/>
          <p:cNvSpPr>
            <a:spLocks noGrp="1"/>
          </p:cNvSpPr>
          <p:nvPr>
            <p:ph type="title"/>
          </p:nvPr>
        </p:nvSpPr>
        <p:spPr/>
        <p:txBody>
          <a:bodyPr/>
          <a:lstStyle/>
          <a:p>
            <a:r>
              <a:rPr lang="en-US" dirty="0"/>
              <a:t>Active Directory Identity for Containers</a:t>
            </a:r>
          </a:p>
        </p:txBody>
      </p:sp>
    </p:spTree>
    <p:extLst>
      <p:ext uri="{BB962C8B-B14F-4D97-AF65-F5344CB8AC3E}">
        <p14:creationId xmlns:p14="http://schemas.microsoft.com/office/powerpoint/2010/main" val="3260124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Active Directory Identity for Containers</a:t>
            </a:r>
          </a:p>
        </p:txBody>
      </p:sp>
      <p:pic>
        <p:nvPicPr>
          <p:cNvPr id="4" name="Picture 3"/>
          <p:cNvPicPr>
            <a:picLocks noChangeAspect="1"/>
          </p:cNvPicPr>
          <p:nvPr/>
        </p:nvPicPr>
        <p:blipFill>
          <a:blip r:embed="rId3">
            <a:duotone>
              <a:schemeClr val="accent3">
                <a:shade val="45000"/>
                <a:satMod val="135000"/>
              </a:schemeClr>
              <a:prstClr val="white"/>
            </a:duotone>
          </a:blip>
          <a:stretch>
            <a:fillRect/>
          </a:stretch>
        </p:blipFill>
        <p:spPr>
          <a:xfrm>
            <a:off x="980413" y="1564394"/>
            <a:ext cx="2274818" cy="1303395"/>
          </a:xfrm>
          <a:prstGeom prst="rect">
            <a:avLst/>
          </a:prstGeom>
        </p:spPr>
      </p:pic>
      <p:sp>
        <p:nvSpPr>
          <p:cNvPr id="5" name="TextBox 4"/>
          <p:cNvSpPr txBox="1"/>
          <p:nvPr/>
        </p:nvSpPr>
        <p:spPr>
          <a:xfrm>
            <a:off x="1491231" y="1707822"/>
            <a:ext cx="1190413" cy="614802"/>
          </a:xfrm>
          <a:prstGeom prst="rect">
            <a:avLst/>
          </a:prstGeom>
          <a:noFill/>
        </p:spPr>
        <p:txBody>
          <a:bodyPr wrap="none" lIns="179081" tIns="143265" rIns="179081" bIns="143265" rtlCol="0">
            <a:spAutoFit/>
          </a:bodyPr>
          <a:lstStyle/>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Image</a:t>
            </a:r>
          </a:p>
        </p:txBody>
      </p:sp>
      <p:sp>
        <p:nvSpPr>
          <p:cNvPr id="6" name="Plus 5"/>
          <p:cNvSpPr/>
          <p:nvPr/>
        </p:nvSpPr>
        <p:spPr bwMode="auto">
          <a:xfrm>
            <a:off x="1591893" y="2959567"/>
            <a:ext cx="1051859" cy="1051859"/>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Document 6"/>
          <p:cNvSpPr/>
          <p:nvPr/>
        </p:nvSpPr>
        <p:spPr bwMode="auto">
          <a:xfrm>
            <a:off x="655637" y="4030662"/>
            <a:ext cx="2924373" cy="1676400"/>
          </a:xfrm>
          <a:prstGeom prst="flowChartDocumen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t>Credential Spec</a:t>
            </a:r>
          </a:p>
          <a:p>
            <a:pPr algn="ctr" defTabSz="932472" fontAlgn="base">
              <a:lnSpc>
                <a:spcPct val="90000"/>
              </a:lnSpc>
              <a:spcBef>
                <a:spcPct val="0"/>
              </a:spcBef>
              <a:spcAft>
                <a:spcPct val="0"/>
              </a:spcAft>
            </a:pPr>
            <a:endParaRPr lang="en-US" dirty="0"/>
          </a:p>
          <a:p>
            <a:pPr algn="ctr" defTabSz="932472" fontAlgn="base">
              <a:lnSpc>
                <a:spcPct val="90000"/>
              </a:lnSpc>
              <a:spcBef>
                <a:spcPct val="0"/>
              </a:spcBef>
              <a:spcAft>
                <a:spcPct val="0"/>
              </a:spcAft>
            </a:pPr>
            <a:r>
              <a:rPr lang="en-US" dirty="0" err="1"/>
              <a:t>DefaultAccount</a:t>
            </a:r>
            <a:r>
              <a:rPr lang="en-US" dirty="0"/>
              <a:t>: </a:t>
            </a:r>
            <a:r>
              <a:rPr lang="en-US" b="1" dirty="0">
                <a:solidFill>
                  <a:srgbClr val="7030A0"/>
                </a:solidFill>
              </a:rPr>
              <a:t>Domain\MyWebApp1$</a:t>
            </a:r>
          </a:p>
          <a:p>
            <a:pPr algn="ctr" defTabSz="932472" fontAlgn="base">
              <a:lnSpc>
                <a:spcPct val="90000"/>
              </a:lnSpc>
              <a:spcBef>
                <a:spcPct val="0"/>
              </a:spcBef>
              <a:spcAft>
                <a:spcPct val="0"/>
              </a:spcAft>
            </a:pPr>
            <a:endParaRPr lang="en-US" dirty="0"/>
          </a:p>
        </p:txBody>
      </p:sp>
      <p:sp>
        <p:nvSpPr>
          <p:cNvPr id="8" name="Cube 7"/>
          <p:cNvSpPr/>
          <p:nvPr/>
        </p:nvSpPr>
        <p:spPr bwMode="auto">
          <a:xfrm>
            <a:off x="1261113" y="2223247"/>
            <a:ext cx="1713418" cy="458969"/>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IIS &amp; </a:t>
            </a:r>
            <a:r>
              <a:rPr lang="en-US" sz="1400" dirty="0" err="1">
                <a:gradFill>
                  <a:gsLst>
                    <a:gs pos="0">
                      <a:srgbClr val="FFFFFF"/>
                    </a:gs>
                    <a:gs pos="100000">
                      <a:srgbClr val="FFFFFF"/>
                    </a:gs>
                  </a:gsLst>
                  <a:lin ang="5400000" scaled="0"/>
                </a:gradFill>
                <a:ea typeface="Segoe UI" pitchFamily="34" charset="0"/>
                <a:cs typeface="Segoe UI" pitchFamily="34" charset="0"/>
              </a:rPr>
              <a:t>ASP.Net</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Double Bracket 11"/>
          <p:cNvSpPr/>
          <p:nvPr/>
        </p:nvSpPr>
        <p:spPr>
          <a:xfrm>
            <a:off x="427037" y="1363663"/>
            <a:ext cx="3352800" cy="4572000"/>
          </a:xfrm>
          <a:prstGeom prst="bracketPair">
            <a:avLst/>
          </a:prstGeom>
          <a:ln>
            <a:headEnd type="none"/>
            <a:tailEnd type="non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13" name="Right Arrow 12"/>
          <p:cNvSpPr/>
          <p:nvPr/>
        </p:nvSpPr>
        <p:spPr bwMode="auto">
          <a:xfrm>
            <a:off x="3906666" y="3364735"/>
            <a:ext cx="685800" cy="6858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4744866" y="2506662"/>
            <a:ext cx="3149771" cy="24662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Running Container</a:t>
            </a:r>
          </a:p>
        </p:txBody>
      </p:sp>
      <p:sp>
        <p:nvSpPr>
          <p:cNvPr id="16" name="Rectangle 15"/>
          <p:cNvSpPr/>
          <p:nvPr/>
        </p:nvSpPr>
        <p:spPr bwMode="auto">
          <a:xfrm>
            <a:off x="4868393" y="3200215"/>
            <a:ext cx="2873845" cy="1403238"/>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dirty="0"/>
              <a:t>Service: IIS</a:t>
            </a:r>
          </a:p>
          <a:p>
            <a:pPr defTabSz="932472" fontAlgn="base">
              <a:lnSpc>
                <a:spcPct val="90000"/>
              </a:lnSpc>
              <a:spcBef>
                <a:spcPct val="0"/>
              </a:spcBef>
              <a:spcAft>
                <a:spcPct val="0"/>
              </a:spcAft>
            </a:pPr>
            <a:endParaRPr lang="en-US" dirty="0"/>
          </a:p>
          <a:p>
            <a:pPr defTabSz="932472" fontAlgn="base">
              <a:lnSpc>
                <a:spcPct val="90000"/>
              </a:lnSpc>
              <a:spcBef>
                <a:spcPct val="0"/>
              </a:spcBef>
              <a:spcAft>
                <a:spcPct val="0"/>
              </a:spcAft>
            </a:pPr>
            <a:r>
              <a:rPr lang="en-US" dirty="0"/>
              <a:t>User: </a:t>
            </a:r>
          </a:p>
          <a:p>
            <a:pPr defTabSz="932472" fontAlgn="base">
              <a:lnSpc>
                <a:spcPct val="90000"/>
              </a:lnSpc>
              <a:spcBef>
                <a:spcPct val="0"/>
              </a:spcBef>
              <a:spcAft>
                <a:spcPct val="0"/>
              </a:spcAft>
            </a:pPr>
            <a:r>
              <a:rPr lang="en-US" dirty="0"/>
              <a:t>   </a:t>
            </a:r>
            <a:r>
              <a:rPr lang="en-US" dirty="0" err="1"/>
              <a:t>LocalSystem</a:t>
            </a:r>
            <a:endParaRPr lang="en-US" dirty="0"/>
          </a:p>
        </p:txBody>
      </p:sp>
      <p:sp>
        <p:nvSpPr>
          <p:cNvPr id="18" name="Can 17"/>
          <p:cNvSpPr/>
          <p:nvPr/>
        </p:nvSpPr>
        <p:spPr bwMode="auto">
          <a:xfrm>
            <a:off x="10786536" y="3327919"/>
            <a:ext cx="1296786" cy="114783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SQL Server</a:t>
            </a:r>
          </a:p>
        </p:txBody>
      </p:sp>
      <p:cxnSp>
        <p:nvCxnSpPr>
          <p:cNvPr id="21" name="Straight Arrow Connector 20"/>
          <p:cNvCxnSpPr>
            <a:stCxn id="16" idx="3"/>
            <a:endCxn id="18" idx="2"/>
          </p:cNvCxnSpPr>
          <p:nvPr/>
        </p:nvCxnSpPr>
        <p:spPr>
          <a:xfrm>
            <a:off x="7742238" y="3901834"/>
            <a:ext cx="3044298" cy="0"/>
          </a:xfrm>
          <a:prstGeom prst="straightConnector1">
            <a:avLst/>
          </a:prstGeom>
          <a:ln w="101600" cap="flat" cmpd="sng" algn="ctr">
            <a:solidFill>
              <a:srgbClr val="7030A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Rectangle 29"/>
          <p:cNvSpPr/>
          <p:nvPr/>
        </p:nvSpPr>
        <p:spPr>
          <a:xfrm>
            <a:off x="7875850" y="3444061"/>
            <a:ext cx="2688749" cy="341632"/>
          </a:xfrm>
          <a:prstGeom prst="rect">
            <a:avLst/>
          </a:prstGeom>
        </p:spPr>
        <p:txBody>
          <a:bodyPr wrap="none">
            <a:spAutoFit/>
          </a:bodyPr>
          <a:lstStyle/>
          <a:p>
            <a:pPr algn="ctr" defTabSz="932472" fontAlgn="base">
              <a:lnSpc>
                <a:spcPct val="90000"/>
              </a:lnSpc>
              <a:spcBef>
                <a:spcPct val="0"/>
              </a:spcBef>
              <a:spcAft>
                <a:spcPct val="0"/>
              </a:spcAft>
            </a:pPr>
            <a:r>
              <a:rPr lang="en-US" b="1" dirty="0">
                <a:solidFill>
                  <a:srgbClr val="7030A0"/>
                </a:solidFill>
              </a:rPr>
              <a:t>Domain\MyWebApp1$</a:t>
            </a:r>
          </a:p>
        </p:txBody>
      </p:sp>
      <p:sp>
        <p:nvSpPr>
          <p:cNvPr id="2" name="Rectangular Callout 1"/>
          <p:cNvSpPr/>
          <p:nvPr/>
        </p:nvSpPr>
        <p:spPr bwMode="auto">
          <a:xfrm>
            <a:off x="4009289" y="1261655"/>
            <a:ext cx="5630006" cy="1066800"/>
          </a:xfrm>
          <a:prstGeom prst="wedgeRectCallout">
            <a:avLst>
              <a:gd name="adj1" fmla="val -61699"/>
              <a:gd name="adj2" fmla="val 43145"/>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t>1) Use default accounts for services &amp; tasks (</a:t>
            </a:r>
            <a:r>
              <a:rPr lang="en-US" sz="2400" dirty="0" err="1"/>
              <a:t>LocalSystem</a:t>
            </a:r>
            <a:r>
              <a:rPr lang="en-US" sz="2400" dirty="0"/>
              <a:t>, Network Service)</a:t>
            </a:r>
          </a:p>
        </p:txBody>
      </p:sp>
      <p:sp>
        <p:nvSpPr>
          <p:cNvPr id="17" name="Rectangular Callout 16"/>
          <p:cNvSpPr/>
          <p:nvPr/>
        </p:nvSpPr>
        <p:spPr bwMode="auto">
          <a:xfrm>
            <a:off x="2736239" y="5770967"/>
            <a:ext cx="5630006" cy="1066800"/>
          </a:xfrm>
          <a:prstGeom prst="wedgeRectCallout">
            <a:avLst>
              <a:gd name="adj1" fmla="val -62485"/>
              <a:gd name="adj2" fmla="val -95104"/>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t>2) Provide default service account to use when starting container</a:t>
            </a:r>
          </a:p>
        </p:txBody>
      </p:sp>
      <p:sp>
        <p:nvSpPr>
          <p:cNvPr id="19" name="Rectangular Callout 18"/>
          <p:cNvSpPr/>
          <p:nvPr/>
        </p:nvSpPr>
        <p:spPr bwMode="auto">
          <a:xfrm>
            <a:off x="9037637" y="5141149"/>
            <a:ext cx="2912120" cy="1565812"/>
          </a:xfrm>
          <a:prstGeom prst="wedgeRectCallout">
            <a:avLst>
              <a:gd name="adj1" fmla="val -31607"/>
              <a:gd name="adj2" fmla="val -113791"/>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t>3) Container connects using service account</a:t>
            </a:r>
          </a:p>
        </p:txBody>
      </p:sp>
    </p:spTree>
    <p:extLst>
      <p:ext uri="{BB962C8B-B14F-4D97-AF65-F5344CB8AC3E}">
        <p14:creationId xmlns:p14="http://schemas.microsoft.com/office/powerpoint/2010/main" val="19569704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P spid="13" grpId="0" animBg="1"/>
      <p:bldP spid="15" grpId="0" animBg="1"/>
      <p:bldP spid="16" grpId="0" animBg="1"/>
      <p:bldP spid="30" grpId="0"/>
      <p:bldP spid="17" grpId="0" animBg="1"/>
      <p:bldP spid="1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Deployment and Auditing</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637" y="1744662"/>
            <a:ext cx="3276600" cy="1843088"/>
          </a:xfrm>
          <a:prstGeom prst="rect">
            <a:avLst/>
          </a:prstGeom>
        </p:spPr>
      </p:pic>
      <p:pic>
        <p:nvPicPr>
          <p:cNvPr id="1026" name="C190202F-20FD-48F1-A795-E1FEE49723EF" descr="80DCE417-5A90-4DB9-BF73-6F8D63691F13@dogfoo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04037" y="1516062"/>
            <a:ext cx="4953000" cy="1666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88623" y="3954462"/>
            <a:ext cx="5461596" cy="1877321"/>
          </a:xfrm>
          <a:prstGeom prst="rect">
            <a:avLst/>
          </a:prstGeom>
        </p:spPr>
      </p:pic>
    </p:spTree>
    <p:extLst>
      <p:ext uri="{BB962C8B-B14F-4D97-AF65-F5344CB8AC3E}">
        <p14:creationId xmlns:p14="http://schemas.microsoft.com/office/powerpoint/2010/main" val="285819138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Automation and Management</a:t>
            </a:r>
          </a:p>
        </p:txBody>
      </p:sp>
    </p:spTree>
    <p:extLst>
      <p:ext uri="{BB962C8B-B14F-4D97-AF65-F5344CB8AC3E}">
        <p14:creationId xmlns:p14="http://schemas.microsoft.com/office/powerpoint/2010/main" val="3196695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Composition and </a:t>
            </a:r>
            <a:r>
              <a:rPr lang="en-US" dirty="0"/>
              <a:t>Orchestration</a:t>
            </a:r>
          </a:p>
        </p:txBody>
      </p:sp>
      <p:sp>
        <p:nvSpPr>
          <p:cNvPr id="2" name="Text Placeholder 1"/>
          <p:cNvSpPr>
            <a:spLocks noGrp="1"/>
          </p:cNvSpPr>
          <p:nvPr>
            <p:ph type="body" sz="quarter" idx="10"/>
          </p:nvPr>
        </p:nvSpPr>
        <p:spPr>
          <a:xfrm>
            <a:off x="274638" y="1212850"/>
            <a:ext cx="11887200" cy="2769989"/>
          </a:xfrm>
        </p:spPr>
        <p:txBody>
          <a:bodyPr/>
          <a:lstStyle/>
          <a:p>
            <a:r>
              <a:rPr lang="en-US" dirty="0"/>
              <a:t>Applications typically comprised of multiple containers</a:t>
            </a:r>
          </a:p>
          <a:p>
            <a:pPr lvl="1"/>
            <a:endParaRPr lang="en-US" dirty="0"/>
          </a:p>
          <a:p>
            <a:r>
              <a:rPr lang="en-US" dirty="0"/>
              <a:t>Containers typically hosted across a cluster of nodes</a:t>
            </a:r>
          </a:p>
          <a:p>
            <a:pPr lvl="1"/>
            <a:endParaRPr lang="en-US" dirty="0"/>
          </a:p>
          <a:p>
            <a:r>
              <a:rPr lang="en-US" dirty="0"/>
              <a:t>Orchestration tooling automates this</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46638" y="4088507"/>
            <a:ext cx="2743200" cy="2700093"/>
          </a:xfrm>
          <a:prstGeom prst="rect">
            <a:avLst/>
          </a:prstGeom>
        </p:spPr>
      </p:pic>
      <p:sp>
        <p:nvSpPr>
          <p:cNvPr id="10" name="Rectangle: Rounded Corners 9"/>
          <p:cNvSpPr/>
          <p:nvPr/>
        </p:nvSpPr>
        <p:spPr bwMode="auto">
          <a:xfrm>
            <a:off x="1417637" y="4867053"/>
            <a:ext cx="1828800" cy="11430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24" name="Group 23"/>
          <p:cNvGrpSpPr/>
          <p:nvPr/>
        </p:nvGrpSpPr>
        <p:grpSpPr>
          <a:xfrm>
            <a:off x="1628718" y="4978525"/>
            <a:ext cx="700163" cy="366924"/>
            <a:chOff x="4999037" y="5516300"/>
            <a:chExt cx="700163" cy="366924"/>
          </a:xfrm>
        </p:grpSpPr>
        <p:sp>
          <p:nvSpPr>
            <p:cNvPr id="73" name="Rectangle 72"/>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Right Bracket 73"/>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5" name="Left Bracket 74"/>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30" name="Group 29"/>
          <p:cNvGrpSpPr/>
          <p:nvPr/>
        </p:nvGrpSpPr>
        <p:grpSpPr>
          <a:xfrm>
            <a:off x="1614908" y="5478826"/>
            <a:ext cx="700163" cy="366924"/>
            <a:chOff x="6045114" y="6218870"/>
            <a:chExt cx="700163" cy="366924"/>
          </a:xfrm>
        </p:grpSpPr>
        <p:sp>
          <p:nvSpPr>
            <p:cNvPr id="55" name="Rectangle 54"/>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Right Bracket 55"/>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57" name="Left Bracket 56"/>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35" name="Group 34"/>
          <p:cNvGrpSpPr/>
          <p:nvPr/>
        </p:nvGrpSpPr>
        <p:grpSpPr>
          <a:xfrm>
            <a:off x="2393875" y="5253361"/>
            <a:ext cx="700163" cy="366924"/>
            <a:chOff x="6065837" y="5505426"/>
            <a:chExt cx="700163" cy="366924"/>
          </a:xfrm>
        </p:grpSpPr>
        <p:sp>
          <p:nvSpPr>
            <p:cNvPr id="40" name="Rectangle 39"/>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ight Bracket 40"/>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42" name="Left Bracket 41"/>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118" name="Arrow: Right 117"/>
          <p:cNvSpPr/>
          <p:nvPr/>
        </p:nvSpPr>
        <p:spPr bwMode="auto">
          <a:xfrm>
            <a:off x="3376326" y="5175946"/>
            <a:ext cx="1857323"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3" name="Arrow: Right 122"/>
          <p:cNvSpPr/>
          <p:nvPr/>
        </p:nvSpPr>
        <p:spPr bwMode="auto">
          <a:xfrm>
            <a:off x="7332716" y="5123147"/>
            <a:ext cx="1857323"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4" name="Freeform 7"/>
          <p:cNvSpPr>
            <a:spLocks noChangeAspect="1" noEditPoints="1"/>
          </p:cNvSpPr>
          <p:nvPr/>
        </p:nvSpPr>
        <p:spPr bwMode="auto">
          <a:xfrm>
            <a:off x="10527901" y="5317587"/>
            <a:ext cx="981874" cy="86550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125" name="Freeform 7"/>
          <p:cNvSpPr>
            <a:spLocks noChangeAspect="1" noEditPoints="1"/>
          </p:cNvSpPr>
          <p:nvPr/>
        </p:nvSpPr>
        <p:spPr bwMode="auto">
          <a:xfrm>
            <a:off x="9481108" y="5312170"/>
            <a:ext cx="981874" cy="86550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126" name="Freeform 7"/>
          <p:cNvSpPr>
            <a:spLocks noChangeAspect="1" noEditPoints="1"/>
          </p:cNvSpPr>
          <p:nvPr/>
        </p:nvSpPr>
        <p:spPr bwMode="auto">
          <a:xfrm>
            <a:off x="10036964" y="4387852"/>
            <a:ext cx="981874" cy="86550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grpSp>
        <p:nvGrpSpPr>
          <p:cNvPr id="140" name="Group 139"/>
          <p:cNvGrpSpPr/>
          <p:nvPr/>
        </p:nvGrpSpPr>
        <p:grpSpPr>
          <a:xfrm>
            <a:off x="10341764" y="4491629"/>
            <a:ext cx="372274" cy="195092"/>
            <a:chOff x="10341764" y="4491629"/>
            <a:chExt cx="372274" cy="195092"/>
          </a:xfrm>
        </p:grpSpPr>
        <p:sp>
          <p:nvSpPr>
            <p:cNvPr id="128" name="Rectangle 127"/>
            <p:cNvSpPr/>
            <p:nvPr/>
          </p:nvSpPr>
          <p:spPr bwMode="auto">
            <a:xfrm>
              <a:off x="10347959" y="4497328"/>
              <a:ext cx="360181" cy="183612"/>
            </a:xfrm>
            <a:prstGeom prst="rect">
              <a:avLst/>
            </a:prstGeom>
            <a:solidFill>
              <a:schemeClr val="accent2">
                <a:alpha val="75000"/>
              </a:schemeClr>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ight Bracket 128"/>
            <p:cNvSpPr/>
            <p:nvPr/>
          </p:nvSpPr>
          <p:spPr>
            <a:xfrm>
              <a:off x="10687224" y="4491629"/>
              <a:ext cx="26814" cy="195092"/>
            </a:xfrm>
            <a:prstGeom prst="righ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30" name="Left Bracket 129"/>
            <p:cNvSpPr/>
            <p:nvPr/>
          </p:nvSpPr>
          <p:spPr>
            <a:xfrm>
              <a:off x="10341764" y="4491629"/>
              <a:ext cx="26814" cy="195092"/>
            </a:xfrm>
            <a:prstGeom prst="lef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39" name="Group 138"/>
          <p:cNvGrpSpPr/>
          <p:nvPr/>
        </p:nvGrpSpPr>
        <p:grpSpPr>
          <a:xfrm>
            <a:off x="10145097" y="4792662"/>
            <a:ext cx="372274" cy="195092"/>
            <a:chOff x="10182292" y="4777880"/>
            <a:chExt cx="372274" cy="195092"/>
          </a:xfrm>
        </p:grpSpPr>
        <p:sp>
          <p:nvSpPr>
            <p:cNvPr id="132" name="Rectangle 131"/>
            <p:cNvSpPr/>
            <p:nvPr/>
          </p:nvSpPr>
          <p:spPr bwMode="auto">
            <a:xfrm>
              <a:off x="10188487" y="4783579"/>
              <a:ext cx="360181" cy="183612"/>
            </a:xfrm>
            <a:prstGeom prst="rect">
              <a:avLst/>
            </a:prstGeom>
            <a:solidFill>
              <a:srgbClr val="FFCB4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33" name="Right Bracket 132"/>
            <p:cNvSpPr/>
            <p:nvPr/>
          </p:nvSpPr>
          <p:spPr>
            <a:xfrm>
              <a:off x="10527752" y="4777880"/>
              <a:ext cx="26814" cy="195092"/>
            </a:xfrm>
            <a:prstGeom prst="righ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34" name="Left Bracket 133"/>
            <p:cNvSpPr/>
            <p:nvPr/>
          </p:nvSpPr>
          <p:spPr>
            <a:xfrm>
              <a:off x="10182292" y="4777880"/>
              <a:ext cx="26814" cy="195092"/>
            </a:xfrm>
            <a:prstGeom prst="lef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38" name="Group 137"/>
          <p:cNvGrpSpPr/>
          <p:nvPr/>
        </p:nvGrpSpPr>
        <p:grpSpPr>
          <a:xfrm>
            <a:off x="10568360" y="4792662"/>
            <a:ext cx="372274" cy="195092"/>
            <a:chOff x="3995832" y="4582835"/>
            <a:chExt cx="372274" cy="195092"/>
          </a:xfrm>
        </p:grpSpPr>
        <p:sp>
          <p:nvSpPr>
            <p:cNvPr id="135" name="Rectangle 134"/>
            <p:cNvSpPr/>
            <p:nvPr/>
          </p:nvSpPr>
          <p:spPr bwMode="auto">
            <a:xfrm>
              <a:off x="4002027" y="4588534"/>
              <a:ext cx="360181" cy="183612"/>
            </a:xfrm>
            <a:prstGeom prst="rect">
              <a:avLst/>
            </a:prstGeom>
            <a:solidFill>
              <a:srgbClr val="FF8C0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36" name="Right Bracket 135"/>
            <p:cNvSpPr/>
            <p:nvPr/>
          </p:nvSpPr>
          <p:spPr>
            <a:xfrm>
              <a:off x="4341292" y="4582835"/>
              <a:ext cx="26814" cy="195092"/>
            </a:xfrm>
            <a:prstGeom prst="righ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37" name="Left Bracket 136"/>
            <p:cNvSpPr/>
            <p:nvPr/>
          </p:nvSpPr>
          <p:spPr>
            <a:xfrm>
              <a:off x="3995832" y="4582835"/>
              <a:ext cx="26814" cy="195092"/>
            </a:xfrm>
            <a:prstGeom prst="lef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1" name="Group 140"/>
          <p:cNvGrpSpPr/>
          <p:nvPr/>
        </p:nvGrpSpPr>
        <p:grpSpPr>
          <a:xfrm>
            <a:off x="9799637" y="5375707"/>
            <a:ext cx="372274" cy="195092"/>
            <a:chOff x="10341764" y="4491629"/>
            <a:chExt cx="372274" cy="195092"/>
          </a:xfrm>
        </p:grpSpPr>
        <p:sp>
          <p:nvSpPr>
            <p:cNvPr id="142" name="Rectangle 141"/>
            <p:cNvSpPr/>
            <p:nvPr/>
          </p:nvSpPr>
          <p:spPr bwMode="auto">
            <a:xfrm>
              <a:off x="10347959" y="4497328"/>
              <a:ext cx="360181" cy="183612"/>
            </a:xfrm>
            <a:prstGeom prst="rect">
              <a:avLst/>
            </a:prstGeom>
            <a:solidFill>
              <a:schemeClr val="accent2">
                <a:alpha val="75000"/>
              </a:schemeClr>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43" name="Right Bracket 142"/>
            <p:cNvSpPr/>
            <p:nvPr/>
          </p:nvSpPr>
          <p:spPr>
            <a:xfrm>
              <a:off x="10687224" y="4491629"/>
              <a:ext cx="26814" cy="195092"/>
            </a:xfrm>
            <a:prstGeom prst="righ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44" name="Left Bracket 143"/>
            <p:cNvSpPr/>
            <p:nvPr/>
          </p:nvSpPr>
          <p:spPr>
            <a:xfrm>
              <a:off x="10341764" y="4491629"/>
              <a:ext cx="26814" cy="195092"/>
            </a:xfrm>
            <a:prstGeom prst="lef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5" name="Group 144"/>
          <p:cNvGrpSpPr/>
          <p:nvPr/>
        </p:nvGrpSpPr>
        <p:grpSpPr>
          <a:xfrm>
            <a:off x="9799637" y="5668304"/>
            <a:ext cx="372274" cy="195092"/>
            <a:chOff x="10182292" y="4777880"/>
            <a:chExt cx="372274" cy="195092"/>
          </a:xfrm>
        </p:grpSpPr>
        <p:sp>
          <p:nvSpPr>
            <p:cNvPr id="146" name="Rectangle 145"/>
            <p:cNvSpPr/>
            <p:nvPr/>
          </p:nvSpPr>
          <p:spPr bwMode="auto">
            <a:xfrm>
              <a:off x="10188487" y="4783579"/>
              <a:ext cx="360181" cy="183612"/>
            </a:xfrm>
            <a:prstGeom prst="rect">
              <a:avLst/>
            </a:prstGeom>
            <a:solidFill>
              <a:srgbClr val="FFCB4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ight Bracket 146"/>
            <p:cNvSpPr/>
            <p:nvPr/>
          </p:nvSpPr>
          <p:spPr>
            <a:xfrm>
              <a:off x="10527752" y="4777880"/>
              <a:ext cx="26814" cy="195092"/>
            </a:xfrm>
            <a:prstGeom prst="righ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48" name="Left Bracket 147"/>
            <p:cNvSpPr/>
            <p:nvPr/>
          </p:nvSpPr>
          <p:spPr>
            <a:xfrm>
              <a:off x="10182292" y="4777880"/>
              <a:ext cx="26814" cy="195092"/>
            </a:xfrm>
            <a:prstGeom prst="lef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57" name="Group 156"/>
          <p:cNvGrpSpPr/>
          <p:nvPr/>
        </p:nvGrpSpPr>
        <p:grpSpPr>
          <a:xfrm>
            <a:off x="10832701" y="5570799"/>
            <a:ext cx="372274" cy="195092"/>
            <a:chOff x="3995832" y="4582835"/>
            <a:chExt cx="372274" cy="195092"/>
          </a:xfrm>
        </p:grpSpPr>
        <p:sp>
          <p:nvSpPr>
            <p:cNvPr id="158" name="Rectangle 157"/>
            <p:cNvSpPr/>
            <p:nvPr/>
          </p:nvSpPr>
          <p:spPr bwMode="auto">
            <a:xfrm>
              <a:off x="4002027" y="4588534"/>
              <a:ext cx="360181" cy="183612"/>
            </a:xfrm>
            <a:prstGeom prst="rect">
              <a:avLst/>
            </a:prstGeom>
            <a:solidFill>
              <a:srgbClr val="FF8C0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59" name="Right Bracket 158"/>
            <p:cNvSpPr/>
            <p:nvPr/>
          </p:nvSpPr>
          <p:spPr>
            <a:xfrm>
              <a:off x="4341292" y="4582835"/>
              <a:ext cx="26814" cy="195092"/>
            </a:xfrm>
            <a:prstGeom prst="righ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60" name="Left Bracket 159"/>
            <p:cNvSpPr/>
            <p:nvPr/>
          </p:nvSpPr>
          <p:spPr>
            <a:xfrm>
              <a:off x="3995832" y="4582835"/>
              <a:ext cx="26814" cy="195092"/>
            </a:xfrm>
            <a:prstGeom prst="lef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06357210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74638" y="1212850"/>
            <a:ext cx="11887200" cy="3785652"/>
          </a:xfrm>
        </p:spPr>
        <p:txBody>
          <a:bodyPr/>
          <a:lstStyle/>
          <a:p>
            <a:r>
              <a:rPr lang="en-US" dirty="0"/>
              <a:t>Docker Compose</a:t>
            </a:r>
          </a:p>
          <a:p>
            <a:pPr lvl="1"/>
            <a:r>
              <a:rPr lang="en-US" dirty="0"/>
              <a:t>Define application as separate containers</a:t>
            </a:r>
          </a:p>
          <a:p>
            <a:pPr lvl="1"/>
            <a:r>
              <a:rPr lang="en-US" dirty="0"/>
              <a:t>Manage different containers as a unit</a:t>
            </a:r>
          </a:p>
          <a:p>
            <a:pPr lvl="1"/>
            <a:r>
              <a:rPr lang="en-US" dirty="0"/>
              <a:t>Scale parts of application as needed</a:t>
            </a:r>
          </a:p>
          <a:p>
            <a:pPr lvl="1"/>
            <a:endParaRPr lang="en-US" dirty="0"/>
          </a:p>
          <a:p>
            <a:r>
              <a:rPr lang="en-US" dirty="0"/>
              <a:t>Docker Swarm</a:t>
            </a:r>
          </a:p>
          <a:p>
            <a:pPr lvl="1"/>
            <a:r>
              <a:rPr lang="en-US" dirty="0"/>
              <a:t>Aggregate container hosts</a:t>
            </a:r>
          </a:p>
          <a:p>
            <a:pPr lvl="1"/>
            <a:r>
              <a:rPr lang="en-US" dirty="0"/>
              <a:t>Supports tagging, affinity/anti-affinity</a:t>
            </a:r>
          </a:p>
          <a:p>
            <a:pPr lvl="1"/>
            <a:endParaRPr lang="en-US" dirty="0"/>
          </a:p>
        </p:txBody>
      </p:sp>
      <p:pic>
        <p:nvPicPr>
          <p:cNvPr id="4" name="Picture 3"/>
          <p:cNvPicPr>
            <a:picLocks noChangeAspect="1"/>
          </p:cNvPicPr>
          <p:nvPr/>
        </p:nvPicPr>
        <p:blipFill>
          <a:blip r:embed="rId2"/>
          <a:stretch>
            <a:fillRect/>
          </a:stretch>
        </p:blipFill>
        <p:spPr>
          <a:xfrm>
            <a:off x="7950199" y="1217611"/>
            <a:ext cx="4211639" cy="336080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61513" y="4785924"/>
            <a:ext cx="2688686" cy="2238763"/>
          </a:xfrm>
          <a:prstGeom prst="rect">
            <a:avLst/>
          </a:prstGeom>
        </p:spPr>
      </p:pic>
    </p:spTree>
    <p:extLst>
      <p:ext uri="{BB962C8B-B14F-4D97-AF65-F5344CB8AC3E}">
        <p14:creationId xmlns:p14="http://schemas.microsoft.com/office/powerpoint/2010/main" val="3671748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451"/>
        <p:cNvGrpSpPr/>
        <p:nvPr/>
      </p:nvGrpSpPr>
      <p:grpSpPr>
        <a:xfrm>
          <a:off x="0" y="0"/>
          <a:ext cx="0" cy="0"/>
          <a:chOff x="0" y="0"/>
          <a:chExt cx="0" cy="0"/>
        </a:xfrm>
      </p:grpSpPr>
      <p:sp>
        <p:nvSpPr>
          <p:cNvPr id="454" name="Shape 454"/>
          <p:cNvSpPr txBox="1">
            <a:spLocks noGrp="1"/>
          </p:cNvSpPr>
          <p:nvPr>
            <p:ph type="title"/>
          </p:nvPr>
        </p:nvSpPr>
        <p:spPr>
          <a:xfrm>
            <a:off x="882" y="431246"/>
            <a:ext cx="10365656" cy="762317"/>
          </a:xfrm>
          <a:solidFill>
            <a:schemeClr val="tx2"/>
          </a:solidFill>
        </p:spPr>
        <p:txBody>
          <a:bodyPr/>
          <a:lstStyle/>
          <a:p>
            <a:r>
              <a:rPr lang="en-US" sz="4080">
                <a:solidFill>
                  <a:schemeClr val="bg1"/>
                </a:solidFill>
              </a:rPr>
              <a:t>Containers</a:t>
            </a:r>
            <a:r>
              <a:rPr lang="en" sz="4080" dirty="0">
                <a:solidFill>
                  <a:schemeClr val="bg1"/>
                </a:solidFill>
              </a:rPr>
              <a:t> </a:t>
            </a:r>
            <a:r>
              <a:rPr lang="en-US" sz="4080" dirty="0">
                <a:solidFill>
                  <a:schemeClr val="bg1"/>
                </a:solidFill>
              </a:rPr>
              <a:t>deliver </a:t>
            </a:r>
            <a:r>
              <a:rPr lang="en" sz="4080" dirty="0">
                <a:solidFill>
                  <a:schemeClr val="bg1"/>
                </a:solidFill>
              </a:rPr>
              <a:t>speed, flexibility</a:t>
            </a:r>
            <a:r>
              <a:rPr lang="en-US" sz="4080" dirty="0">
                <a:solidFill>
                  <a:schemeClr val="bg1"/>
                </a:solidFill>
              </a:rPr>
              <a:t>,</a:t>
            </a:r>
            <a:r>
              <a:rPr lang="en" sz="4080" dirty="0">
                <a:solidFill>
                  <a:schemeClr val="bg1"/>
                </a:solidFill>
              </a:rPr>
              <a:t> and savings</a:t>
            </a:r>
          </a:p>
        </p:txBody>
      </p:sp>
      <p:grpSp>
        <p:nvGrpSpPr>
          <p:cNvPr id="2" name="Group 1"/>
          <p:cNvGrpSpPr/>
          <p:nvPr/>
        </p:nvGrpSpPr>
        <p:grpSpPr>
          <a:xfrm>
            <a:off x="8787690" y="1939538"/>
            <a:ext cx="3176728" cy="3931776"/>
            <a:chOff x="416528" y="1892537"/>
            <a:chExt cx="3114722" cy="3855032"/>
          </a:xfrm>
        </p:grpSpPr>
        <p:sp>
          <p:nvSpPr>
            <p:cNvPr id="45" name="Shape 460"/>
            <p:cNvSpPr/>
            <p:nvPr/>
          </p:nvSpPr>
          <p:spPr>
            <a:xfrm>
              <a:off x="802010" y="1892537"/>
              <a:ext cx="2343758" cy="539223"/>
            </a:xfrm>
            <a:prstGeom prst="rect">
              <a:avLst/>
            </a:prstGeom>
            <a:noFill/>
            <a:ln>
              <a:noFill/>
            </a:ln>
          </p:spPr>
          <p:txBody>
            <a:bodyPr lIns="124309" tIns="62137" rIns="124309" bIns="62137" anchor="t" anchorCtr="0">
              <a:noAutofit/>
            </a:bodyPr>
            <a:lstStyle/>
            <a:p>
              <a:pPr algn="ctr" defTabSz="914224">
                <a:buClr>
                  <a:srgbClr val="FFFFFF"/>
                </a:buClr>
                <a:buSzPct val="25000"/>
                <a:defRPr/>
              </a:pPr>
              <a:r>
                <a:rPr lang="en" sz="3264" b="1" kern="0" dirty="0">
                  <a:solidFill>
                    <a:srgbClr val="FFFFFF"/>
                  </a:solidFill>
                  <a:latin typeface="Segoe UI Light"/>
                  <a:ea typeface="Arial"/>
                  <a:cs typeface="Arial"/>
                  <a:sym typeface="Arial"/>
                </a:rPr>
                <a:t>Agility</a:t>
              </a:r>
            </a:p>
          </p:txBody>
        </p:sp>
        <p:sp>
          <p:nvSpPr>
            <p:cNvPr id="46" name="Shape 488"/>
            <p:cNvSpPr txBox="1"/>
            <p:nvPr/>
          </p:nvSpPr>
          <p:spPr>
            <a:xfrm>
              <a:off x="417805" y="2785439"/>
              <a:ext cx="3112168" cy="1271961"/>
            </a:xfrm>
            <a:prstGeom prst="rect">
              <a:avLst/>
            </a:prstGeom>
            <a:noFill/>
            <a:ln>
              <a:noFill/>
            </a:ln>
          </p:spPr>
          <p:txBody>
            <a:bodyPr lIns="124309" tIns="62137" rIns="124309" bIns="62137" anchor="t" anchorCtr="0">
              <a:noAutofit/>
            </a:bodyPr>
            <a:lstStyle/>
            <a:p>
              <a:pPr algn="ctr" defTabSz="914224">
                <a:buSzPct val="25000"/>
                <a:defRPr/>
              </a:pPr>
              <a:r>
                <a:rPr lang="en" sz="5983" b="1" kern="0" dirty="0">
                  <a:solidFill>
                    <a:srgbClr val="FFFFFF"/>
                  </a:solidFill>
                  <a:latin typeface="Segoe UI Light"/>
                  <a:ea typeface="Segoe UI Symbol" charset="0"/>
                  <a:cs typeface="Segoe UI Symbol" charset="0"/>
                  <a:sym typeface="Arial"/>
                </a:rPr>
                <a:t>13X </a:t>
              </a:r>
            </a:p>
            <a:p>
              <a:pPr algn="ctr" defTabSz="914224">
                <a:buSzPct val="25000"/>
                <a:defRPr/>
              </a:pPr>
              <a:r>
                <a:rPr lang="en" sz="1632" kern="0" dirty="0">
                  <a:solidFill>
                    <a:srgbClr val="FFFFFF"/>
                  </a:solidFill>
                  <a:latin typeface="Segoe UI Light"/>
                  <a:ea typeface="Segoe UI Symbol" charset="0"/>
                  <a:cs typeface="Segoe UI Symbol" charset="0"/>
                  <a:sym typeface="Arial"/>
                </a:rPr>
                <a:t>More software releases</a:t>
              </a:r>
            </a:p>
          </p:txBody>
        </p:sp>
        <p:sp>
          <p:nvSpPr>
            <p:cNvPr id="47" name="Shape 495"/>
            <p:cNvSpPr txBox="1"/>
            <p:nvPr/>
          </p:nvSpPr>
          <p:spPr>
            <a:xfrm>
              <a:off x="416528" y="4229422"/>
              <a:ext cx="3114722" cy="1518147"/>
            </a:xfrm>
            <a:prstGeom prst="rect">
              <a:avLst/>
            </a:prstGeom>
            <a:noFill/>
            <a:ln>
              <a:noFill/>
            </a:ln>
          </p:spPr>
          <p:txBody>
            <a:bodyPr lIns="124309" tIns="62137" rIns="124309" bIns="62137" anchor="t" anchorCtr="0">
              <a:noAutofit/>
            </a:bodyPr>
            <a:lstStyle/>
            <a:p>
              <a:pPr algn="ctr" defTabSz="914224">
                <a:buSzPct val="25000"/>
                <a:defRPr/>
              </a:pPr>
              <a:r>
                <a:rPr lang="en" sz="5983" b="1" kern="0" dirty="0">
                  <a:solidFill>
                    <a:srgbClr val="FFFFFF"/>
                  </a:solidFill>
                  <a:latin typeface="Segoe UI Light"/>
                  <a:ea typeface="Segoe UI Symbol" charset="0"/>
                  <a:cs typeface="Segoe UI Symbol" charset="0"/>
                  <a:sym typeface="Arial"/>
                </a:rPr>
                <a:t>65% </a:t>
              </a:r>
            </a:p>
            <a:p>
              <a:pPr algn="ctr" defTabSz="914224">
                <a:buSzPct val="25000"/>
                <a:defRPr/>
              </a:pPr>
              <a:r>
                <a:rPr lang="en" sz="1632" kern="0" dirty="0">
                  <a:solidFill>
                    <a:srgbClr val="FFFFFF"/>
                  </a:solidFill>
                  <a:latin typeface="Segoe UI Light"/>
                  <a:ea typeface="Segoe UI Symbol" charset="0"/>
                  <a:cs typeface="Segoe UI Symbol" charset="0"/>
                  <a:sym typeface="Arial"/>
                </a:rPr>
                <a:t>Reduction in developer onboarding time</a:t>
              </a:r>
            </a:p>
          </p:txBody>
        </p:sp>
      </p:grpSp>
      <p:grpSp>
        <p:nvGrpSpPr>
          <p:cNvPr id="3" name="Group 2"/>
          <p:cNvGrpSpPr/>
          <p:nvPr/>
        </p:nvGrpSpPr>
        <p:grpSpPr>
          <a:xfrm>
            <a:off x="4603189" y="1939538"/>
            <a:ext cx="3230096" cy="4035331"/>
            <a:chOff x="4512476" y="1892537"/>
            <a:chExt cx="3167048" cy="3956566"/>
          </a:xfrm>
        </p:grpSpPr>
        <p:sp>
          <p:nvSpPr>
            <p:cNvPr id="48" name="Shape 461"/>
            <p:cNvSpPr/>
            <p:nvPr/>
          </p:nvSpPr>
          <p:spPr>
            <a:xfrm>
              <a:off x="4923712" y="1892537"/>
              <a:ext cx="2344576" cy="539223"/>
            </a:xfrm>
            <a:prstGeom prst="rect">
              <a:avLst/>
            </a:prstGeom>
            <a:noFill/>
            <a:ln>
              <a:noFill/>
            </a:ln>
          </p:spPr>
          <p:txBody>
            <a:bodyPr lIns="124309" tIns="62137" rIns="124309" bIns="62137" anchor="t" anchorCtr="0">
              <a:noAutofit/>
            </a:bodyPr>
            <a:lstStyle/>
            <a:p>
              <a:pPr algn="ctr" defTabSz="914224">
                <a:buClr>
                  <a:srgbClr val="FFFFFF"/>
                </a:buClr>
                <a:buSzPct val="25000"/>
                <a:defRPr/>
              </a:pPr>
              <a:r>
                <a:rPr lang="en" sz="3264" b="1" kern="0" dirty="0">
                  <a:solidFill>
                    <a:srgbClr val="FFFFFF"/>
                  </a:solidFill>
                  <a:latin typeface="Segoe UI Light"/>
                  <a:ea typeface="Arial"/>
                  <a:cs typeface="Arial"/>
                  <a:sym typeface="Arial"/>
                </a:rPr>
                <a:t>Hyper-scale</a:t>
              </a:r>
            </a:p>
          </p:txBody>
        </p:sp>
        <p:sp>
          <p:nvSpPr>
            <p:cNvPr id="49" name="Shape 493"/>
            <p:cNvSpPr txBox="1"/>
            <p:nvPr/>
          </p:nvSpPr>
          <p:spPr>
            <a:xfrm>
              <a:off x="4512476" y="4577142"/>
              <a:ext cx="3167048" cy="1271961"/>
            </a:xfrm>
            <a:prstGeom prst="rect">
              <a:avLst/>
            </a:prstGeom>
            <a:noFill/>
            <a:ln>
              <a:noFill/>
            </a:ln>
          </p:spPr>
          <p:txBody>
            <a:bodyPr lIns="124309" tIns="62137" rIns="124309" bIns="62137" anchor="t" anchorCtr="0">
              <a:noAutofit/>
            </a:bodyPr>
            <a:lstStyle/>
            <a:p>
              <a:pPr algn="ctr" defTabSz="914224">
                <a:buSzPct val="25000"/>
                <a:defRPr/>
              </a:pPr>
              <a:r>
                <a:rPr lang="en" sz="3264" b="1" kern="0" dirty="0">
                  <a:solidFill>
                    <a:srgbClr val="FFFFFF"/>
                  </a:solidFill>
                  <a:latin typeface="Segoe UI Light"/>
                  <a:ea typeface="Segoe UI Symbol" charset="0"/>
                  <a:cs typeface="Segoe UI Symbol" charset="0"/>
                  <a:sym typeface="Arial"/>
                </a:rPr>
                <a:t>Eliminate</a:t>
              </a:r>
            </a:p>
            <a:p>
              <a:pPr algn="ctr" defTabSz="914224">
                <a:buSzPct val="25000"/>
                <a:defRPr/>
              </a:pPr>
              <a:r>
                <a:rPr lang="en" sz="1632" kern="0" dirty="0">
                  <a:solidFill>
                    <a:srgbClr val="FFFFFF"/>
                  </a:solidFill>
                  <a:latin typeface="Segoe UI Light"/>
                  <a:ea typeface="Segoe UI Symbol" charset="0"/>
                  <a:cs typeface="Segoe UI Symbol" charset="0"/>
                  <a:sym typeface="Arial"/>
                </a:rPr>
                <a:t>“works on my machine” issues</a:t>
              </a:r>
              <a:r>
                <a:rPr lang="en" sz="2175" kern="0" dirty="0">
                  <a:solidFill>
                    <a:srgbClr val="FFFFFF"/>
                  </a:solidFill>
                  <a:latin typeface="Segoe UI Light"/>
                  <a:ea typeface="Segoe UI Symbol" charset="0"/>
                  <a:cs typeface="Segoe UI Symbol" charset="0"/>
                  <a:sym typeface="Arial"/>
                </a:rPr>
                <a:t> </a:t>
              </a:r>
            </a:p>
          </p:txBody>
        </p:sp>
        <p:sp>
          <p:nvSpPr>
            <p:cNvPr id="50" name="Shape 494"/>
            <p:cNvSpPr txBox="1"/>
            <p:nvPr/>
          </p:nvSpPr>
          <p:spPr>
            <a:xfrm>
              <a:off x="4549793" y="2759518"/>
              <a:ext cx="3092414" cy="1518147"/>
            </a:xfrm>
            <a:prstGeom prst="rect">
              <a:avLst/>
            </a:prstGeom>
            <a:noFill/>
            <a:ln>
              <a:noFill/>
            </a:ln>
          </p:spPr>
          <p:txBody>
            <a:bodyPr lIns="124309" tIns="62137" rIns="124309" bIns="62137" anchor="t" anchorCtr="0">
              <a:noAutofit/>
            </a:bodyPr>
            <a:lstStyle/>
            <a:p>
              <a:pPr algn="ctr" defTabSz="914224">
                <a:buSzPct val="25000"/>
                <a:defRPr/>
              </a:pPr>
              <a:r>
                <a:rPr lang="en" sz="5983" b="1" kern="0" dirty="0">
                  <a:solidFill>
                    <a:srgbClr val="FFFFFF"/>
                  </a:solidFill>
                  <a:latin typeface="Segoe UI Light"/>
                  <a:ea typeface="Segoe UI Symbol" charset="0"/>
                  <a:cs typeface="Segoe UI Symbol" charset="0"/>
                  <a:sym typeface="Arial"/>
                </a:rPr>
                <a:t>41%</a:t>
              </a:r>
            </a:p>
            <a:p>
              <a:pPr algn="ctr" defTabSz="914224">
                <a:buSzPct val="25000"/>
                <a:defRPr/>
              </a:pPr>
              <a:r>
                <a:rPr lang="en" sz="1632" kern="0" dirty="0">
                  <a:solidFill>
                    <a:srgbClr val="FFFFFF"/>
                  </a:solidFill>
                  <a:latin typeface="Segoe UI Light"/>
                  <a:ea typeface="Segoe UI Symbol" charset="0"/>
                  <a:cs typeface="Segoe UI Symbol" charset="0"/>
                  <a:sym typeface="Arial"/>
                </a:rPr>
                <a:t>Move workloads across private/public clouds</a:t>
              </a:r>
            </a:p>
          </p:txBody>
        </p:sp>
      </p:grpSp>
      <p:sp>
        <p:nvSpPr>
          <p:cNvPr id="52" name="Shape 487"/>
          <p:cNvSpPr txBox="1"/>
          <p:nvPr/>
        </p:nvSpPr>
        <p:spPr>
          <a:xfrm>
            <a:off x="882" y="6582736"/>
            <a:ext cx="2867134" cy="402174"/>
          </a:xfrm>
          <a:prstGeom prst="rect">
            <a:avLst/>
          </a:prstGeom>
          <a:noFill/>
          <a:ln>
            <a:noFill/>
          </a:ln>
        </p:spPr>
        <p:txBody>
          <a:bodyPr lIns="124309" tIns="62137" rIns="124309" bIns="62137" anchor="t" anchorCtr="0">
            <a:noAutofit/>
          </a:bodyPr>
          <a:lstStyle/>
          <a:p>
            <a:pPr defTabSz="914224">
              <a:buClr>
                <a:srgbClr val="000000"/>
              </a:buClr>
              <a:buSzPct val="25000"/>
              <a:defRPr/>
            </a:pPr>
            <a:r>
              <a:rPr lang="en" sz="816" kern="0">
                <a:solidFill>
                  <a:srgbClr val="FFFFFF"/>
                </a:solidFill>
                <a:latin typeface="Arial"/>
                <a:ea typeface="Arial"/>
                <a:cs typeface="Arial"/>
                <a:sym typeface="Arial"/>
              </a:rPr>
              <a:t>State of App development Survey:  Q1 2016, Cornell University case study</a:t>
            </a:r>
          </a:p>
        </p:txBody>
      </p:sp>
      <p:grpSp>
        <p:nvGrpSpPr>
          <p:cNvPr id="15" name="Group 14"/>
          <p:cNvGrpSpPr/>
          <p:nvPr/>
        </p:nvGrpSpPr>
        <p:grpSpPr>
          <a:xfrm>
            <a:off x="434873" y="1939538"/>
            <a:ext cx="3166255" cy="3931776"/>
            <a:chOff x="8629115" y="1892537"/>
            <a:chExt cx="3104453" cy="3855032"/>
          </a:xfrm>
        </p:grpSpPr>
        <p:sp>
          <p:nvSpPr>
            <p:cNvPr id="16" name="Shape 462"/>
            <p:cNvSpPr/>
            <p:nvPr/>
          </p:nvSpPr>
          <p:spPr>
            <a:xfrm>
              <a:off x="8998676" y="1892537"/>
              <a:ext cx="2365330" cy="539223"/>
            </a:xfrm>
            <a:prstGeom prst="rect">
              <a:avLst/>
            </a:prstGeom>
            <a:noFill/>
            <a:ln>
              <a:noFill/>
            </a:ln>
          </p:spPr>
          <p:txBody>
            <a:bodyPr lIns="124309" tIns="62137" rIns="124309" bIns="62137" anchor="t" anchorCtr="0">
              <a:noAutofit/>
            </a:bodyPr>
            <a:lstStyle/>
            <a:p>
              <a:pPr algn="ctr" defTabSz="914224">
                <a:buClr>
                  <a:srgbClr val="FFFFFF"/>
                </a:buClr>
                <a:buSzPct val="25000"/>
                <a:defRPr/>
              </a:pPr>
              <a:r>
                <a:rPr lang="en" sz="3264" b="1" kern="0" dirty="0">
                  <a:solidFill>
                    <a:srgbClr val="FFFFFF"/>
                  </a:solidFill>
                  <a:latin typeface="Segoe UI Light"/>
                  <a:ea typeface="Arial"/>
                  <a:cs typeface="Arial"/>
                  <a:sym typeface="Arial"/>
                </a:rPr>
                <a:t>Availability</a:t>
              </a:r>
            </a:p>
          </p:txBody>
        </p:sp>
        <p:sp>
          <p:nvSpPr>
            <p:cNvPr id="17" name="Shape 489"/>
            <p:cNvSpPr txBox="1"/>
            <p:nvPr/>
          </p:nvSpPr>
          <p:spPr>
            <a:xfrm>
              <a:off x="8630387" y="2751221"/>
              <a:ext cx="3101908" cy="1271961"/>
            </a:xfrm>
            <a:prstGeom prst="rect">
              <a:avLst/>
            </a:prstGeom>
            <a:noFill/>
            <a:ln>
              <a:noFill/>
            </a:ln>
          </p:spPr>
          <p:txBody>
            <a:bodyPr lIns="124309" tIns="62137" rIns="124309" bIns="62137" anchor="t" anchorCtr="0">
              <a:noAutofit/>
            </a:bodyPr>
            <a:lstStyle/>
            <a:p>
              <a:pPr algn="ctr" defTabSz="914224">
                <a:buSzPct val="25000"/>
                <a:defRPr/>
              </a:pPr>
              <a:r>
                <a:rPr lang="en" sz="5983" b="1" kern="0" dirty="0">
                  <a:solidFill>
                    <a:srgbClr val="FFFFFF"/>
                  </a:solidFill>
                  <a:latin typeface="Segoe UI Light"/>
                  <a:ea typeface="Segoe UI Symbol" charset="0"/>
                  <a:cs typeface="Segoe UI Symbol" charset="0"/>
                  <a:sym typeface="Arial"/>
                </a:rPr>
                <a:t>62%</a:t>
              </a:r>
            </a:p>
            <a:p>
              <a:pPr algn="ctr" defTabSz="914224">
                <a:buSzPct val="25000"/>
                <a:defRPr/>
              </a:pPr>
              <a:r>
                <a:rPr lang="en" sz="1632" kern="0" dirty="0">
                  <a:solidFill>
                    <a:srgbClr val="FFFFFF"/>
                  </a:solidFill>
                  <a:latin typeface="Segoe UI Light"/>
                  <a:ea typeface="Segoe UI Symbol" charset="0"/>
                  <a:cs typeface="Segoe UI Symbol" charset="0"/>
                  <a:sym typeface="Arial"/>
                </a:rPr>
                <a:t>Report reduction in MTTR</a:t>
              </a:r>
            </a:p>
          </p:txBody>
        </p:sp>
        <p:sp>
          <p:nvSpPr>
            <p:cNvPr id="18" name="Shape 490"/>
            <p:cNvSpPr txBox="1"/>
            <p:nvPr/>
          </p:nvSpPr>
          <p:spPr>
            <a:xfrm>
              <a:off x="8629115" y="4229422"/>
              <a:ext cx="3104453" cy="1518147"/>
            </a:xfrm>
            <a:prstGeom prst="rect">
              <a:avLst/>
            </a:prstGeom>
            <a:noFill/>
            <a:ln>
              <a:noFill/>
            </a:ln>
          </p:spPr>
          <p:txBody>
            <a:bodyPr lIns="124309" tIns="62137" rIns="124309" bIns="62137" anchor="t" anchorCtr="0">
              <a:noAutofit/>
            </a:bodyPr>
            <a:lstStyle/>
            <a:p>
              <a:pPr algn="ctr" defTabSz="914224">
                <a:buSzPct val="25000"/>
                <a:defRPr/>
              </a:pPr>
              <a:r>
                <a:rPr lang="en" sz="5983" b="1" kern="0" dirty="0">
                  <a:solidFill>
                    <a:srgbClr val="FFFFFF"/>
                  </a:solidFill>
                  <a:latin typeface="Segoe UI Light"/>
                  <a:ea typeface="Segoe UI Symbol" charset="0"/>
                  <a:cs typeface="Segoe UI Symbol" charset="0"/>
                  <a:sym typeface="Arial"/>
                </a:rPr>
                <a:t>10X </a:t>
              </a:r>
            </a:p>
            <a:p>
              <a:pPr algn="ctr" defTabSz="914224">
                <a:buSzPct val="25000"/>
                <a:defRPr/>
              </a:pPr>
              <a:r>
                <a:rPr lang="en" sz="1632" kern="0" dirty="0">
                  <a:solidFill>
                    <a:srgbClr val="FFFFFF"/>
                  </a:solidFill>
                  <a:latin typeface="Segoe UI Light"/>
                  <a:ea typeface="Segoe UI Symbol" charset="0"/>
                  <a:cs typeface="Segoe UI Symbol" charset="0"/>
                  <a:sym typeface="Arial"/>
                </a:rPr>
                <a:t>Cost reduction in maintaining existing applications</a:t>
              </a:r>
            </a:p>
          </p:txBody>
        </p:sp>
      </p:grpSp>
    </p:spTree>
    <p:extLst>
      <p:ext uri="{BB962C8B-B14F-4D97-AF65-F5344CB8AC3E}">
        <p14:creationId xmlns:p14="http://schemas.microsoft.com/office/powerpoint/2010/main" val="180627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74638" y="1212850"/>
            <a:ext cx="11887200" cy="3447098"/>
          </a:xfrm>
        </p:spPr>
        <p:txBody>
          <a:bodyPr/>
          <a:lstStyle/>
          <a:p>
            <a:r>
              <a:rPr lang="en-US" dirty="0"/>
              <a:t>Azure Service Fabric</a:t>
            </a:r>
          </a:p>
          <a:p>
            <a:pPr lvl="1"/>
            <a:r>
              <a:rPr lang="en-US" dirty="0"/>
              <a:t>Microservice and orchestration platform </a:t>
            </a:r>
          </a:p>
          <a:p>
            <a:pPr lvl="1"/>
            <a:r>
              <a:rPr lang="en-US" dirty="0"/>
              <a:t>Build applications as containers </a:t>
            </a:r>
            <a:r>
              <a:rPr lang="en-US" b="1" dirty="0"/>
              <a:t>and/or</a:t>
            </a:r>
            <a:r>
              <a:rPr lang="en-US" dirty="0"/>
              <a:t> microservices</a:t>
            </a:r>
          </a:p>
          <a:p>
            <a:pPr lvl="1"/>
            <a:r>
              <a:rPr lang="en-US" dirty="0"/>
              <a:t>Available on Windows &amp; Linux</a:t>
            </a:r>
          </a:p>
          <a:p>
            <a:pPr lvl="1"/>
            <a:r>
              <a:rPr lang="en-US" dirty="0"/>
              <a:t>Built-in cross-container communication </a:t>
            </a:r>
          </a:p>
          <a:p>
            <a:pPr lvl="1"/>
            <a:r>
              <a:rPr lang="en-US" dirty="0"/>
              <a:t>Web based management UI</a:t>
            </a:r>
          </a:p>
          <a:p>
            <a:pPr lvl="1"/>
            <a:r>
              <a:rPr lang="en-US" dirty="0"/>
              <a:t>Available On-</a:t>
            </a:r>
            <a:r>
              <a:rPr lang="en-US" dirty="0" err="1"/>
              <a:t>Prem</a:t>
            </a:r>
            <a:r>
              <a:rPr lang="en-US" dirty="0"/>
              <a:t>, Azure or other Clouds</a:t>
            </a:r>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646237" y="4564062"/>
            <a:ext cx="1625397" cy="1625397"/>
          </a:xfrm>
          <a:prstGeom prst="rect">
            <a:avLst/>
          </a:prstGeom>
        </p:spPr>
      </p:pic>
      <p:pic>
        <p:nvPicPr>
          <p:cNvPr id="5" name="Picture 4"/>
          <p:cNvPicPr>
            <a:picLocks noChangeAspect="1"/>
          </p:cNvPicPr>
          <p:nvPr/>
        </p:nvPicPr>
        <p:blipFill>
          <a:blip r:embed="rId3"/>
          <a:stretch>
            <a:fillRect/>
          </a:stretch>
        </p:blipFill>
        <p:spPr>
          <a:xfrm>
            <a:off x="5532437" y="2910919"/>
            <a:ext cx="6858000" cy="4053897"/>
          </a:xfrm>
          <a:prstGeom prst="rect">
            <a:avLst/>
          </a:prstGeom>
        </p:spPr>
      </p:pic>
    </p:spTree>
    <p:extLst>
      <p:ext uri="{BB962C8B-B14F-4D97-AF65-F5344CB8AC3E}">
        <p14:creationId xmlns:p14="http://schemas.microsoft.com/office/powerpoint/2010/main" val="409555856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74638" y="1212850"/>
            <a:ext cx="6248399" cy="2369880"/>
          </a:xfrm>
        </p:spPr>
        <p:txBody>
          <a:bodyPr/>
          <a:lstStyle/>
          <a:p>
            <a:r>
              <a:rPr lang="en-US" dirty="0"/>
              <a:t>Kubernetes</a:t>
            </a:r>
          </a:p>
          <a:p>
            <a:pPr lvl="1"/>
            <a:r>
              <a:rPr lang="en-US" dirty="0"/>
              <a:t>Open source project started by Google</a:t>
            </a:r>
          </a:p>
          <a:p>
            <a:pPr lvl="1"/>
            <a:endParaRPr lang="en-US" dirty="0"/>
          </a:p>
          <a:p>
            <a:pPr lvl="1"/>
            <a:r>
              <a:rPr lang="en-US" dirty="0"/>
              <a:t>Windows support being added though community partnership spear headed by </a:t>
            </a:r>
            <a:r>
              <a:rPr lang="en-US" dirty="0" err="1"/>
              <a:t>Apprenda</a:t>
            </a:r>
            <a:endParaRPr lang="en-US" dirty="0"/>
          </a:p>
          <a:p>
            <a:pPr lvl="1"/>
            <a:endParaRPr lang="en-US" dirty="0"/>
          </a:p>
        </p:txBody>
      </p:sp>
      <p:pic>
        <p:nvPicPr>
          <p:cNvPr id="4" name="Picture 3"/>
          <p:cNvPicPr>
            <a:picLocks noChangeAspect="1"/>
          </p:cNvPicPr>
          <p:nvPr/>
        </p:nvPicPr>
        <p:blipFill>
          <a:blip r:embed="rId2"/>
          <a:stretch>
            <a:fillRect/>
          </a:stretch>
        </p:blipFill>
        <p:spPr>
          <a:xfrm>
            <a:off x="1493837" y="4106862"/>
            <a:ext cx="2156829" cy="2092723"/>
          </a:xfrm>
          <a:prstGeom prst="rect">
            <a:avLst/>
          </a:prstGeom>
        </p:spPr>
      </p:pic>
      <p:pic>
        <p:nvPicPr>
          <p:cNvPr id="5" name="Picture 4"/>
          <p:cNvPicPr>
            <a:picLocks noChangeAspect="1"/>
          </p:cNvPicPr>
          <p:nvPr/>
        </p:nvPicPr>
        <p:blipFill>
          <a:blip r:embed="rId3"/>
          <a:stretch>
            <a:fillRect/>
          </a:stretch>
        </p:blipFill>
        <p:spPr>
          <a:xfrm>
            <a:off x="6416674" y="2735262"/>
            <a:ext cx="5717366" cy="3878520"/>
          </a:xfrm>
          <a:prstGeom prst="rect">
            <a:avLst/>
          </a:prstGeom>
        </p:spPr>
      </p:pic>
    </p:spTree>
    <p:extLst>
      <p:ext uri="{BB962C8B-B14F-4D97-AF65-F5344CB8AC3E}">
        <p14:creationId xmlns:p14="http://schemas.microsoft.com/office/powerpoint/2010/main" val="26070964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74638" y="1212850"/>
            <a:ext cx="11887200" cy="1754326"/>
          </a:xfrm>
        </p:spPr>
        <p:txBody>
          <a:bodyPr/>
          <a:lstStyle/>
          <a:p>
            <a:r>
              <a:rPr lang="en-US" dirty="0" err="1"/>
              <a:t>Mesos</a:t>
            </a:r>
            <a:r>
              <a:rPr lang="en-US" dirty="0"/>
              <a:t>/Mesosphere + Marathon</a:t>
            </a:r>
          </a:p>
          <a:p>
            <a:pPr lvl="1"/>
            <a:r>
              <a:rPr lang="en-US" dirty="0"/>
              <a:t>Aggregates container hosts</a:t>
            </a:r>
          </a:p>
          <a:p>
            <a:pPr lvl="1"/>
            <a:r>
              <a:rPr lang="en-US" dirty="0"/>
              <a:t>Web based UI</a:t>
            </a:r>
          </a:p>
          <a:p>
            <a:pPr lvl="1"/>
            <a:r>
              <a:rPr lang="en-US" dirty="0"/>
              <a:t>Service Launch and Discovery</a:t>
            </a:r>
          </a:p>
        </p:txBody>
      </p:sp>
      <p:pic>
        <p:nvPicPr>
          <p:cNvPr id="5" name="Picture 4"/>
          <p:cNvPicPr>
            <a:picLocks noChangeAspect="1"/>
          </p:cNvPicPr>
          <p:nvPr/>
        </p:nvPicPr>
        <p:blipFill>
          <a:blip r:embed="rId2"/>
          <a:stretch>
            <a:fillRect/>
          </a:stretch>
        </p:blipFill>
        <p:spPr>
          <a:xfrm>
            <a:off x="8572500" y="754061"/>
            <a:ext cx="3622675" cy="5868735"/>
          </a:xfrm>
          <a:prstGeom prst="rect">
            <a:avLst/>
          </a:prstGeom>
        </p:spPr>
      </p:pic>
      <p:pic>
        <p:nvPicPr>
          <p:cNvPr id="7" name="Picture 6"/>
          <p:cNvPicPr>
            <a:picLocks noChangeAspect="1"/>
          </p:cNvPicPr>
          <p:nvPr/>
        </p:nvPicPr>
        <p:blipFill>
          <a:blip r:embed="rId3"/>
          <a:stretch>
            <a:fillRect/>
          </a:stretch>
        </p:blipFill>
        <p:spPr>
          <a:xfrm>
            <a:off x="4922837" y="4259262"/>
            <a:ext cx="2179987" cy="2179987"/>
          </a:xfrm>
          <a:prstGeom prst="rect">
            <a:avLst/>
          </a:prstGeom>
        </p:spPr>
      </p:pic>
    </p:spTree>
    <p:extLst>
      <p:ext uri="{BB962C8B-B14F-4D97-AF65-F5344CB8AC3E}">
        <p14:creationId xmlns:p14="http://schemas.microsoft.com/office/powerpoint/2010/main" val="3520409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89037" y="295274"/>
            <a:ext cx="10975165" cy="917575"/>
          </a:xfrm>
        </p:spPr>
        <p:txBody>
          <a:bodyPr/>
          <a:lstStyle/>
          <a:p>
            <a:r>
              <a:rPr lang="en-US" dirty="0"/>
              <a:t>Azure Container Service</a:t>
            </a:r>
          </a:p>
        </p:txBody>
      </p:sp>
      <p:sp>
        <p:nvSpPr>
          <p:cNvPr id="70" name="TextBox 69"/>
          <p:cNvSpPr txBox="1"/>
          <p:nvPr/>
        </p:nvSpPr>
        <p:spPr>
          <a:xfrm>
            <a:off x="274702" y="1622709"/>
            <a:ext cx="3931363" cy="4892040"/>
          </a:xfrm>
          <a:prstGeom prst="rect">
            <a:avLst/>
          </a:prstGeom>
          <a:solidFill>
            <a:schemeClr val="tx2"/>
          </a:solidFill>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algn="l"/>
            <a:r>
              <a:rPr lang="en-US" dirty="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Choice of most popular container orchestrators</a:t>
            </a:r>
          </a:p>
        </p:txBody>
      </p:sp>
      <p:sp>
        <p:nvSpPr>
          <p:cNvPr id="71" name="TextBox 70"/>
          <p:cNvSpPr txBox="1"/>
          <p:nvPr/>
        </p:nvSpPr>
        <p:spPr>
          <a:xfrm>
            <a:off x="4252555" y="1622709"/>
            <a:ext cx="3931363" cy="4892040"/>
          </a:xfrm>
          <a:prstGeom prst="rect">
            <a:avLst/>
          </a:prstGeom>
          <a:solidFill>
            <a:schemeClr val="accent4"/>
          </a:solidFill>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algn="l"/>
            <a:r>
              <a:rPr lang="en-US" dirty="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Simplest way to deploy open source container management platforms on Azure</a:t>
            </a:r>
          </a:p>
        </p:txBody>
      </p:sp>
      <p:sp>
        <p:nvSpPr>
          <p:cNvPr id="72" name="TextBox 71"/>
          <p:cNvSpPr txBox="1"/>
          <p:nvPr/>
        </p:nvSpPr>
        <p:spPr>
          <a:xfrm>
            <a:off x="8230409" y="1622709"/>
            <a:ext cx="3931363" cy="4892040"/>
          </a:xfrm>
          <a:prstGeom prst="rect">
            <a:avLst/>
          </a:prstGeom>
          <a:solidFill>
            <a:schemeClr val="accent1"/>
          </a:solidFill>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algn="l"/>
            <a:r>
              <a:rPr lang="en-US" dirty="0">
                <a:gradFill>
                  <a:gsLst>
                    <a:gs pos="38587">
                      <a:schemeClr val="bg1"/>
                    </a:gs>
                    <a:gs pos="76000">
                      <a:schemeClr val="bg1"/>
                    </a:gs>
                  </a:gsLst>
                  <a:lin ang="5400000" scaled="1"/>
                </a:gradFill>
                <a:latin typeface="Segoe UI" panose="020B0502040204020203" pitchFamily="34" charset="0"/>
                <a:cs typeface="Segoe UI" panose="020B0502040204020203" pitchFamily="34" charset="0"/>
              </a:rPr>
              <a:t>Few clicks to enterprise grade container solution</a:t>
            </a:r>
          </a:p>
        </p:txBody>
      </p:sp>
      <p:grpSp>
        <p:nvGrpSpPr>
          <p:cNvPr id="104" name="Group 103"/>
          <p:cNvGrpSpPr/>
          <p:nvPr/>
        </p:nvGrpSpPr>
        <p:grpSpPr>
          <a:xfrm>
            <a:off x="607681" y="2938402"/>
            <a:ext cx="1339740" cy="1686918"/>
            <a:chOff x="6389447" y="3839752"/>
            <a:chExt cx="1313590" cy="1653991"/>
          </a:xfrm>
        </p:grpSpPr>
        <p:grpSp>
          <p:nvGrpSpPr>
            <p:cNvPr id="105" name="Group 104"/>
            <p:cNvGrpSpPr/>
            <p:nvPr/>
          </p:nvGrpSpPr>
          <p:grpSpPr>
            <a:xfrm>
              <a:off x="6389447" y="3839752"/>
              <a:ext cx="1313590" cy="1193080"/>
              <a:chOff x="6559966" y="3839752"/>
              <a:chExt cx="1313590" cy="1193080"/>
            </a:xfrm>
          </p:grpSpPr>
          <p:sp>
            <p:nvSpPr>
              <p:cNvPr id="108"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gradFill>
                    <a:gsLst>
                      <a:gs pos="38587">
                        <a:schemeClr val="bg1"/>
                      </a:gs>
                      <a:gs pos="76000">
                        <a:schemeClr val="bg1"/>
                      </a:gs>
                    </a:gsLst>
                  </a:gradFill>
                  <a:latin typeface="Segoe UI"/>
                </a:endParaRPr>
              </a:p>
            </p:txBody>
          </p:sp>
          <p:sp>
            <p:nvSpPr>
              <p:cNvPr id="109"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gradFill>
                    <a:gsLst>
                      <a:gs pos="38587">
                        <a:schemeClr val="bg1"/>
                      </a:gs>
                      <a:gs pos="76000">
                        <a:schemeClr val="bg1"/>
                      </a:gs>
                    </a:gsLst>
                  </a:gradFill>
                  <a:latin typeface="Segoe UI"/>
                </a:endParaRPr>
              </a:p>
            </p:txBody>
          </p:sp>
          <p:pic>
            <p:nvPicPr>
              <p:cNvPr id="111" name="Picture 2" descr="https://mesosphere.com/wp-content/uploads/2016/04/logo-horizontal-style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972" t="28232" r="59508" b="22874"/>
              <a:stretch/>
            </p:blipFill>
            <p:spPr bwMode="auto">
              <a:xfrm>
                <a:off x="6802197" y="3949755"/>
                <a:ext cx="823137" cy="957634"/>
              </a:xfrm>
              <a:prstGeom prst="rect">
                <a:avLst/>
              </a:prstGeom>
              <a:extLst>
                <a:ext uri="{909E8E84-426E-40DD-AFC4-6F175D3DCCD1}">
                  <a14:hiddenFill xmlns:a14="http://schemas.microsoft.com/office/drawing/2010/main">
                    <a:solidFill>
                      <a:srgbClr val="FFFFFF"/>
                    </a:solidFill>
                  </a14:hiddenFill>
                </a:ext>
              </a:extLst>
            </p:spPr>
          </p:pic>
        </p:grpSp>
        <p:sp>
          <p:nvSpPr>
            <p:cNvPr id="106" name="Rectangle 105"/>
            <p:cNvSpPr/>
            <p:nvPr/>
          </p:nvSpPr>
          <p:spPr>
            <a:xfrm>
              <a:off x="6599518" y="5118897"/>
              <a:ext cx="895005" cy="374846"/>
            </a:xfrm>
            <a:prstGeom prst="rect">
              <a:avLst/>
            </a:prstGeom>
          </p:spPr>
          <p:txBody>
            <a:bodyPr wrap="square">
              <a:spAutoFit/>
            </a:bodyPr>
            <a:lstStyle/>
            <a:p>
              <a:pPr defTabSz="914049">
                <a:defRPr/>
              </a:pPr>
              <a:r>
                <a:rPr lang="en-US"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rPr>
                <a:t>DC/OS</a:t>
              </a:r>
            </a:p>
          </p:txBody>
        </p:sp>
      </p:grpSp>
      <p:grpSp>
        <p:nvGrpSpPr>
          <p:cNvPr id="112" name="Group 111"/>
          <p:cNvGrpSpPr/>
          <p:nvPr/>
        </p:nvGrpSpPr>
        <p:grpSpPr>
          <a:xfrm>
            <a:off x="2518681" y="2912199"/>
            <a:ext cx="1339740" cy="1685717"/>
            <a:chOff x="8413698" y="3840929"/>
            <a:chExt cx="1313590" cy="1652814"/>
          </a:xfrm>
        </p:grpSpPr>
        <p:sp>
          <p:nvSpPr>
            <p:cNvPr id="114" name="Rectangle 113"/>
            <p:cNvSpPr/>
            <p:nvPr/>
          </p:nvSpPr>
          <p:spPr>
            <a:xfrm>
              <a:off x="8591219" y="5118897"/>
              <a:ext cx="895005" cy="374846"/>
            </a:xfrm>
            <a:prstGeom prst="rect">
              <a:avLst/>
            </a:prstGeom>
          </p:spPr>
          <p:txBody>
            <a:bodyPr wrap="square">
              <a:spAutoFit/>
            </a:bodyPr>
            <a:lstStyle/>
            <a:p>
              <a:pPr defTabSz="914049">
                <a:defRPr/>
              </a:pPr>
              <a:r>
                <a:rPr lang="en-US"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rPr>
                <a:t>Swarm</a:t>
              </a:r>
              <a:endParaRPr lang="en-US" sz="1836"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endParaRPr>
            </a:p>
          </p:txBody>
        </p:sp>
        <p:grpSp>
          <p:nvGrpSpPr>
            <p:cNvPr id="115" name="Group 114"/>
            <p:cNvGrpSpPr/>
            <p:nvPr/>
          </p:nvGrpSpPr>
          <p:grpSpPr>
            <a:xfrm>
              <a:off x="8413698" y="3840929"/>
              <a:ext cx="1313590" cy="1193080"/>
              <a:chOff x="8413698" y="3840929"/>
              <a:chExt cx="1313590" cy="1193080"/>
            </a:xfrm>
          </p:grpSpPr>
          <p:pic>
            <p:nvPicPr>
              <p:cNvPr id="117" name="Picture 116" descr="http://devopscube.com/wp-content/uploads/2015/01/SWAR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7701" y="3971976"/>
                <a:ext cx="1095330" cy="912038"/>
              </a:xfrm>
              <a:prstGeom prst="rect">
                <a:avLst/>
              </a:prstGeom>
              <a:extLst>
                <a:ext uri="{909E8E84-426E-40DD-AFC4-6F175D3DCCD1}">
                  <a14:hiddenFill xmlns:a14="http://schemas.microsoft.com/office/drawing/2010/main">
                    <a:solidFill>
                      <a:srgbClr val="FFFFFF"/>
                    </a:solidFill>
                  </a14:hiddenFill>
                </a:ext>
              </a:extLst>
            </p:spPr>
          </p:pic>
          <p:grpSp>
            <p:nvGrpSpPr>
              <p:cNvPr id="118" name="Group 117"/>
              <p:cNvGrpSpPr/>
              <p:nvPr/>
            </p:nvGrpSpPr>
            <p:grpSpPr>
              <a:xfrm>
                <a:off x="8413698" y="3840929"/>
                <a:ext cx="1313590" cy="1193080"/>
                <a:chOff x="6559966" y="3839752"/>
                <a:chExt cx="1313590" cy="1193080"/>
              </a:xfrm>
            </p:grpSpPr>
            <p:sp>
              <p:nvSpPr>
                <p:cNvPr id="120"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gradFill>
                      <a:gsLst>
                        <a:gs pos="38587">
                          <a:schemeClr val="bg1"/>
                        </a:gs>
                        <a:gs pos="76000">
                          <a:schemeClr val="bg1"/>
                        </a:gs>
                      </a:gsLst>
                    </a:gradFill>
                    <a:latin typeface="Segoe UI"/>
                  </a:endParaRPr>
                </a:p>
              </p:txBody>
            </p:sp>
            <p:sp>
              <p:nvSpPr>
                <p:cNvPr id="121"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gradFill>
                      <a:gsLst>
                        <a:gs pos="38587">
                          <a:schemeClr val="bg1"/>
                        </a:gs>
                        <a:gs pos="76000">
                          <a:schemeClr val="bg1"/>
                        </a:gs>
                      </a:gsLst>
                    </a:gradFill>
                    <a:latin typeface="Segoe UI"/>
                  </a:endParaRPr>
                </a:p>
              </p:txBody>
            </p:sp>
          </p:grpSp>
        </p:grpSp>
      </p:grpSp>
      <p:grpSp>
        <p:nvGrpSpPr>
          <p:cNvPr id="123" name="Group 122"/>
          <p:cNvGrpSpPr/>
          <p:nvPr/>
        </p:nvGrpSpPr>
        <p:grpSpPr>
          <a:xfrm>
            <a:off x="1537538" y="4691080"/>
            <a:ext cx="1407251" cy="1684477"/>
            <a:chOff x="10142652" y="3842145"/>
            <a:chExt cx="1379783" cy="1651598"/>
          </a:xfrm>
        </p:grpSpPr>
        <p:sp>
          <p:nvSpPr>
            <p:cNvPr id="124" name="Rectangle 123"/>
            <p:cNvSpPr/>
            <p:nvPr/>
          </p:nvSpPr>
          <p:spPr>
            <a:xfrm>
              <a:off x="10142652" y="5118897"/>
              <a:ext cx="1379783" cy="374846"/>
            </a:xfrm>
            <a:prstGeom prst="rect">
              <a:avLst/>
            </a:prstGeom>
          </p:spPr>
          <p:txBody>
            <a:bodyPr wrap="square">
              <a:spAutoFit/>
            </a:bodyPr>
            <a:lstStyle/>
            <a:p>
              <a:pPr defTabSz="914049">
                <a:defRPr/>
              </a:pPr>
              <a:r>
                <a:rPr lang="en-US"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rPr>
                <a:t>Kubernetes</a:t>
              </a:r>
            </a:p>
          </p:txBody>
        </p:sp>
        <p:grpSp>
          <p:nvGrpSpPr>
            <p:cNvPr id="126" name="Group 125"/>
            <p:cNvGrpSpPr/>
            <p:nvPr/>
          </p:nvGrpSpPr>
          <p:grpSpPr>
            <a:xfrm>
              <a:off x="10187712" y="3842145"/>
              <a:ext cx="1313590" cy="1193080"/>
              <a:chOff x="10187712" y="3842145"/>
              <a:chExt cx="1313590" cy="1193080"/>
            </a:xfrm>
          </p:grpSpPr>
          <p:pic>
            <p:nvPicPr>
              <p:cNvPr id="127" name="Picture 1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7949" y="4030850"/>
                <a:ext cx="789191" cy="765735"/>
              </a:xfrm>
              <a:prstGeom prst="rect">
                <a:avLst/>
              </a:prstGeom>
            </p:spPr>
          </p:pic>
          <p:grpSp>
            <p:nvGrpSpPr>
              <p:cNvPr id="129" name="Group 128"/>
              <p:cNvGrpSpPr/>
              <p:nvPr/>
            </p:nvGrpSpPr>
            <p:grpSpPr>
              <a:xfrm>
                <a:off x="10187712" y="3842145"/>
                <a:ext cx="1313590" cy="1193080"/>
                <a:chOff x="6559966" y="3839752"/>
                <a:chExt cx="1313590" cy="1193080"/>
              </a:xfrm>
            </p:grpSpPr>
            <p:sp>
              <p:nvSpPr>
                <p:cNvPr id="130"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gradFill>
                      <a:gsLst>
                        <a:gs pos="38587">
                          <a:schemeClr val="bg1"/>
                        </a:gs>
                        <a:gs pos="76000">
                          <a:schemeClr val="bg1"/>
                        </a:gs>
                      </a:gsLst>
                    </a:gradFill>
                    <a:latin typeface="Segoe UI"/>
                  </a:endParaRPr>
                </a:p>
              </p:txBody>
            </p:sp>
            <p:sp>
              <p:nvSpPr>
                <p:cNvPr id="132"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gradFill>
                      <a:gsLst>
                        <a:gs pos="38587">
                          <a:schemeClr val="bg1"/>
                        </a:gs>
                        <a:gs pos="76000">
                          <a:schemeClr val="bg1"/>
                        </a:gs>
                      </a:gsLst>
                    </a:gradFill>
                    <a:latin typeface="Segoe UI"/>
                  </a:endParaRPr>
                </a:p>
              </p:txBody>
            </p:sp>
          </p:grpSp>
        </p:grpSp>
      </p:grpSp>
      <p:sp>
        <p:nvSpPr>
          <p:cNvPr id="155" name="Freeform 19"/>
          <p:cNvSpPr>
            <a:spLocks noChangeAspect="1" noEditPoints="1"/>
          </p:cNvSpPr>
          <p:nvPr/>
        </p:nvSpPr>
        <p:spPr bwMode="auto">
          <a:xfrm>
            <a:off x="4659381" y="3306702"/>
            <a:ext cx="1110026" cy="914141"/>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14" tIns="91414" rIns="91414" bIns="45706" numCol="1" anchor="t" anchorCtr="0" compatLnSpc="1">
            <a:prstTxWarp prst="textNoShape">
              <a:avLst/>
            </a:prstTxWarp>
          </a:bodyPr>
          <a:lstStyle/>
          <a:p>
            <a:pPr algn="ctr" defTabSz="914049">
              <a:defRPr/>
            </a:pPr>
            <a:r>
              <a:rPr lang="en-US" sz="2400" b="1" kern="0" dirty="0">
                <a:gradFill>
                  <a:gsLst>
                    <a:gs pos="38587">
                      <a:schemeClr val="bg1"/>
                    </a:gs>
                    <a:gs pos="76000">
                      <a:schemeClr val="bg1"/>
                    </a:gs>
                  </a:gsLst>
                  <a:lin ang="5400000" scaled="0"/>
                </a:gradFill>
                <a:latin typeface="Segoe UI"/>
              </a:rPr>
              <a:t>&lt;`/&gt;</a:t>
            </a:r>
          </a:p>
        </p:txBody>
      </p:sp>
      <p:sp>
        <p:nvSpPr>
          <p:cNvPr id="158" name="Vertical Scroll 157"/>
          <p:cNvSpPr/>
          <p:nvPr/>
        </p:nvSpPr>
        <p:spPr bwMode="auto">
          <a:xfrm>
            <a:off x="6741988" y="3306702"/>
            <a:ext cx="1059238" cy="914141"/>
          </a:xfrm>
          <a:prstGeom prst="verticalScroll">
            <a:avLst/>
          </a:prstGeom>
          <a:noFill/>
          <a:ln w="57150">
            <a:solidFill>
              <a:schemeClr val="bg1"/>
            </a:solid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3671" kern="0" dirty="0">
              <a:gradFill>
                <a:gsLst>
                  <a:gs pos="38587">
                    <a:schemeClr val="bg1"/>
                  </a:gs>
                  <a:gs pos="76000">
                    <a:schemeClr val="bg1"/>
                  </a:gs>
                </a:gsLst>
                <a:lin ang="5400000" scaled="0"/>
              </a:gradFill>
            </a:endParaRPr>
          </a:p>
        </p:txBody>
      </p:sp>
      <p:sp>
        <p:nvSpPr>
          <p:cNvPr id="159" name="TextBox 158"/>
          <p:cNvSpPr txBox="1"/>
          <p:nvPr/>
        </p:nvSpPr>
        <p:spPr>
          <a:xfrm>
            <a:off x="6486002" y="4370100"/>
            <a:ext cx="1571210" cy="313904"/>
          </a:xfrm>
          <a:prstGeom prst="rect">
            <a:avLst/>
          </a:prstGeom>
          <a:noFill/>
        </p:spPr>
        <p:txBody>
          <a:bodyPr wrap="none" lIns="91414" tIns="45706" rIns="91414" bIns="4570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14049">
              <a:defRPr/>
            </a:pPr>
            <a:r>
              <a:rPr lang="en-US" sz="1600"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rPr>
              <a:t>ARM templates</a:t>
            </a:r>
          </a:p>
        </p:txBody>
      </p:sp>
      <p:sp>
        <p:nvSpPr>
          <p:cNvPr id="162" name="Freeform 161"/>
          <p:cNvSpPr>
            <a:spLocks noChangeAspect="1"/>
          </p:cNvSpPr>
          <p:nvPr/>
        </p:nvSpPr>
        <p:spPr bwMode="black">
          <a:xfrm>
            <a:off x="5680730" y="5042169"/>
            <a:ext cx="1227345" cy="965917"/>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38587">
                    <a:schemeClr val="bg1"/>
                  </a:gs>
                  <a:gs pos="76000">
                    <a:schemeClr val="bg1"/>
                  </a:gs>
                </a:gsLst>
                <a:lin ang="5400000" scaled="0"/>
              </a:gradFill>
              <a:ea typeface="Segoe UI" pitchFamily="34" charset="0"/>
              <a:cs typeface="Segoe UI" pitchFamily="34" charset="0"/>
            </a:endParaRPr>
          </a:p>
        </p:txBody>
      </p:sp>
      <p:sp>
        <p:nvSpPr>
          <p:cNvPr id="163" name="TextBox 162"/>
          <p:cNvSpPr txBox="1"/>
          <p:nvPr/>
        </p:nvSpPr>
        <p:spPr>
          <a:xfrm>
            <a:off x="5648258" y="6074282"/>
            <a:ext cx="1292289" cy="313904"/>
          </a:xfrm>
          <a:prstGeom prst="rect">
            <a:avLst/>
          </a:prstGeom>
          <a:noFill/>
        </p:spPr>
        <p:txBody>
          <a:bodyPr wrap="none" lIns="91414" tIns="45706" rIns="91414" bIns="4570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14049">
              <a:defRPr/>
            </a:pPr>
            <a:r>
              <a:rPr lang="en-US" sz="1600"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rPr>
              <a:t>Azure Portal</a:t>
            </a:r>
          </a:p>
        </p:txBody>
      </p:sp>
      <p:sp>
        <p:nvSpPr>
          <p:cNvPr id="164" name="TextBox 163"/>
          <p:cNvSpPr txBox="1"/>
          <p:nvPr/>
        </p:nvSpPr>
        <p:spPr>
          <a:xfrm>
            <a:off x="4515351" y="4338903"/>
            <a:ext cx="1398086" cy="535503"/>
          </a:xfrm>
          <a:prstGeom prst="rect">
            <a:avLst/>
          </a:prstGeom>
          <a:noFill/>
        </p:spPr>
        <p:txBody>
          <a:bodyPr wrap="none" lIns="91414" tIns="45706" rIns="91414" bIns="4570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14049">
              <a:defRPr/>
            </a:pPr>
            <a:r>
              <a:rPr lang="en-US" sz="1600"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rPr>
              <a:t>Command </a:t>
            </a:r>
            <a:br>
              <a:rPr lang="en-US" sz="1600"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rPr>
            </a:br>
            <a:r>
              <a:rPr lang="en-US" sz="1600" kern="0" dirty="0">
                <a:gradFill>
                  <a:gsLst>
                    <a:gs pos="38587">
                      <a:schemeClr val="bg1"/>
                    </a:gs>
                    <a:gs pos="76000">
                      <a:schemeClr val="bg1"/>
                    </a:gs>
                  </a:gsLst>
                  <a:lin ang="5400000" scaled="0"/>
                </a:gradFill>
                <a:latin typeface="Segoe UI" panose="020B0502040204020203" pitchFamily="34" charset="0"/>
                <a:cs typeface="Segoe UI" panose="020B0502040204020203" pitchFamily="34" charset="0"/>
              </a:rPr>
              <a:t>Line Interface</a:t>
            </a:r>
          </a:p>
        </p:txBody>
      </p:sp>
      <p:pic>
        <p:nvPicPr>
          <p:cNvPr id="4" name="Picture 3"/>
          <p:cNvPicPr>
            <a:picLocks noChangeAspect="1"/>
          </p:cNvPicPr>
          <p:nvPr/>
        </p:nvPicPr>
        <p:blipFill>
          <a:blip r:embed="rId6">
            <a:clrChange>
              <a:clrFrom>
                <a:srgbClr val="FFFFFE"/>
              </a:clrFrom>
              <a:clrTo>
                <a:srgbClr val="FFFFFE">
                  <a:alpha val="0"/>
                </a:srgbClr>
              </a:clrTo>
            </a:clrChange>
          </a:blip>
          <a:stretch>
            <a:fillRect/>
          </a:stretch>
        </p:blipFill>
        <p:spPr>
          <a:xfrm>
            <a:off x="289932" y="303620"/>
            <a:ext cx="914541" cy="941616"/>
          </a:xfrm>
          <a:prstGeom prst="rect">
            <a:avLst/>
          </a:prstGeom>
        </p:spPr>
      </p:pic>
      <p:pic>
        <p:nvPicPr>
          <p:cNvPr id="165" name="Picture 164"/>
          <p:cNvPicPr>
            <a:picLocks noChangeAspect="1"/>
          </p:cNvPicPr>
          <p:nvPr/>
        </p:nvPicPr>
        <p:blipFill rotWithShape="1">
          <a:blip r:embed="rId7"/>
          <a:srcRect l="-2910"/>
          <a:stretch/>
        </p:blipFill>
        <p:spPr>
          <a:xfrm>
            <a:off x="8572783" y="2794521"/>
            <a:ext cx="1324129" cy="1108882"/>
          </a:xfrm>
          <a:prstGeom prst="rect">
            <a:avLst/>
          </a:prstGeom>
        </p:spPr>
      </p:pic>
      <p:sp>
        <p:nvSpPr>
          <p:cNvPr id="5" name="TextBox 4"/>
          <p:cNvSpPr txBox="1"/>
          <p:nvPr/>
        </p:nvSpPr>
        <p:spPr>
          <a:xfrm>
            <a:off x="12343304" y="2739522"/>
            <a:ext cx="932603" cy="932603"/>
          </a:xfrm>
          <a:prstGeom prst="rect">
            <a:avLst/>
          </a:prstGeom>
          <a:noFill/>
        </p:spPr>
        <p:txBody>
          <a:bodyPr wrap="none" lIns="186521" tIns="149217" rIns="186521" bIns="149217" rtlCol="0">
            <a:noAutofit/>
          </a:bodyPr>
          <a:lstStyle/>
          <a:p>
            <a:pPr>
              <a:lnSpc>
                <a:spcPct val="90000"/>
              </a:lnSpc>
              <a:spcAft>
                <a:spcPts val="612"/>
              </a:spcAft>
            </a:pPr>
            <a:endParaRPr lang="en-US" sz="2448" dirty="0">
              <a:gradFill>
                <a:gsLst>
                  <a:gs pos="2917">
                    <a:schemeClr val="tx1"/>
                  </a:gs>
                  <a:gs pos="30000">
                    <a:schemeClr val="tx1"/>
                  </a:gs>
                </a:gsLst>
                <a:lin ang="5400000" scaled="0"/>
              </a:gradFill>
            </a:endParaRPr>
          </a:p>
        </p:txBody>
      </p:sp>
      <p:sp>
        <p:nvSpPr>
          <p:cNvPr id="166" name="TextBox 165"/>
          <p:cNvSpPr txBox="1"/>
          <p:nvPr/>
        </p:nvSpPr>
        <p:spPr>
          <a:xfrm>
            <a:off x="8310569" y="4027293"/>
            <a:ext cx="1848557" cy="313918"/>
          </a:xfrm>
          <a:prstGeom prst="rect">
            <a:avLst/>
          </a:prstGeom>
          <a:noFill/>
        </p:spPr>
        <p:txBody>
          <a:bodyPr wrap="none" lIns="91427" tIns="45713" rIns="91427" bIns="45713" rtlCol="0">
            <a:spAutoFit/>
          </a:bodyPr>
          <a:lstStyle/>
          <a:p>
            <a:pPr algn="ctr" defTabSz="913489">
              <a:lnSpc>
                <a:spcPct val="90000"/>
              </a:lnSpc>
              <a:defRPr/>
            </a:pPr>
            <a:r>
              <a:rPr lang="en-US" sz="1600" kern="0" dirty="0">
                <a:gradFill>
                  <a:gsLst>
                    <a:gs pos="38587">
                      <a:schemeClr val="bg1"/>
                    </a:gs>
                    <a:gs pos="76000">
                      <a:schemeClr val="bg1"/>
                    </a:gs>
                  </a:gsLst>
                  <a:lin ang="5400000" scaled="1"/>
                </a:gradFill>
                <a:latin typeface="Segoe UI"/>
              </a:rPr>
              <a:t>Container Registry</a:t>
            </a:r>
          </a:p>
        </p:txBody>
      </p:sp>
      <p:sp>
        <p:nvSpPr>
          <p:cNvPr id="167" name="Freeform 166"/>
          <p:cNvSpPr>
            <a:spLocks noChangeAspect="1"/>
          </p:cNvSpPr>
          <p:nvPr/>
        </p:nvSpPr>
        <p:spPr bwMode="black">
          <a:xfrm>
            <a:off x="10540357" y="2739522"/>
            <a:ext cx="1097198" cy="1074340"/>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38587">
                    <a:schemeClr val="bg1"/>
                  </a:gs>
                  <a:gs pos="76000">
                    <a:schemeClr val="bg1"/>
                  </a:gs>
                </a:gsLst>
                <a:lin ang="5400000" scaled="0"/>
              </a:gradFill>
              <a:ea typeface="Segoe UI" pitchFamily="34" charset="0"/>
              <a:cs typeface="Segoe UI" pitchFamily="34" charset="0"/>
            </a:endParaRPr>
          </a:p>
        </p:txBody>
      </p:sp>
      <p:sp>
        <p:nvSpPr>
          <p:cNvPr id="169" name="TextBox 168"/>
          <p:cNvSpPr txBox="1"/>
          <p:nvPr/>
        </p:nvSpPr>
        <p:spPr>
          <a:xfrm>
            <a:off x="10488484" y="4005062"/>
            <a:ext cx="1200944" cy="535517"/>
          </a:xfrm>
          <a:prstGeom prst="rect">
            <a:avLst/>
          </a:prstGeom>
          <a:noFill/>
        </p:spPr>
        <p:txBody>
          <a:bodyPr wrap="none" lIns="91427" tIns="45713" rIns="91427" bIns="45713" rtlCol="0">
            <a:spAutoFit/>
          </a:bodyPr>
          <a:lstStyle/>
          <a:p>
            <a:pPr algn="ctr" defTabSz="913489">
              <a:lnSpc>
                <a:spcPct val="90000"/>
              </a:lnSpc>
              <a:defRPr/>
            </a:pPr>
            <a:r>
              <a:rPr lang="en-US" sz="1600" kern="0" dirty="0">
                <a:gradFill>
                  <a:gsLst>
                    <a:gs pos="38587">
                      <a:schemeClr val="bg1"/>
                    </a:gs>
                    <a:gs pos="76000">
                      <a:schemeClr val="bg1"/>
                    </a:gs>
                  </a:gsLst>
                  <a:lin ang="5400000" scaled="1"/>
                </a:gradFill>
                <a:latin typeface="Segoe UI"/>
              </a:rPr>
              <a:t>Container</a:t>
            </a:r>
          </a:p>
          <a:p>
            <a:pPr algn="ctr" defTabSz="913489">
              <a:lnSpc>
                <a:spcPct val="90000"/>
              </a:lnSpc>
              <a:defRPr/>
            </a:pPr>
            <a:r>
              <a:rPr lang="en-US" sz="1600" kern="0" dirty="0">
                <a:gradFill>
                  <a:gsLst>
                    <a:gs pos="38587">
                      <a:schemeClr val="bg1"/>
                    </a:gs>
                    <a:gs pos="76000">
                      <a:schemeClr val="bg1"/>
                    </a:gs>
                  </a:gsLst>
                  <a:lin ang="5400000" scaled="1"/>
                </a:gradFill>
                <a:latin typeface="Segoe UI"/>
              </a:rPr>
              <a:t>Monitoring</a:t>
            </a:r>
          </a:p>
        </p:txBody>
      </p:sp>
      <p:sp>
        <p:nvSpPr>
          <p:cNvPr id="170" name="Freeform 169"/>
          <p:cNvSpPr>
            <a:spLocks noChangeAspect="1" noEditPoints="1"/>
          </p:cNvSpPr>
          <p:nvPr/>
        </p:nvSpPr>
        <p:spPr bwMode="black">
          <a:xfrm>
            <a:off x="8580437" y="4822250"/>
            <a:ext cx="636063" cy="63348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endParaRPr lang="en-US" sz="1836" dirty="0">
              <a:gradFill>
                <a:gsLst>
                  <a:gs pos="38587">
                    <a:schemeClr val="bg1"/>
                  </a:gs>
                  <a:gs pos="76000">
                    <a:schemeClr val="bg1"/>
                  </a:gs>
                </a:gsLst>
              </a:gradFill>
            </a:endParaRPr>
          </a:p>
        </p:txBody>
      </p:sp>
      <p:pic>
        <p:nvPicPr>
          <p:cNvPr id="8" name="Picture 7"/>
          <p:cNvPicPr>
            <a:picLocks noChangeAspect="1"/>
          </p:cNvPicPr>
          <p:nvPr/>
        </p:nvPicPr>
        <p:blipFill>
          <a:blip r:embed="rId8"/>
          <a:stretch>
            <a:fillRect/>
          </a:stretch>
        </p:blipFill>
        <p:spPr>
          <a:xfrm>
            <a:off x="9377446" y="4741013"/>
            <a:ext cx="750397" cy="826126"/>
          </a:xfrm>
          <a:prstGeom prst="rect">
            <a:avLst/>
          </a:prstGeom>
        </p:spPr>
      </p:pic>
      <p:sp>
        <p:nvSpPr>
          <p:cNvPr id="171" name="TextBox 170"/>
          <p:cNvSpPr txBox="1"/>
          <p:nvPr/>
        </p:nvSpPr>
        <p:spPr>
          <a:xfrm>
            <a:off x="8395528" y="5626450"/>
            <a:ext cx="1678638" cy="535517"/>
          </a:xfrm>
          <a:prstGeom prst="rect">
            <a:avLst/>
          </a:prstGeom>
          <a:noFill/>
        </p:spPr>
        <p:txBody>
          <a:bodyPr wrap="none" lIns="91427" tIns="45713" rIns="91427" bIns="45713" rtlCol="0">
            <a:spAutoFit/>
          </a:bodyPr>
          <a:lstStyle/>
          <a:p>
            <a:pPr algn="ctr" defTabSz="913489">
              <a:lnSpc>
                <a:spcPct val="90000"/>
              </a:lnSpc>
              <a:defRPr/>
            </a:pPr>
            <a:r>
              <a:rPr lang="en-US" sz="1600" kern="0" dirty="0">
                <a:gradFill>
                  <a:gsLst>
                    <a:gs pos="38587">
                      <a:schemeClr val="bg1"/>
                    </a:gs>
                    <a:gs pos="76000">
                      <a:schemeClr val="bg1"/>
                    </a:gs>
                  </a:gsLst>
                  <a:lin ang="5400000" scaled="1"/>
                </a:gradFill>
                <a:latin typeface="Segoe UI"/>
              </a:rPr>
              <a:t>Windows &amp;</a:t>
            </a:r>
          </a:p>
          <a:p>
            <a:pPr algn="ctr" defTabSz="913489">
              <a:lnSpc>
                <a:spcPct val="90000"/>
              </a:lnSpc>
              <a:defRPr/>
            </a:pPr>
            <a:r>
              <a:rPr lang="en-US" sz="1600" kern="0" dirty="0">
                <a:gradFill>
                  <a:gsLst>
                    <a:gs pos="38587">
                      <a:schemeClr val="bg1"/>
                    </a:gs>
                    <a:gs pos="76000">
                      <a:schemeClr val="bg1"/>
                    </a:gs>
                  </a:gsLst>
                  <a:lin ang="5400000" scaled="1"/>
                </a:gradFill>
                <a:latin typeface="Segoe UI"/>
              </a:rPr>
              <a:t>Linux Containers</a:t>
            </a:r>
          </a:p>
        </p:txBody>
      </p:sp>
      <p:sp>
        <p:nvSpPr>
          <p:cNvPr id="172" name="Freeform 171"/>
          <p:cNvSpPr>
            <a:spLocks noChangeAspect="1"/>
          </p:cNvSpPr>
          <p:nvPr/>
        </p:nvSpPr>
        <p:spPr bwMode="black">
          <a:xfrm>
            <a:off x="10603064" y="4777456"/>
            <a:ext cx="971784" cy="678273"/>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38587">
                    <a:schemeClr val="bg1"/>
                  </a:gs>
                  <a:gs pos="76000">
                    <a:schemeClr val="bg1"/>
                  </a:gs>
                </a:gsLst>
                <a:lin ang="5400000" scaled="0"/>
              </a:gradFill>
              <a:ea typeface="Segoe UI" pitchFamily="34" charset="0"/>
              <a:cs typeface="Segoe UI" pitchFamily="34" charset="0"/>
            </a:endParaRPr>
          </a:p>
        </p:txBody>
      </p:sp>
      <p:sp>
        <p:nvSpPr>
          <p:cNvPr id="173" name="TextBox 172"/>
          <p:cNvSpPr txBox="1"/>
          <p:nvPr/>
        </p:nvSpPr>
        <p:spPr>
          <a:xfrm>
            <a:off x="10118993" y="5632941"/>
            <a:ext cx="1939927" cy="535517"/>
          </a:xfrm>
          <a:prstGeom prst="rect">
            <a:avLst/>
          </a:prstGeom>
          <a:noFill/>
        </p:spPr>
        <p:txBody>
          <a:bodyPr wrap="none" lIns="91427" tIns="45713" rIns="91427" bIns="45713" rtlCol="0">
            <a:spAutoFit/>
          </a:bodyPr>
          <a:lstStyle/>
          <a:p>
            <a:pPr algn="ctr" defTabSz="913489">
              <a:lnSpc>
                <a:spcPct val="90000"/>
              </a:lnSpc>
              <a:defRPr/>
            </a:pPr>
            <a:r>
              <a:rPr lang="en-US" sz="1600" kern="0" dirty="0">
                <a:gradFill>
                  <a:gsLst>
                    <a:gs pos="38587">
                      <a:schemeClr val="bg1"/>
                    </a:gs>
                    <a:gs pos="76000">
                      <a:schemeClr val="bg1"/>
                    </a:gs>
                  </a:gsLst>
                  <a:lin ang="5400000" scaled="1"/>
                </a:gradFill>
                <a:latin typeface="Segoe UI"/>
              </a:rPr>
              <a:t>*Managed disks for</a:t>
            </a:r>
          </a:p>
          <a:p>
            <a:pPr algn="ctr" defTabSz="913489">
              <a:lnSpc>
                <a:spcPct val="90000"/>
              </a:lnSpc>
              <a:defRPr/>
            </a:pPr>
            <a:r>
              <a:rPr lang="en-US" sz="1600" kern="0" dirty="0">
                <a:gradFill>
                  <a:gsLst>
                    <a:gs pos="38587">
                      <a:schemeClr val="bg1"/>
                    </a:gs>
                    <a:gs pos="76000">
                      <a:schemeClr val="bg1"/>
                    </a:gs>
                  </a:gsLst>
                  <a:lin ang="5400000" scaled="1"/>
                </a:gradFill>
                <a:latin typeface="Segoe UI"/>
              </a:rPr>
              <a:t>persistent storage</a:t>
            </a:r>
          </a:p>
        </p:txBody>
      </p:sp>
    </p:spTree>
    <p:extLst>
      <p:ext uri="{BB962C8B-B14F-4D97-AF65-F5344CB8AC3E}">
        <p14:creationId xmlns:p14="http://schemas.microsoft.com/office/powerpoint/2010/main" val="153909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Management and Monitoring Tools</a:t>
            </a:r>
          </a:p>
        </p:txBody>
      </p:sp>
      <p:sp>
        <p:nvSpPr>
          <p:cNvPr id="2" name="Text Placeholder 1"/>
          <p:cNvSpPr>
            <a:spLocks noGrp="1"/>
          </p:cNvSpPr>
          <p:nvPr>
            <p:ph type="body" sz="quarter" idx="10"/>
          </p:nvPr>
        </p:nvSpPr>
        <p:spPr>
          <a:xfrm>
            <a:off x="274638" y="1212850"/>
            <a:ext cx="11887200" cy="5637212"/>
          </a:xfrm>
        </p:spPr>
        <p:txBody>
          <a:bodyPr>
            <a:normAutofit/>
          </a:bodyPr>
          <a:lstStyle/>
          <a:p>
            <a:r>
              <a:rPr lang="en-US" dirty="0"/>
              <a:t>Docker Datacenter</a:t>
            </a:r>
          </a:p>
          <a:p>
            <a:pPr lvl="1"/>
            <a:endParaRPr lang="en-US" dirty="0"/>
          </a:p>
        </p:txBody>
      </p:sp>
      <p:sp>
        <p:nvSpPr>
          <p:cNvPr id="4" name="Rectangle 3"/>
          <p:cNvSpPr/>
          <p:nvPr/>
        </p:nvSpPr>
        <p:spPr bwMode="auto">
          <a:xfrm>
            <a:off x="2713037" y="2008187"/>
            <a:ext cx="6879354" cy="49530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endParaRPr>
          </a:p>
        </p:txBody>
      </p:sp>
      <p:sp>
        <p:nvSpPr>
          <p:cNvPr id="5" name="Rounded Rectangle 3"/>
          <p:cNvSpPr/>
          <p:nvPr/>
        </p:nvSpPr>
        <p:spPr bwMode="auto">
          <a:xfrm>
            <a:off x="3137541" y="5791837"/>
            <a:ext cx="6019799" cy="1081245"/>
          </a:xfrm>
          <a:prstGeom prst="roundRect">
            <a:avLst>
              <a:gd name="adj" fmla="val 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dirty="0"/>
              <a:t>Compute</a:t>
            </a:r>
          </a:p>
        </p:txBody>
      </p:sp>
      <p:sp>
        <p:nvSpPr>
          <p:cNvPr id="6" name="Rectangle 5"/>
          <p:cNvSpPr/>
          <p:nvPr/>
        </p:nvSpPr>
        <p:spPr bwMode="auto">
          <a:xfrm>
            <a:off x="3360189" y="5897315"/>
            <a:ext cx="2103120" cy="533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Private Cloud</a:t>
            </a:r>
          </a:p>
        </p:txBody>
      </p:sp>
      <p:sp>
        <p:nvSpPr>
          <p:cNvPr id="7" name="Rectangle 6"/>
          <p:cNvSpPr/>
          <p:nvPr/>
        </p:nvSpPr>
        <p:spPr bwMode="auto">
          <a:xfrm>
            <a:off x="6793643" y="5894387"/>
            <a:ext cx="2103120" cy="533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Public Cloud</a:t>
            </a:r>
          </a:p>
        </p:txBody>
      </p:sp>
      <p:sp>
        <p:nvSpPr>
          <p:cNvPr id="8" name="Rectangle 7"/>
          <p:cNvSpPr/>
          <p:nvPr/>
        </p:nvSpPr>
        <p:spPr bwMode="auto">
          <a:xfrm>
            <a:off x="4964566" y="3683491"/>
            <a:ext cx="2362197" cy="8442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Swarm</a:t>
            </a:r>
          </a:p>
        </p:txBody>
      </p:sp>
      <p:sp>
        <p:nvSpPr>
          <p:cNvPr id="9" name="Rectangle 8"/>
          <p:cNvSpPr/>
          <p:nvPr/>
        </p:nvSpPr>
        <p:spPr bwMode="auto">
          <a:xfrm>
            <a:off x="3213740" y="2170776"/>
            <a:ext cx="2743200" cy="1295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Trusted Registry</a:t>
            </a:r>
          </a:p>
        </p:txBody>
      </p:sp>
      <p:sp>
        <p:nvSpPr>
          <p:cNvPr id="10" name="Rectangle 9"/>
          <p:cNvSpPr/>
          <p:nvPr/>
        </p:nvSpPr>
        <p:spPr bwMode="auto">
          <a:xfrm>
            <a:off x="6341337" y="2170776"/>
            <a:ext cx="2743200" cy="12895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Universal Control Plane</a:t>
            </a:r>
          </a:p>
        </p:txBody>
      </p:sp>
      <p:grpSp>
        <p:nvGrpSpPr>
          <p:cNvPr id="11" name="Group 10"/>
          <p:cNvGrpSpPr/>
          <p:nvPr/>
        </p:nvGrpSpPr>
        <p:grpSpPr>
          <a:xfrm>
            <a:off x="3137540" y="4814917"/>
            <a:ext cx="6019800" cy="888049"/>
            <a:chOff x="3170237" y="4712494"/>
            <a:chExt cx="6019800" cy="888049"/>
          </a:xfrm>
        </p:grpSpPr>
        <p:sp>
          <p:nvSpPr>
            <p:cNvPr id="12" name="Rectangle 11"/>
            <p:cNvSpPr/>
            <p:nvPr/>
          </p:nvSpPr>
          <p:spPr bwMode="auto">
            <a:xfrm>
              <a:off x="3170237" y="4712494"/>
              <a:ext cx="6019800" cy="88804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accent1"/>
                  </a:solidFill>
                </a:rPr>
                <a:t>Commercially Supported Docker Engines</a:t>
              </a:r>
            </a:p>
          </p:txBody>
        </p:sp>
        <p:grpSp>
          <p:nvGrpSpPr>
            <p:cNvPr id="13" name="Group 12"/>
            <p:cNvGrpSpPr/>
            <p:nvPr/>
          </p:nvGrpSpPr>
          <p:grpSpPr>
            <a:xfrm>
              <a:off x="3246437" y="4788694"/>
              <a:ext cx="5876218" cy="461395"/>
              <a:chOff x="3246437" y="4788694"/>
              <a:chExt cx="5876218" cy="461395"/>
            </a:xfrm>
          </p:grpSpPr>
          <p:sp>
            <p:nvSpPr>
              <p:cNvPr id="14" name="Rectangle 13"/>
              <p:cNvSpPr/>
              <p:nvPr/>
            </p:nvSpPr>
            <p:spPr bwMode="auto">
              <a:xfrm>
                <a:off x="5642455" y="4788694"/>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15" name="Rectangle 14"/>
              <p:cNvSpPr/>
              <p:nvPr/>
            </p:nvSpPr>
            <p:spPr bwMode="auto">
              <a:xfrm>
                <a:off x="8038474" y="4795627"/>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16" name="Rectangle 15"/>
              <p:cNvSpPr/>
              <p:nvPr/>
            </p:nvSpPr>
            <p:spPr bwMode="auto">
              <a:xfrm>
                <a:off x="6840464" y="4795627"/>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17" name="Rectangle 16"/>
              <p:cNvSpPr/>
              <p:nvPr/>
            </p:nvSpPr>
            <p:spPr bwMode="auto">
              <a:xfrm>
                <a:off x="3246437" y="4788694"/>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18" name="Rectangle 17"/>
              <p:cNvSpPr/>
              <p:nvPr/>
            </p:nvSpPr>
            <p:spPr bwMode="auto">
              <a:xfrm>
                <a:off x="4444446" y="4795627"/>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p:txBody>
          </p:sp>
        </p:grpSp>
      </p:grpSp>
      <p:cxnSp>
        <p:nvCxnSpPr>
          <p:cNvPr id="19" name="Straight Connector 18"/>
          <p:cNvCxnSpPr>
            <a:stCxn id="8" idx="2"/>
            <a:endCxn id="17" idx="0"/>
          </p:cNvCxnSpPr>
          <p:nvPr/>
        </p:nvCxnSpPr>
        <p:spPr>
          <a:xfrm flipH="1">
            <a:off x="3755832" y="4527698"/>
            <a:ext cx="2389833" cy="36341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a:stCxn id="8" idx="2"/>
            <a:endCxn id="18" idx="0"/>
          </p:cNvCxnSpPr>
          <p:nvPr/>
        </p:nvCxnSpPr>
        <p:spPr>
          <a:xfrm flipH="1">
            <a:off x="4953840" y="4527697"/>
            <a:ext cx="1191824" cy="37035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2"/>
            <a:endCxn id="14" idx="0"/>
          </p:cNvCxnSpPr>
          <p:nvPr/>
        </p:nvCxnSpPr>
        <p:spPr>
          <a:xfrm>
            <a:off x="6145665" y="4527698"/>
            <a:ext cx="6185" cy="36341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8" idx="2"/>
            <a:endCxn id="16" idx="0"/>
          </p:cNvCxnSpPr>
          <p:nvPr/>
        </p:nvCxnSpPr>
        <p:spPr>
          <a:xfrm>
            <a:off x="6145664" y="4527697"/>
            <a:ext cx="1204194" cy="37035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8" idx="2"/>
            <a:endCxn id="15" idx="0"/>
          </p:cNvCxnSpPr>
          <p:nvPr/>
        </p:nvCxnSpPr>
        <p:spPr>
          <a:xfrm>
            <a:off x="6145664" y="4527697"/>
            <a:ext cx="2402204" cy="37035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32401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Management and Monitoring Tools</a:t>
            </a:r>
          </a:p>
        </p:txBody>
      </p:sp>
      <p:sp>
        <p:nvSpPr>
          <p:cNvPr id="2" name="Text Placeholder 1"/>
          <p:cNvSpPr>
            <a:spLocks noGrp="1"/>
          </p:cNvSpPr>
          <p:nvPr>
            <p:ph type="body" sz="quarter" idx="10"/>
          </p:nvPr>
        </p:nvSpPr>
        <p:spPr>
          <a:xfrm>
            <a:off x="274638" y="1212850"/>
            <a:ext cx="11887200" cy="5637212"/>
          </a:xfrm>
        </p:spPr>
        <p:txBody>
          <a:bodyPr>
            <a:normAutofit/>
          </a:bodyPr>
          <a:lstStyle/>
          <a:p>
            <a:r>
              <a:rPr lang="en-US" dirty="0"/>
              <a:t>Docker Datacenter</a:t>
            </a:r>
          </a:p>
          <a:p>
            <a:pPr lvl="1"/>
            <a:endParaRPr lang="en-US" dirty="0"/>
          </a:p>
        </p:txBody>
      </p:sp>
      <p:pic>
        <p:nvPicPr>
          <p:cNvPr id="26" name="Picture 25"/>
          <p:cNvPicPr>
            <a:picLocks noChangeAspect="1"/>
          </p:cNvPicPr>
          <p:nvPr/>
        </p:nvPicPr>
        <p:blipFill>
          <a:blip r:embed="rId2"/>
          <a:stretch>
            <a:fillRect/>
          </a:stretch>
        </p:blipFill>
        <p:spPr>
          <a:xfrm>
            <a:off x="2577483" y="2201862"/>
            <a:ext cx="7281509" cy="4401848"/>
          </a:xfrm>
          <a:prstGeom prst="rect">
            <a:avLst/>
          </a:prstGeom>
        </p:spPr>
      </p:pic>
      <p:pic>
        <p:nvPicPr>
          <p:cNvPr id="24" name="Picture 23"/>
          <p:cNvPicPr>
            <a:picLocks noChangeAspect="1"/>
          </p:cNvPicPr>
          <p:nvPr/>
        </p:nvPicPr>
        <p:blipFill>
          <a:blip r:embed="rId3"/>
          <a:stretch>
            <a:fillRect/>
          </a:stretch>
        </p:blipFill>
        <p:spPr>
          <a:xfrm>
            <a:off x="2572721" y="2198983"/>
            <a:ext cx="7286272" cy="4404727"/>
          </a:xfrm>
          <a:prstGeom prst="rect">
            <a:avLst/>
          </a:prstGeom>
        </p:spPr>
      </p:pic>
    </p:spTree>
    <p:extLst>
      <p:ext uri="{BB962C8B-B14F-4D97-AF65-F5344CB8AC3E}">
        <p14:creationId xmlns:p14="http://schemas.microsoft.com/office/powerpoint/2010/main" val="4142064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Operations Management Suite</a:t>
            </a:r>
            <a:br>
              <a:rPr lang="en-US"/>
            </a:br>
            <a:endParaRPr lang="en-US" dirty="0"/>
          </a:p>
        </p:txBody>
      </p:sp>
      <p:sp>
        <p:nvSpPr>
          <p:cNvPr id="2" name="Text Placeholder 1"/>
          <p:cNvSpPr>
            <a:spLocks noGrp="1"/>
          </p:cNvSpPr>
          <p:nvPr>
            <p:ph type="body" sz="quarter" idx="10"/>
          </p:nvPr>
        </p:nvSpPr>
        <p:spPr>
          <a:xfrm>
            <a:off x="274638" y="1212850"/>
            <a:ext cx="11887200" cy="2431435"/>
          </a:xfrm>
        </p:spPr>
        <p:txBody>
          <a:bodyPr/>
          <a:lstStyle/>
          <a:p>
            <a:r>
              <a:rPr lang="en-US" dirty="0"/>
              <a:t>Monitoring Solution for Docker</a:t>
            </a:r>
          </a:p>
          <a:p>
            <a:pPr lvl="2"/>
            <a:r>
              <a:rPr lang="en-US" dirty="0"/>
              <a:t>Syslog events</a:t>
            </a:r>
          </a:p>
          <a:p>
            <a:pPr lvl="2"/>
            <a:r>
              <a:rPr lang="en-US" dirty="0"/>
              <a:t>Performance metrics</a:t>
            </a:r>
          </a:p>
          <a:p>
            <a:pPr lvl="2"/>
            <a:r>
              <a:rPr lang="en-US" dirty="0"/>
              <a:t>Container data</a:t>
            </a:r>
          </a:p>
          <a:p>
            <a:endParaRPr lang="en-US" dirty="0"/>
          </a:p>
        </p:txBody>
      </p:sp>
      <p:pic>
        <p:nvPicPr>
          <p:cNvPr id="10" name="Content Placeholder 5"/>
          <p:cNvPicPr>
            <a:picLocks noChangeAspect="1"/>
          </p:cNvPicPr>
          <p:nvPr/>
        </p:nvPicPr>
        <p:blipFill>
          <a:blip r:embed="rId2"/>
          <a:stretch>
            <a:fillRect/>
          </a:stretch>
        </p:blipFill>
        <p:spPr>
          <a:xfrm>
            <a:off x="579437" y="2963862"/>
            <a:ext cx="5017193" cy="2146301"/>
          </a:xfrm>
          <a:prstGeom prst="rect">
            <a:avLst/>
          </a:prstGeom>
        </p:spPr>
      </p:pic>
      <p:pic>
        <p:nvPicPr>
          <p:cNvPr id="11" name="Content Placeholder 3"/>
          <p:cNvPicPr>
            <a:picLocks noChangeAspect="1"/>
          </p:cNvPicPr>
          <p:nvPr/>
        </p:nvPicPr>
        <p:blipFill>
          <a:blip r:embed="rId3"/>
          <a:stretch>
            <a:fillRect/>
          </a:stretch>
        </p:blipFill>
        <p:spPr>
          <a:xfrm>
            <a:off x="5380037" y="4259262"/>
            <a:ext cx="6599237" cy="2676357"/>
          </a:xfrm>
          <a:prstGeom prst="rect">
            <a:avLst/>
          </a:prstGeom>
        </p:spPr>
      </p:pic>
    </p:spTree>
    <p:extLst>
      <p:ext uri="{BB962C8B-B14F-4D97-AF65-F5344CB8AC3E}">
        <p14:creationId xmlns:p14="http://schemas.microsoft.com/office/powerpoint/2010/main" val="403986143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Development Tools</a:t>
            </a:r>
          </a:p>
        </p:txBody>
      </p:sp>
    </p:spTree>
    <p:extLst>
      <p:ext uri="{BB962C8B-B14F-4D97-AF65-F5344CB8AC3E}">
        <p14:creationId xmlns:p14="http://schemas.microsoft.com/office/powerpoint/2010/main" val="1875548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Containerized workflow</a:t>
            </a:r>
          </a:p>
        </p:txBody>
      </p:sp>
      <p:sp>
        <p:nvSpPr>
          <p:cNvPr id="351" name="Right Arrow 5"/>
          <p:cNvSpPr/>
          <p:nvPr/>
        </p:nvSpPr>
        <p:spPr>
          <a:xfrm>
            <a:off x="884354" y="1713793"/>
            <a:ext cx="2674833" cy="943906"/>
          </a:xfrm>
          <a:prstGeom prst="rightArrow">
            <a:avLst>
              <a:gd name="adj1" fmla="val 50000"/>
              <a:gd name="adj2" fmla="val 73537"/>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a:endParaRPr>
          </a:p>
        </p:txBody>
      </p:sp>
      <p:pic>
        <p:nvPicPr>
          <p:cNvPr id="352" name="Picture 351"/>
          <p:cNvPicPr>
            <a:picLocks noChangeAspect="1"/>
          </p:cNvPicPr>
          <p:nvPr/>
        </p:nvPicPr>
        <p:blipFill>
          <a:blip r:embed="rId3">
            <a:duotone>
              <a:prstClr val="black"/>
              <a:srgbClr val="0078D7">
                <a:tint val="45000"/>
                <a:satMod val="400000"/>
              </a:srgbClr>
            </a:duotone>
          </a:blip>
          <a:stretch>
            <a:fillRect/>
          </a:stretch>
        </p:blipFill>
        <p:spPr>
          <a:xfrm>
            <a:off x="1484776" y="1831392"/>
            <a:ext cx="599804" cy="625508"/>
          </a:xfrm>
          <a:prstGeom prst="rect">
            <a:avLst/>
          </a:prstGeom>
        </p:spPr>
      </p:pic>
      <p:cxnSp>
        <p:nvCxnSpPr>
          <p:cNvPr id="353" name="Straight Arrow Connector 352"/>
          <p:cNvCxnSpPr>
            <a:cxnSpLocks/>
          </p:cNvCxnSpPr>
          <p:nvPr/>
        </p:nvCxnSpPr>
        <p:spPr>
          <a:xfrm>
            <a:off x="4208243" y="2848367"/>
            <a:ext cx="786998" cy="669878"/>
          </a:xfrm>
          <a:prstGeom prst="straightConnector1">
            <a:avLst/>
          </a:prstGeom>
          <a:noFill/>
          <a:ln w="76200" cap="flat" cmpd="sng" algn="ctr">
            <a:solidFill>
              <a:schemeClr val="accent1"/>
            </a:solidFill>
            <a:prstDash val="solid"/>
            <a:headEnd type="triangle" w="med" len="lg"/>
            <a:tailEnd type="triangle" w="med" len="lg"/>
          </a:ln>
          <a:effectLst/>
        </p:spPr>
      </p:cxnSp>
      <p:grpSp>
        <p:nvGrpSpPr>
          <p:cNvPr id="354" name="Group 353"/>
          <p:cNvGrpSpPr/>
          <p:nvPr/>
        </p:nvGrpSpPr>
        <p:grpSpPr>
          <a:xfrm>
            <a:off x="3683030" y="2576074"/>
            <a:ext cx="532334" cy="311336"/>
            <a:chOff x="4227749" y="3121751"/>
            <a:chExt cx="532409" cy="311380"/>
          </a:xfrm>
        </p:grpSpPr>
        <p:grpSp>
          <p:nvGrpSpPr>
            <p:cNvPr id="355" name="Group 354"/>
            <p:cNvGrpSpPr>
              <a:grpSpLocks noChangeAspect="1"/>
            </p:cNvGrpSpPr>
            <p:nvPr/>
          </p:nvGrpSpPr>
          <p:grpSpPr>
            <a:xfrm>
              <a:off x="4227749" y="3180454"/>
              <a:ext cx="450741" cy="252677"/>
              <a:chOff x="3523102" y="1791568"/>
              <a:chExt cx="6746733" cy="3782104"/>
            </a:xfrm>
            <a:solidFill>
              <a:srgbClr val="002060"/>
            </a:solidFill>
          </p:grpSpPr>
          <p:sp>
            <p:nvSpPr>
              <p:cNvPr id="357" name="Rectangle 356"/>
              <p:cNvSpPr/>
              <p:nvPr/>
            </p:nvSpPr>
            <p:spPr>
              <a:xfrm>
                <a:off x="3757139" y="2148421"/>
                <a:ext cx="6278658" cy="3068399"/>
              </a:xfrm>
              <a:prstGeom prst="rect">
                <a:avLst/>
              </a:prstGeom>
              <a:grpFill/>
              <a:ln w="10795" cap="flat" cmpd="sng" algn="ctr">
                <a:noFill/>
                <a:prstDash val="solid"/>
              </a:ln>
              <a:effectLst/>
            </p:spPr>
            <p:txBody>
              <a:bodyPr rtlCol="0" anchor="ctr"/>
              <a:lstStyle/>
              <a:p>
                <a:pPr algn="ctr" defTabSz="1218936">
                  <a:lnSpc>
                    <a:spcPct val="90000"/>
                  </a:lnSpc>
                  <a:defRPr/>
                </a:pPr>
                <a:endParaRPr lang="en-US" sz="1764" kern="0" dirty="0">
                  <a:solidFill>
                    <a:sysClr val="windowText" lastClr="000000"/>
                  </a:solidFill>
                  <a:latin typeface="Calibri" panose="020F0502020204030204"/>
                </a:endParaRPr>
              </a:p>
            </p:txBody>
          </p:sp>
          <p:sp>
            <p:nvSpPr>
              <p:cNvPr id="358"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algn="ctr" defTabSz="1218936">
                  <a:lnSpc>
                    <a:spcPct val="90000"/>
                  </a:lnSpc>
                  <a:defRPr/>
                </a:pPr>
                <a:endParaRPr lang="en-US" sz="1764" kern="0" dirty="0">
                  <a:solidFill>
                    <a:sysClr val="windowText" lastClr="000000"/>
                  </a:solidFill>
                  <a:latin typeface="Calibri" panose="020F0502020204030204"/>
                </a:endParaRPr>
              </a:p>
            </p:txBody>
          </p:sp>
          <p:sp>
            <p:nvSpPr>
              <p:cNvPr id="359"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algn="ctr" defTabSz="1218936">
                  <a:lnSpc>
                    <a:spcPct val="90000"/>
                  </a:lnSpc>
                  <a:defRPr/>
                </a:pPr>
                <a:endParaRPr lang="en-US" sz="1764" kern="0" dirty="0">
                  <a:solidFill>
                    <a:sysClr val="windowText" lastClr="000000"/>
                  </a:solidFill>
                  <a:latin typeface="Calibri" panose="020F0502020204030204"/>
                </a:endParaRPr>
              </a:p>
            </p:txBody>
          </p:sp>
        </p:grpSp>
        <p:pic>
          <p:nvPicPr>
            <p:cNvPr id="356" name="Picture 355"/>
            <p:cNvPicPr>
              <a:picLocks noChangeAspect="1"/>
            </p:cNvPicPr>
            <p:nvPr/>
          </p:nvPicPr>
          <p:blipFill>
            <a:blip r:embed="rId4"/>
            <a:stretch>
              <a:fillRect/>
            </a:stretch>
          </p:blipFill>
          <p:spPr>
            <a:xfrm>
              <a:off x="4271287" y="3121751"/>
              <a:ext cx="488871" cy="273622"/>
            </a:xfrm>
            <a:prstGeom prst="rect">
              <a:avLst/>
            </a:prstGeom>
          </p:spPr>
        </p:pic>
      </p:grpSp>
      <p:sp>
        <p:nvSpPr>
          <p:cNvPr id="360" name="Right Arrow 5"/>
          <p:cNvSpPr/>
          <p:nvPr/>
        </p:nvSpPr>
        <p:spPr>
          <a:xfrm>
            <a:off x="3029778" y="1713793"/>
            <a:ext cx="2674833" cy="943906"/>
          </a:xfrm>
          <a:prstGeom prst="rightArrow">
            <a:avLst>
              <a:gd name="adj1" fmla="val 50000"/>
              <a:gd name="adj2" fmla="val 73537"/>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a:endParaRPr>
          </a:p>
        </p:txBody>
      </p:sp>
      <p:grpSp>
        <p:nvGrpSpPr>
          <p:cNvPr id="361" name="Group 360"/>
          <p:cNvGrpSpPr/>
          <p:nvPr/>
        </p:nvGrpSpPr>
        <p:grpSpPr>
          <a:xfrm>
            <a:off x="2778363" y="1451838"/>
            <a:ext cx="1483488" cy="1487781"/>
            <a:chOff x="2777875" y="1451550"/>
            <a:chExt cx="1483698" cy="1487994"/>
          </a:xfrm>
        </p:grpSpPr>
        <p:sp>
          <p:nvSpPr>
            <p:cNvPr id="362" name="Rounded Rectangle 12"/>
            <p:cNvSpPr/>
            <p:nvPr/>
          </p:nvSpPr>
          <p:spPr>
            <a:xfrm>
              <a:off x="2777875" y="1461030"/>
              <a:ext cx="1483698" cy="1478514"/>
            </a:xfrm>
            <a:prstGeom prst="roundRect">
              <a:avLst>
                <a:gd name="adj" fmla="val 5783"/>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a:endParaRPr>
            </a:p>
          </p:txBody>
        </p:sp>
        <p:sp>
          <p:nvSpPr>
            <p:cNvPr id="363" name="TextBox 362"/>
            <p:cNvSpPr txBox="1"/>
            <p:nvPr/>
          </p:nvSpPr>
          <p:spPr>
            <a:xfrm>
              <a:off x="2825969" y="1794022"/>
              <a:ext cx="1387510" cy="899200"/>
            </a:xfrm>
            <a:prstGeom prst="rect">
              <a:avLst/>
            </a:prstGeom>
          </p:spPr>
          <p:txBody>
            <a:bodyPr vert="horz" wrap="square" lIns="91377" tIns="91377" rIns="91377" bIns="91377" rtlCol="0" anchor="t">
              <a:noAutofit/>
            </a:bodyPr>
            <a:lstStyle/>
            <a:p>
              <a:pPr marL="233160" indent="-233160" algn="ctr" defTabSz="896214">
                <a:lnSpc>
                  <a:spcPct val="90000"/>
                </a:lnSpc>
                <a:defRPr/>
              </a:pPr>
              <a:r>
                <a:rPr lang="en-US" sz="1599"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Build/CI,</a:t>
              </a:r>
            </a:p>
            <a:p>
              <a:pPr marL="233160" indent="-233160" algn="ctr" defTabSz="896214">
                <a:lnSpc>
                  <a:spcPct val="90000"/>
                </a:lnSpc>
                <a:defRPr/>
              </a:pPr>
              <a:r>
                <a:rPr lang="en-US" sz="1599"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Integrate,</a:t>
              </a:r>
            </a:p>
            <a:p>
              <a:pPr marL="233160" indent="-233160" algn="ctr" defTabSz="896214">
                <a:lnSpc>
                  <a:spcPct val="90000"/>
                </a:lnSpc>
                <a:defRPr/>
              </a:pPr>
              <a:r>
                <a:rPr lang="en-US" sz="1599"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Test</a:t>
              </a:r>
            </a:p>
          </p:txBody>
        </p:sp>
        <p:sp>
          <p:nvSpPr>
            <p:cNvPr id="364" name="TextBox 363"/>
            <p:cNvSpPr txBox="1"/>
            <p:nvPr/>
          </p:nvSpPr>
          <p:spPr>
            <a:xfrm>
              <a:off x="3081795" y="1451550"/>
              <a:ext cx="967141" cy="390626"/>
            </a:xfrm>
            <a:prstGeom prst="rect">
              <a:avLst/>
            </a:prstGeom>
          </p:spPr>
          <p:txBody>
            <a:bodyPr vert="horz" wrap="square" lIns="91377" tIns="91377" rIns="91377" bIns="91377" rtlCol="0" anchor="t">
              <a:noAutofit/>
            </a:bodyPr>
            <a:lstStyle/>
            <a:p>
              <a:pPr marL="233160" indent="-233160" algn="ctr" defTabSz="896214">
                <a:lnSpc>
                  <a:spcPct val="90000"/>
                </a:lnSpc>
                <a:defRPr/>
              </a:pPr>
              <a:r>
                <a:rPr lang="en-US" sz="2000" b="1"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3.</a:t>
              </a:r>
            </a:p>
          </p:txBody>
        </p:sp>
      </p:grpSp>
      <p:sp>
        <p:nvSpPr>
          <p:cNvPr id="366" name="Right Arrow 5"/>
          <p:cNvSpPr/>
          <p:nvPr/>
        </p:nvSpPr>
        <p:spPr>
          <a:xfrm rot="16200000">
            <a:off x="378731" y="3360524"/>
            <a:ext cx="1913819" cy="943906"/>
          </a:xfrm>
          <a:prstGeom prst="rightArrow">
            <a:avLst>
              <a:gd name="adj1" fmla="val 50000"/>
              <a:gd name="adj2" fmla="val 73537"/>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a:endParaRPr>
          </a:p>
        </p:txBody>
      </p:sp>
      <p:pic>
        <p:nvPicPr>
          <p:cNvPr id="367" name="Picture 366"/>
          <p:cNvPicPr>
            <a:picLocks noChangeAspect="1"/>
          </p:cNvPicPr>
          <p:nvPr/>
        </p:nvPicPr>
        <p:blipFill>
          <a:blip r:embed="rId3">
            <a:duotone>
              <a:prstClr val="black"/>
              <a:srgbClr val="0078D7">
                <a:tint val="45000"/>
                <a:satMod val="400000"/>
              </a:srgbClr>
            </a:duotone>
          </a:blip>
          <a:stretch>
            <a:fillRect/>
          </a:stretch>
        </p:blipFill>
        <p:spPr>
          <a:xfrm>
            <a:off x="1080952" y="4804791"/>
            <a:ext cx="599804" cy="625508"/>
          </a:xfrm>
          <a:prstGeom prst="rect">
            <a:avLst/>
          </a:prstGeom>
        </p:spPr>
      </p:pic>
      <p:grpSp>
        <p:nvGrpSpPr>
          <p:cNvPr id="368" name="Group 367"/>
          <p:cNvGrpSpPr/>
          <p:nvPr/>
        </p:nvGrpSpPr>
        <p:grpSpPr>
          <a:xfrm>
            <a:off x="301108" y="4780730"/>
            <a:ext cx="2573430" cy="1786500"/>
            <a:chOff x="300269" y="4780912"/>
            <a:chExt cx="2573794" cy="1786754"/>
          </a:xfrm>
        </p:grpSpPr>
        <p:sp>
          <p:nvSpPr>
            <p:cNvPr id="369" name="Rounded Rectangle 11"/>
            <p:cNvSpPr/>
            <p:nvPr/>
          </p:nvSpPr>
          <p:spPr>
            <a:xfrm>
              <a:off x="300269" y="4780912"/>
              <a:ext cx="2573794" cy="1786754"/>
            </a:xfrm>
            <a:prstGeom prst="roundRect">
              <a:avLst>
                <a:gd name="adj" fmla="val 5783"/>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a:endParaRPr>
            </a:p>
          </p:txBody>
        </p:sp>
        <p:grpSp>
          <p:nvGrpSpPr>
            <p:cNvPr id="370" name="Group 369"/>
            <p:cNvGrpSpPr/>
            <p:nvPr/>
          </p:nvGrpSpPr>
          <p:grpSpPr>
            <a:xfrm>
              <a:off x="1756065" y="5902498"/>
              <a:ext cx="658373" cy="378242"/>
              <a:chOff x="2195243" y="5902498"/>
              <a:chExt cx="658373" cy="378242"/>
            </a:xfrm>
          </p:grpSpPr>
          <p:sp>
            <p:nvSpPr>
              <p:cNvPr id="382"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83"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84"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85"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86"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87"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grpSp>
        <p:grpSp>
          <p:nvGrpSpPr>
            <p:cNvPr id="371" name="Group 370"/>
            <p:cNvGrpSpPr/>
            <p:nvPr/>
          </p:nvGrpSpPr>
          <p:grpSpPr>
            <a:xfrm>
              <a:off x="606413" y="5902498"/>
              <a:ext cx="658373" cy="378242"/>
              <a:chOff x="1392286" y="5902498"/>
              <a:chExt cx="658373" cy="378242"/>
            </a:xfrm>
          </p:grpSpPr>
          <p:sp>
            <p:nvSpPr>
              <p:cNvPr id="374"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75"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76"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77"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78"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79"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80"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81"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grpSp>
        <p:sp>
          <p:nvSpPr>
            <p:cNvPr id="372" name="TextBox 371"/>
            <p:cNvSpPr txBox="1"/>
            <p:nvPr/>
          </p:nvSpPr>
          <p:spPr>
            <a:xfrm>
              <a:off x="392889" y="4975020"/>
              <a:ext cx="726628" cy="390626"/>
            </a:xfrm>
            <a:prstGeom prst="rect">
              <a:avLst/>
            </a:prstGeom>
          </p:spPr>
          <p:txBody>
            <a:bodyPr vert="horz" wrap="square" lIns="91377" tIns="91377" rIns="91377" bIns="91377" rtlCol="0" anchor="t">
              <a:noAutofit/>
            </a:bodyPr>
            <a:lstStyle/>
            <a:p>
              <a:pPr marL="233160" indent="-233160" algn="ctr" defTabSz="896214">
                <a:lnSpc>
                  <a:spcPct val="90000"/>
                </a:lnSpc>
                <a:defRPr/>
              </a:pPr>
              <a:r>
                <a:rPr lang="en-US" sz="2000" b="1"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1.</a:t>
              </a:r>
            </a:p>
          </p:txBody>
        </p:sp>
      </p:grpSp>
      <p:sp>
        <p:nvSpPr>
          <p:cNvPr id="388" name="Right Arrow 5"/>
          <p:cNvSpPr/>
          <p:nvPr/>
        </p:nvSpPr>
        <p:spPr>
          <a:xfrm>
            <a:off x="5620200" y="1703008"/>
            <a:ext cx="2040795" cy="943906"/>
          </a:xfrm>
          <a:prstGeom prst="rightArrow">
            <a:avLst>
              <a:gd name="adj1" fmla="val 50000"/>
              <a:gd name="adj2" fmla="val 73537"/>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a:endParaRPr>
          </a:p>
        </p:txBody>
      </p:sp>
      <p:sp>
        <p:nvSpPr>
          <p:cNvPr id="389" name="Freeform: Shape 388"/>
          <p:cNvSpPr/>
          <p:nvPr/>
        </p:nvSpPr>
        <p:spPr>
          <a:xfrm rot="16200000">
            <a:off x="6758879" y="2587566"/>
            <a:ext cx="4421067" cy="1202108"/>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a:endParaRPr>
          </a:p>
        </p:txBody>
      </p:sp>
      <p:sp>
        <p:nvSpPr>
          <p:cNvPr id="391" name="Bent Arrow 14"/>
          <p:cNvSpPr/>
          <p:nvPr/>
        </p:nvSpPr>
        <p:spPr>
          <a:xfrm rot="10800000">
            <a:off x="2915025" y="2859166"/>
            <a:ext cx="5846069" cy="3122151"/>
          </a:xfrm>
          <a:prstGeom prst="bentArrow">
            <a:avLst>
              <a:gd name="adj1" fmla="val 4873"/>
              <a:gd name="adj2" fmla="val 8600"/>
              <a:gd name="adj3" fmla="val 13322"/>
              <a:gd name="adj4" fmla="val 2947"/>
            </a:avLst>
          </a:prstGeom>
          <a:solidFill>
            <a:schemeClr val="tx2"/>
          </a:solidFill>
          <a:ln w="10795" cap="flat" cmpd="sng" algn="ctr">
            <a:solidFill>
              <a:schemeClr val="accent1"/>
            </a:solidFill>
            <a:prstDash val="solid"/>
          </a:ln>
          <a:effectLst/>
        </p:spPr>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a:endParaRPr>
          </a:p>
        </p:txBody>
      </p:sp>
      <p:sp>
        <p:nvSpPr>
          <p:cNvPr id="392" name="AutoShape 21"/>
          <p:cNvSpPr>
            <a:spLocks noChangeAspect="1" noChangeArrowheads="1" noTextEdit="1"/>
          </p:cNvSpPr>
          <p:nvPr/>
        </p:nvSpPr>
        <p:spPr bwMode="auto">
          <a:xfrm>
            <a:off x="474494" y="5153382"/>
            <a:ext cx="2234278" cy="144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lnSpc>
                <a:spcPct val="90000"/>
              </a:lnSpc>
              <a:defRPr/>
            </a:pPr>
            <a:endParaRPr lang="en-US" kern="0" dirty="0">
              <a:solidFill>
                <a:sysClr val="windowText" lastClr="000000"/>
              </a:solidFill>
              <a:latin typeface="Calibri" panose="020F0502020204030204"/>
            </a:endParaRPr>
          </a:p>
        </p:txBody>
      </p:sp>
      <p:sp>
        <p:nvSpPr>
          <p:cNvPr id="393" name="Rectangle 392"/>
          <p:cNvSpPr/>
          <p:nvPr/>
        </p:nvSpPr>
        <p:spPr>
          <a:xfrm>
            <a:off x="8475984" y="5825275"/>
            <a:ext cx="1524510" cy="341632"/>
          </a:xfrm>
          <a:prstGeom prst="rect">
            <a:avLst/>
          </a:prstGeom>
        </p:spPr>
        <p:txBody>
          <a:bodyPr wrap="square">
            <a:spAutoFit/>
          </a:bodyPr>
          <a:lstStyle/>
          <a:p>
            <a:pPr defTabSz="914224">
              <a:lnSpc>
                <a:spcPct val="90000"/>
              </a:lnSpc>
              <a:defRPr/>
            </a:pPr>
            <a:r>
              <a:rPr lang="en-US" i="1" kern="0" dirty="0">
                <a:gradFill>
                  <a:gsLst>
                    <a:gs pos="44022">
                      <a:schemeClr val="tx1"/>
                    </a:gs>
                    <a:gs pos="53804">
                      <a:schemeClr val="tx1"/>
                    </a:gs>
                  </a:gsLst>
                  <a:lin ang="0" scaled="0"/>
                </a:gradFill>
                <a:latin typeface="Segoe UI"/>
                <a:ea typeface="Segoe UI" panose="020B0502040204020203" pitchFamily="34" charset="0"/>
                <a:cs typeface="Segoe UI" panose="020B0502040204020203" pitchFamily="34" charset="0"/>
              </a:rPr>
              <a:t>Outer-Loop</a:t>
            </a:r>
          </a:p>
        </p:txBody>
      </p:sp>
      <p:sp>
        <p:nvSpPr>
          <p:cNvPr id="394" name="Rectangle 393"/>
          <p:cNvSpPr/>
          <p:nvPr/>
        </p:nvSpPr>
        <p:spPr>
          <a:xfrm>
            <a:off x="597647" y="3714926"/>
            <a:ext cx="515982" cy="396775"/>
          </a:xfrm>
          <a:prstGeom prst="rect">
            <a:avLst/>
          </a:prstGeom>
        </p:spPr>
        <p:txBody>
          <a:bodyPr wrap="square">
            <a:spAutoFit/>
          </a:bodyPr>
          <a:lstStyle/>
          <a:p>
            <a:pPr algn="ctr" defTabSz="914224">
              <a:lnSpc>
                <a:spcPct val="90000"/>
              </a:lnSpc>
              <a:defRPr/>
            </a:pPr>
            <a:r>
              <a:rPr lang="en-US" sz="1099" kern="0" dirty="0">
                <a:gradFill>
                  <a:gsLst>
                    <a:gs pos="44022">
                      <a:schemeClr val="tx1"/>
                    </a:gs>
                    <a:gs pos="53804">
                      <a:schemeClr val="tx1"/>
                    </a:gs>
                  </a:gsLst>
                  <a:lin ang="0" scaled="0"/>
                </a:gradFill>
                <a:latin typeface="Segoe UI"/>
                <a:ea typeface="Segoe UI" panose="020B0502040204020203" pitchFamily="34" charset="0"/>
                <a:cs typeface="Segoe UI" panose="020B0502040204020203" pitchFamily="34" charset="0"/>
              </a:rPr>
              <a:t>Push</a:t>
            </a:r>
          </a:p>
          <a:p>
            <a:pPr algn="ctr" defTabSz="914224">
              <a:lnSpc>
                <a:spcPct val="90000"/>
              </a:lnSpc>
              <a:defRPr/>
            </a:pPr>
            <a:r>
              <a:rPr lang="en-US" sz="1099" kern="0" dirty="0">
                <a:gradFill>
                  <a:gsLst>
                    <a:gs pos="44022">
                      <a:schemeClr val="tx1"/>
                    </a:gs>
                    <a:gs pos="53804">
                      <a:schemeClr val="tx1"/>
                    </a:gs>
                  </a:gsLst>
                  <a:lin ang="0" scaled="0"/>
                </a:gradFill>
                <a:latin typeface="Segoe UI"/>
                <a:ea typeface="Segoe UI" panose="020B0502040204020203" pitchFamily="34" charset="0"/>
                <a:cs typeface="Segoe UI" panose="020B0502040204020203" pitchFamily="34" charset="0"/>
              </a:rPr>
              <a:t>code</a:t>
            </a:r>
          </a:p>
        </p:txBody>
      </p:sp>
      <p:cxnSp>
        <p:nvCxnSpPr>
          <p:cNvPr id="395" name="Straight Arrow Connector 394"/>
          <p:cNvCxnSpPr>
            <a:cxnSpLocks/>
          </p:cNvCxnSpPr>
          <p:nvPr/>
        </p:nvCxnSpPr>
        <p:spPr>
          <a:xfrm flipH="1">
            <a:off x="2977888" y="3884951"/>
            <a:ext cx="2006812" cy="1186085"/>
          </a:xfrm>
          <a:prstGeom prst="straightConnector1">
            <a:avLst/>
          </a:prstGeom>
          <a:noFill/>
          <a:ln w="76200" cap="flat" cmpd="sng" algn="ctr">
            <a:solidFill>
              <a:schemeClr val="accent1"/>
            </a:solidFill>
            <a:prstDash val="solid"/>
            <a:headEnd type="none"/>
            <a:tailEnd type="triangle" w="med" len="lg"/>
          </a:ln>
          <a:effectLst/>
        </p:spPr>
      </p:cxnSp>
      <p:grpSp>
        <p:nvGrpSpPr>
          <p:cNvPr id="396" name="Group 395"/>
          <p:cNvGrpSpPr/>
          <p:nvPr/>
        </p:nvGrpSpPr>
        <p:grpSpPr>
          <a:xfrm>
            <a:off x="7572195" y="1417503"/>
            <a:ext cx="1487927" cy="1608275"/>
            <a:chOff x="7572388" y="1417209"/>
            <a:chExt cx="1488138" cy="1608505"/>
          </a:xfrm>
        </p:grpSpPr>
        <p:sp>
          <p:nvSpPr>
            <p:cNvPr id="397" name="Rounded Rectangle 26"/>
            <p:cNvSpPr/>
            <p:nvPr/>
          </p:nvSpPr>
          <p:spPr>
            <a:xfrm>
              <a:off x="7576828" y="1461030"/>
              <a:ext cx="1483698" cy="1478514"/>
            </a:xfrm>
            <a:prstGeom prst="roundRect">
              <a:avLst>
                <a:gd name="adj" fmla="val 5783"/>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a:endParaRPr>
            </a:p>
          </p:txBody>
        </p:sp>
        <p:sp>
          <p:nvSpPr>
            <p:cNvPr id="398" name="TextBox 397"/>
            <p:cNvSpPr txBox="1"/>
            <p:nvPr/>
          </p:nvSpPr>
          <p:spPr>
            <a:xfrm>
              <a:off x="7572388" y="2437531"/>
              <a:ext cx="1406898" cy="588183"/>
            </a:xfrm>
            <a:prstGeom prst="rect">
              <a:avLst/>
            </a:prstGeom>
          </p:spPr>
          <p:txBody>
            <a:bodyPr vert="horz" wrap="square" lIns="91377" tIns="91377" rIns="91377" bIns="91377" rtlCol="0" anchor="t">
              <a:noAutofit/>
            </a:bodyPr>
            <a:lstStyle/>
            <a:p>
              <a:pPr marL="233160" indent="-233160" defTabSz="896214">
                <a:lnSpc>
                  <a:spcPct val="90000"/>
                </a:lnSpc>
                <a:defRPr/>
              </a:pPr>
              <a:r>
                <a:rPr lang="en-US" sz="1099" kern="0" dirty="0">
                  <a:gradFill>
                    <a:gsLst>
                      <a:gs pos="53804">
                        <a:schemeClr val="bg1"/>
                      </a:gs>
                      <a:gs pos="72000">
                        <a:schemeClr val="bg1"/>
                      </a:gs>
                    </a:gsLst>
                  </a:gradFill>
                  <a:latin typeface="Segoe UI"/>
                  <a:ea typeface="Segoe UI" pitchFamily="34" charset="0"/>
                  <a:cs typeface="Segoe UI" panose="020B0502040204020203" pitchFamily="34" charset="0"/>
                </a:rPr>
                <a:t>Production</a:t>
              </a:r>
            </a:p>
            <a:p>
              <a:pPr marL="233160" indent="-233160" defTabSz="896214">
                <a:lnSpc>
                  <a:spcPct val="90000"/>
                </a:lnSpc>
                <a:defRPr/>
              </a:pPr>
              <a:r>
                <a:rPr lang="en-US" sz="1099" kern="0" dirty="0">
                  <a:gradFill>
                    <a:gsLst>
                      <a:gs pos="53804">
                        <a:schemeClr val="bg1"/>
                      </a:gs>
                      <a:gs pos="72000">
                        <a:schemeClr val="bg1"/>
                      </a:gs>
                    </a:gsLst>
                  </a:gradFill>
                  <a:latin typeface="Segoe UI"/>
                  <a:ea typeface="Segoe UI" pitchFamily="34" charset="0"/>
                  <a:cs typeface="Segoe UI" panose="020B0502040204020203" pitchFamily="34" charset="0"/>
                </a:rPr>
                <a:t>environments</a:t>
              </a:r>
            </a:p>
          </p:txBody>
        </p:sp>
        <p:sp>
          <p:nvSpPr>
            <p:cNvPr id="399" name="TextBox 398"/>
            <p:cNvSpPr txBox="1"/>
            <p:nvPr/>
          </p:nvSpPr>
          <p:spPr>
            <a:xfrm>
              <a:off x="7632963" y="1680614"/>
              <a:ext cx="1411380" cy="427319"/>
            </a:xfrm>
            <a:prstGeom prst="rect">
              <a:avLst/>
            </a:prstGeom>
          </p:spPr>
          <p:txBody>
            <a:bodyPr vert="horz" wrap="square" lIns="91377" tIns="91377" rIns="91377" bIns="91377" rtlCol="0" anchor="t">
              <a:noAutofit/>
            </a:bodyPr>
            <a:lstStyle/>
            <a:p>
              <a:pPr marL="233160" indent="-233160" algn="ctr" defTabSz="896214">
                <a:lnSpc>
                  <a:spcPct val="90000"/>
                </a:lnSpc>
                <a:defRPr/>
              </a:pPr>
              <a:r>
                <a:rPr lang="en-US" sz="1599" kern="0" dirty="0">
                  <a:gradFill>
                    <a:gsLst>
                      <a:gs pos="53804">
                        <a:schemeClr val="bg1"/>
                      </a:gs>
                      <a:gs pos="72000">
                        <a:schemeClr val="bg1"/>
                      </a:gs>
                    </a:gsLst>
                  </a:gradFill>
                  <a:latin typeface="Segoe UI"/>
                  <a:ea typeface="Segoe UI" pitchFamily="34" charset="0"/>
                  <a:cs typeface="Segoe UI" panose="020B0502040204020203" pitchFamily="34" charset="0"/>
                </a:rPr>
                <a:t>Run, Manage</a:t>
              </a:r>
            </a:p>
          </p:txBody>
        </p:sp>
        <p:sp>
          <p:nvSpPr>
            <p:cNvPr id="400" name="Rectangle 399"/>
            <p:cNvSpPr/>
            <p:nvPr/>
          </p:nvSpPr>
          <p:spPr>
            <a:xfrm>
              <a:off x="7683226" y="2034185"/>
              <a:ext cx="1262181" cy="432141"/>
            </a:xfrm>
            <a:prstGeom prst="rect">
              <a:avLst/>
            </a:prstGeom>
            <a:solidFill>
              <a:srgbClr val="FFFFFF"/>
            </a:solidFill>
            <a:ln w="10795" cap="flat" cmpd="sng" algn="ctr">
              <a:noFill/>
              <a:prstDash val="solid"/>
            </a:ln>
            <a:effectLst/>
          </p:spPr>
          <p:txBody>
            <a:bodyPr rtlCol="0" anchor="ctr"/>
            <a:lstStyle/>
            <a:p>
              <a:pPr algn="ctr" defTabSz="914224">
                <a:lnSpc>
                  <a:spcPct val="90000"/>
                </a:lnSpc>
                <a:defRPr/>
              </a:pPr>
              <a:endParaRPr lang="en-US" kern="0" dirty="0">
                <a:solidFill>
                  <a:prstClr val="white"/>
                </a:solidFill>
                <a:latin typeface="Calibri" panose="020F0502020204030204"/>
              </a:endParaRPr>
            </a:p>
          </p:txBody>
        </p:sp>
        <p:pic>
          <p:nvPicPr>
            <p:cNvPr id="401" name="Picture 400"/>
            <p:cNvPicPr>
              <a:picLocks noChangeAspect="1"/>
            </p:cNvPicPr>
            <p:nvPr/>
          </p:nvPicPr>
          <p:blipFill>
            <a:blip r:embed="rId5"/>
            <a:stretch>
              <a:fillRect/>
            </a:stretch>
          </p:blipFill>
          <p:spPr>
            <a:xfrm>
              <a:off x="7769766" y="2080979"/>
              <a:ext cx="392605" cy="338551"/>
            </a:xfrm>
            <a:prstGeom prst="rect">
              <a:avLst/>
            </a:prstGeom>
          </p:spPr>
        </p:pic>
        <p:sp>
          <p:nvSpPr>
            <p:cNvPr id="402" name="TextBox 401"/>
            <p:cNvSpPr txBox="1"/>
            <p:nvPr/>
          </p:nvSpPr>
          <p:spPr>
            <a:xfrm>
              <a:off x="7849949" y="1417209"/>
              <a:ext cx="967141" cy="390626"/>
            </a:xfrm>
            <a:prstGeom prst="rect">
              <a:avLst/>
            </a:prstGeom>
          </p:spPr>
          <p:txBody>
            <a:bodyPr vert="horz" wrap="square" lIns="91377" tIns="91377" rIns="91377" bIns="91377" rtlCol="0" anchor="t">
              <a:noAutofit/>
            </a:bodyPr>
            <a:lstStyle/>
            <a:p>
              <a:pPr marL="233160" indent="-233160" algn="ctr" defTabSz="896214">
                <a:lnSpc>
                  <a:spcPct val="90000"/>
                </a:lnSpc>
                <a:defRPr/>
              </a:pPr>
              <a:r>
                <a:rPr lang="en-US" sz="2000" b="1"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5.</a:t>
              </a:r>
            </a:p>
          </p:txBody>
        </p:sp>
        <p:pic>
          <p:nvPicPr>
            <p:cNvPr id="403" name="Picture 402"/>
            <p:cNvPicPr>
              <a:picLocks noChangeAspect="1"/>
            </p:cNvPicPr>
            <p:nvPr/>
          </p:nvPicPr>
          <p:blipFill>
            <a:blip r:embed="rId6"/>
            <a:stretch>
              <a:fillRect/>
            </a:stretch>
          </p:blipFill>
          <p:spPr>
            <a:xfrm>
              <a:off x="8296301" y="2105507"/>
              <a:ext cx="628748" cy="308658"/>
            </a:xfrm>
            <a:prstGeom prst="rect">
              <a:avLst/>
            </a:prstGeom>
          </p:spPr>
        </p:pic>
        <p:cxnSp>
          <p:nvCxnSpPr>
            <p:cNvPr id="404" name="Straight Connector 403"/>
            <p:cNvCxnSpPr/>
            <p:nvPr/>
          </p:nvCxnSpPr>
          <p:spPr>
            <a:xfrm>
              <a:off x="8199520" y="2090620"/>
              <a:ext cx="96781" cy="211951"/>
            </a:xfrm>
            <a:prstGeom prst="line">
              <a:avLst/>
            </a:prstGeom>
            <a:noFill/>
            <a:ln w="9525" cap="flat" cmpd="sng" algn="ctr">
              <a:solidFill>
                <a:srgbClr val="353535"/>
              </a:solidFill>
              <a:prstDash val="dash"/>
            </a:ln>
            <a:effectLst/>
          </p:spPr>
        </p:cxnSp>
        <p:cxnSp>
          <p:nvCxnSpPr>
            <p:cNvPr id="405" name="Straight Connector 404"/>
            <p:cNvCxnSpPr/>
            <p:nvPr/>
          </p:nvCxnSpPr>
          <p:spPr>
            <a:xfrm flipV="1">
              <a:off x="8190439" y="2398285"/>
              <a:ext cx="116983" cy="29765"/>
            </a:xfrm>
            <a:prstGeom prst="line">
              <a:avLst/>
            </a:prstGeom>
            <a:noFill/>
            <a:ln w="9525" cap="flat" cmpd="sng" algn="ctr">
              <a:solidFill>
                <a:srgbClr val="353535"/>
              </a:solidFill>
              <a:prstDash val="dash"/>
            </a:ln>
            <a:effectLst/>
          </p:spPr>
        </p:cxnSp>
        <p:sp>
          <p:nvSpPr>
            <p:cNvPr id="406" name="Rectangle: Rounded Corners 405"/>
            <p:cNvSpPr/>
            <p:nvPr/>
          </p:nvSpPr>
          <p:spPr>
            <a:xfrm>
              <a:off x="7725711" y="2057484"/>
              <a:ext cx="482889" cy="380047"/>
            </a:xfrm>
            <a:prstGeom prst="roundRect">
              <a:avLst/>
            </a:prstGeom>
            <a:noFill/>
            <a:ln w="9525" cap="flat" cmpd="sng" algn="ctr">
              <a:solidFill>
                <a:srgbClr val="353535"/>
              </a:solidFill>
              <a:prstDash val="solid"/>
            </a:ln>
            <a:effectLst/>
          </p:spPr>
          <p:txBody>
            <a:bodyPr rtlCol="0" anchor="ctr"/>
            <a:lstStyle/>
            <a:p>
              <a:pPr algn="ctr" defTabSz="914224">
                <a:lnSpc>
                  <a:spcPct val="90000"/>
                </a:lnSpc>
                <a:defRPr/>
              </a:pPr>
              <a:endParaRPr lang="en-US" kern="0" dirty="0">
                <a:solidFill>
                  <a:prstClr val="white"/>
                </a:solidFill>
                <a:latin typeface="Calibri" panose="020F0502020204030204"/>
              </a:endParaRPr>
            </a:p>
          </p:txBody>
        </p:sp>
      </p:grpSp>
      <p:grpSp>
        <p:nvGrpSpPr>
          <p:cNvPr id="411" name="Group 410"/>
          <p:cNvGrpSpPr/>
          <p:nvPr/>
        </p:nvGrpSpPr>
        <p:grpSpPr>
          <a:xfrm>
            <a:off x="9543552" y="978086"/>
            <a:ext cx="2563186" cy="621226"/>
            <a:chOff x="2260698" y="1058892"/>
            <a:chExt cx="2563550" cy="621314"/>
          </a:xfrm>
        </p:grpSpPr>
        <p:sp>
          <p:nvSpPr>
            <p:cNvPr id="412" name="Rectangle 411"/>
            <p:cNvSpPr/>
            <p:nvPr/>
          </p:nvSpPr>
          <p:spPr>
            <a:xfrm>
              <a:off x="2260698" y="1058892"/>
              <a:ext cx="2563550" cy="621314"/>
            </a:xfrm>
            <a:prstGeom prst="rect">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639989" tIns="0" rIns="0" bIns="0" numCol="1" spcCol="0" rtlCol="0" fromWordArt="0" anchor="ctr" anchorCtr="0" forceAA="0" compatLnSpc="1">
              <a:prstTxWarp prst="textNoShape">
                <a:avLst/>
              </a:prstTxWarp>
              <a:noAutofit/>
            </a:bodyPr>
            <a:lstStyle/>
            <a:p>
              <a:pPr algn="ctr" defTabSz="896214">
                <a:lnSpc>
                  <a:spcPct val="90000"/>
                </a:lnSpc>
                <a:defRPr/>
              </a:pPr>
              <a:r>
                <a:rPr lang="en-US" sz="1599" kern="0" dirty="0">
                  <a:gradFill>
                    <a:gsLst>
                      <a:gs pos="11413">
                        <a:schemeClr val="bg1"/>
                      </a:gs>
                      <a:gs pos="30978">
                        <a:schemeClr val="bg1"/>
                      </a:gs>
                    </a:gsLst>
                    <a:lin ang="0" scaled="0"/>
                  </a:gradFill>
                  <a:latin typeface="Segoe UI"/>
                </a:rPr>
                <a:t>Container Service</a:t>
              </a:r>
            </a:p>
          </p:txBody>
        </p:sp>
        <p:pic>
          <p:nvPicPr>
            <p:cNvPr id="413" name="Picture 412"/>
            <p:cNvPicPr>
              <a:picLocks noChangeAspect="1"/>
            </p:cNvPicPr>
            <p:nvPr/>
          </p:nvPicPr>
          <p:blipFill>
            <a:blip r:embed="rId7"/>
            <a:stretch>
              <a:fillRect/>
            </a:stretch>
          </p:blipFill>
          <p:spPr>
            <a:xfrm>
              <a:off x="2374833" y="1161838"/>
              <a:ext cx="537800" cy="409686"/>
            </a:xfrm>
            <a:prstGeom prst="rect">
              <a:avLst/>
            </a:prstGeom>
          </p:spPr>
        </p:pic>
      </p:grpSp>
      <p:grpSp>
        <p:nvGrpSpPr>
          <p:cNvPr id="414" name="Group 413"/>
          <p:cNvGrpSpPr/>
          <p:nvPr/>
        </p:nvGrpSpPr>
        <p:grpSpPr>
          <a:xfrm>
            <a:off x="9543552" y="1611393"/>
            <a:ext cx="2563186" cy="621226"/>
            <a:chOff x="2260698" y="1672902"/>
            <a:chExt cx="2563550" cy="621314"/>
          </a:xfrm>
        </p:grpSpPr>
        <p:sp>
          <p:nvSpPr>
            <p:cNvPr id="415" name="Rectangle 414"/>
            <p:cNvSpPr/>
            <p:nvPr/>
          </p:nvSpPr>
          <p:spPr>
            <a:xfrm>
              <a:off x="2260698" y="1672902"/>
              <a:ext cx="2563550" cy="621314"/>
            </a:xfrm>
            <a:prstGeom prst="rect">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639989" tIns="0" rIns="0" bIns="0" numCol="1" spcCol="0" rtlCol="0" fromWordArt="0" anchor="ctr" anchorCtr="0" forceAA="0" compatLnSpc="1">
              <a:prstTxWarp prst="textNoShape">
                <a:avLst/>
              </a:prstTxWarp>
              <a:noAutofit/>
            </a:bodyPr>
            <a:lstStyle/>
            <a:p>
              <a:pPr algn="ctr" defTabSz="896214">
                <a:lnSpc>
                  <a:spcPct val="90000"/>
                </a:lnSpc>
                <a:defRPr/>
              </a:pPr>
              <a:r>
                <a:rPr lang="en-US" sz="1599" kern="0" dirty="0">
                  <a:gradFill>
                    <a:gsLst>
                      <a:gs pos="11413">
                        <a:schemeClr val="bg1"/>
                      </a:gs>
                      <a:gs pos="30978">
                        <a:schemeClr val="bg1"/>
                      </a:gs>
                    </a:gsLst>
                    <a:lin ang="0" scaled="0"/>
                  </a:gradFill>
                  <a:latin typeface="Segoe UI"/>
                </a:rPr>
                <a:t>Service Fabric</a:t>
              </a:r>
            </a:p>
          </p:txBody>
        </p:sp>
        <p:pic>
          <p:nvPicPr>
            <p:cNvPr id="416" name="Picture 415"/>
            <p:cNvPicPr>
              <a:picLocks noChangeAspect="1"/>
            </p:cNvPicPr>
            <p:nvPr/>
          </p:nvPicPr>
          <p:blipFill>
            <a:blip r:embed="rId8"/>
            <a:stretch>
              <a:fillRect/>
            </a:stretch>
          </p:blipFill>
          <p:spPr>
            <a:xfrm>
              <a:off x="2418579" y="1758232"/>
              <a:ext cx="450308" cy="450655"/>
            </a:xfrm>
            <a:prstGeom prst="rect">
              <a:avLst/>
            </a:prstGeom>
          </p:spPr>
        </p:pic>
      </p:grpSp>
      <p:sp>
        <p:nvSpPr>
          <p:cNvPr id="421" name="Rectangle 420"/>
          <p:cNvSpPr/>
          <p:nvPr/>
        </p:nvSpPr>
        <p:spPr>
          <a:xfrm>
            <a:off x="9543552" y="2878007"/>
            <a:ext cx="2563186" cy="621226"/>
          </a:xfrm>
          <a:prstGeom prst="rect">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639989" tIns="0" rIns="0" bIns="0" numCol="1" spcCol="0" rtlCol="0" fromWordArt="0" anchor="ctr" anchorCtr="0" forceAA="0" compatLnSpc="1">
            <a:prstTxWarp prst="textNoShape">
              <a:avLst/>
            </a:prstTxWarp>
            <a:noAutofit/>
          </a:bodyPr>
          <a:lstStyle/>
          <a:p>
            <a:pPr algn="ctr" defTabSz="896214">
              <a:lnSpc>
                <a:spcPct val="90000"/>
              </a:lnSpc>
              <a:defRPr/>
            </a:pPr>
            <a:r>
              <a:rPr lang="en-US" sz="1599" kern="0" dirty="0">
                <a:gradFill>
                  <a:gsLst>
                    <a:gs pos="11413">
                      <a:schemeClr val="bg1"/>
                    </a:gs>
                    <a:gs pos="30978">
                      <a:schemeClr val="bg1"/>
                    </a:gs>
                  </a:gsLst>
                  <a:lin ang="0" scaled="0"/>
                </a:gradFill>
                <a:latin typeface="Segoe UI"/>
              </a:rPr>
              <a:t>Common soon</a:t>
            </a:r>
          </a:p>
        </p:txBody>
      </p:sp>
      <p:sp>
        <p:nvSpPr>
          <p:cNvPr id="423" name="Rectangle 422"/>
          <p:cNvSpPr/>
          <p:nvPr/>
        </p:nvSpPr>
        <p:spPr>
          <a:xfrm>
            <a:off x="9543552" y="3511314"/>
            <a:ext cx="2563186" cy="621226"/>
          </a:xfrm>
          <a:prstGeom prst="rect">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639989" tIns="0" rIns="0" bIns="0" numCol="1" spcCol="0" rtlCol="0" fromWordArt="0" anchor="ctr" anchorCtr="0" forceAA="0" compatLnSpc="1">
            <a:prstTxWarp prst="textNoShape">
              <a:avLst/>
            </a:prstTxWarp>
            <a:noAutofit/>
          </a:bodyPr>
          <a:lstStyle/>
          <a:p>
            <a:pPr algn="ctr" defTabSz="896214">
              <a:lnSpc>
                <a:spcPct val="90000"/>
              </a:lnSpc>
              <a:defRPr/>
            </a:pPr>
            <a:r>
              <a:rPr lang="en-US" sz="1599" kern="0" dirty="0">
                <a:gradFill>
                  <a:gsLst>
                    <a:gs pos="11413">
                      <a:schemeClr val="bg1"/>
                    </a:gs>
                    <a:gs pos="30978">
                      <a:schemeClr val="bg1"/>
                    </a:gs>
                  </a:gsLst>
                  <a:lin ang="0" scaled="0"/>
                </a:gradFill>
                <a:latin typeface="Segoe UI"/>
              </a:rPr>
              <a:t>…</a:t>
            </a:r>
          </a:p>
        </p:txBody>
      </p:sp>
      <p:sp>
        <p:nvSpPr>
          <p:cNvPr id="424" name="Rectangle 423"/>
          <p:cNvSpPr/>
          <p:nvPr/>
        </p:nvSpPr>
        <p:spPr>
          <a:xfrm>
            <a:off x="9543552" y="4777928"/>
            <a:ext cx="2563186" cy="621226"/>
          </a:xfrm>
          <a:prstGeom prst="rect">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639989" tIns="0" rIns="0" bIns="0" numCol="1" spcCol="0" rtlCol="0" fromWordArt="0" anchor="ctr" anchorCtr="0" forceAA="0" compatLnSpc="1">
            <a:prstTxWarp prst="textNoShape">
              <a:avLst/>
            </a:prstTxWarp>
            <a:noAutofit/>
          </a:bodyPr>
          <a:lstStyle/>
          <a:p>
            <a:pPr algn="ctr" defTabSz="896214">
              <a:lnSpc>
                <a:spcPct val="90000"/>
              </a:lnSpc>
              <a:defRPr/>
            </a:pPr>
            <a:r>
              <a:rPr lang="en-US" sz="1599" kern="0" dirty="0">
                <a:gradFill>
                  <a:gsLst>
                    <a:gs pos="11413">
                      <a:schemeClr val="bg1"/>
                    </a:gs>
                    <a:gs pos="30978">
                      <a:schemeClr val="bg1"/>
                    </a:gs>
                  </a:gsLst>
                  <a:lin ang="0" scaled="0"/>
                </a:gradFill>
                <a:latin typeface="Segoe UI"/>
              </a:rPr>
              <a:t>…</a:t>
            </a:r>
          </a:p>
        </p:txBody>
      </p:sp>
      <p:sp>
        <p:nvSpPr>
          <p:cNvPr id="425" name="Rectangle 424"/>
          <p:cNvSpPr/>
          <p:nvPr/>
        </p:nvSpPr>
        <p:spPr>
          <a:xfrm>
            <a:off x="9543552" y="4144621"/>
            <a:ext cx="2563186" cy="621226"/>
          </a:xfrm>
          <a:prstGeom prst="rect">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639989" tIns="0" rIns="0" bIns="0" numCol="1" spcCol="0" rtlCol="0" fromWordArt="0" anchor="ctr" anchorCtr="0" forceAA="0" compatLnSpc="1">
            <a:prstTxWarp prst="textNoShape">
              <a:avLst/>
            </a:prstTxWarp>
            <a:noAutofit/>
          </a:bodyPr>
          <a:lstStyle/>
          <a:p>
            <a:pPr algn="ctr" defTabSz="896214">
              <a:lnSpc>
                <a:spcPct val="90000"/>
              </a:lnSpc>
              <a:defRPr/>
            </a:pPr>
            <a:r>
              <a:rPr lang="en-US" sz="1599" kern="0" dirty="0">
                <a:gradFill>
                  <a:gsLst>
                    <a:gs pos="11413">
                      <a:schemeClr val="bg1"/>
                    </a:gs>
                    <a:gs pos="30978">
                      <a:schemeClr val="bg1"/>
                    </a:gs>
                  </a:gsLst>
                  <a:lin ang="0" scaled="0"/>
                </a:gradFill>
                <a:latin typeface="Segoe UI"/>
              </a:rPr>
              <a:t>…</a:t>
            </a:r>
          </a:p>
        </p:txBody>
      </p:sp>
      <p:grpSp>
        <p:nvGrpSpPr>
          <p:cNvPr id="426" name="Group 425"/>
          <p:cNvGrpSpPr/>
          <p:nvPr/>
        </p:nvGrpSpPr>
        <p:grpSpPr>
          <a:xfrm>
            <a:off x="899232" y="5113546"/>
            <a:ext cx="1345916" cy="882545"/>
            <a:chOff x="1883426" y="5104140"/>
            <a:chExt cx="1346106" cy="882671"/>
          </a:xfrm>
        </p:grpSpPr>
        <p:pic>
          <p:nvPicPr>
            <p:cNvPr id="427" name="Picture 426"/>
            <p:cNvPicPr>
              <a:picLocks noChangeAspect="1"/>
            </p:cNvPicPr>
            <p:nvPr/>
          </p:nvPicPr>
          <p:blipFill>
            <a:blip r:embed="rId9">
              <a:clrChange>
                <a:clrFrom>
                  <a:srgbClr val="505050"/>
                </a:clrFrom>
                <a:clrTo>
                  <a:srgbClr val="505050">
                    <a:alpha val="0"/>
                  </a:srgbClr>
                </a:clrTo>
              </a:clrChange>
            </a:blip>
            <a:stretch>
              <a:fillRect/>
            </a:stretch>
          </p:blipFill>
          <p:spPr>
            <a:xfrm>
              <a:off x="2145264" y="5243497"/>
              <a:ext cx="668742" cy="618646"/>
            </a:xfrm>
            <a:prstGeom prst="rect">
              <a:avLst/>
            </a:prstGeom>
          </p:spPr>
        </p:pic>
        <p:sp>
          <p:nvSpPr>
            <p:cNvPr id="428" name="Rectangle 427"/>
            <p:cNvSpPr/>
            <p:nvPr/>
          </p:nvSpPr>
          <p:spPr>
            <a:xfrm>
              <a:off x="1883426" y="5483571"/>
              <a:ext cx="267740" cy="124668"/>
            </a:xfrm>
            <a:prstGeom prst="rect">
              <a:avLst/>
            </a:prstGeom>
          </p:spPr>
          <p:txBody>
            <a:bodyPr wrap="none" lIns="0" tIns="0" rIns="0" bIns="0">
              <a:spAutoFit/>
            </a:bodyPr>
            <a:lstStyle/>
            <a:p>
              <a:pPr defTabSz="914224">
                <a:lnSpc>
                  <a:spcPct val="90000"/>
                </a:lnSpc>
                <a:defRPr/>
              </a:pPr>
              <a:r>
                <a:rPr lang="en-US" sz="900"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Code</a:t>
              </a:r>
            </a:p>
          </p:txBody>
        </p:sp>
        <p:sp>
          <p:nvSpPr>
            <p:cNvPr id="429" name="Rectangle 428"/>
            <p:cNvSpPr/>
            <p:nvPr/>
          </p:nvSpPr>
          <p:spPr>
            <a:xfrm>
              <a:off x="2379447" y="5104140"/>
              <a:ext cx="200404" cy="124668"/>
            </a:xfrm>
            <a:prstGeom prst="rect">
              <a:avLst/>
            </a:prstGeom>
          </p:spPr>
          <p:txBody>
            <a:bodyPr wrap="none" lIns="0" tIns="0" rIns="0" bIns="0">
              <a:spAutoFit/>
            </a:bodyPr>
            <a:lstStyle/>
            <a:p>
              <a:pPr defTabSz="914224">
                <a:lnSpc>
                  <a:spcPct val="90000"/>
                </a:lnSpc>
                <a:defRPr/>
              </a:pPr>
              <a:r>
                <a:rPr lang="en-US" sz="900"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Run</a:t>
              </a:r>
            </a:p>
          </p:txBody>
        </p:sp>
        <p:sp>
          <p:nvSpPr>
            <p:cNvPr id="430" name="Rectangle 429"/>
            <p:cNvSpPr/>
            <p:nvPr/>
          </p:nvSpPr>
          <p:spPr>
            <a:xfrm>
              <a:off x="2817502" y="5483571"/>
              <a:ext cx="412030" cy="124668"/>
            </a:xfrm>
            <a:prstGeom prst="rect">
              <a:avLst/>
            </a:prstGeom>
          </p:spPr>
          <p:txBody>
            <a:bodyPr wrap="none" lIns="0" tIns="0" rIns="0" bIns="0">
              <a:spAutoFit/>
            </a:bodyPr>
            <a:lstStyle/>
            <a:p>
              <a:pPr defTabSz="914224">
                <a:lnSpc>
                  <a:spcPct val="90000"/>
                </a:lnSpc>
                <a:defRPr/>
              </a:pPr>
              <a:r>
                <a:rPr lang="en-US" sz="900"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Validate</a:t>
              </a:r>
            </a:p>
          </p:txBody>
        </p:sp>
        <p:sp>
          <p:nvSpPr>
            <p:cNvPr id="431" name="Rectangle 430"/>
            <p:cNvSpPr/>
            <p:nvPr/>
          </p:nvSpPr>
          <p:spPr>
            <a:xfrm>
              <a:off x="2308915" y="5862143"/>
              <a:ext cx="341488" cy="124668"/>
            </a:xfrm>
            <a:prstGeom prst="rect">
              <a:avLst/>
            </a:prstGeom>
          </p:spPr>
          <p:txBody>
            <a:bodyPr wrap="none" lIns="0" tIns="0" rIns="0" bIns="0">
              <a:spAutoFit/>
            </a:bodyPr>
            <a:lstStyle/>
            <a:p>
              <a:pPr defTabSz="914224">
                <a:lnSpc>
                  <a:spcPct val="90000"/>
                </a:lnSpc>
                <a:defRPr/>
              </a:pPr>
              <a:r>
                <a:rPr lang="en-US" sz="900"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Debug</a:t>
              </a:r>
            </a:p>
          </p:txBody>
        </p:sp>
      </p:grpSp>
      <p:grpSp>
        <p:nvGrpSpPr>
          <p:cNvPr id="432" name="Group 431"/>
          <p:cNvGrpSpPr/>
          <p:nvPr/>
        </p:nvGrpSpPr>
        <p:grpSpPr>
          <a:xfrm>
            <a:off x="1370068" y="4870992"/>
            <a:ext cx="1431051" cy="826664"/>
            <a:chOff x="1369381" y="4871198"/>
            <a:chExt cx="1431256" cy="826783"/>
          </a:xfrm>
        </p:grpSpPr>
        <p:pic>
          <p:nvPicPr>
            <p:cNvPr id="433" name="Picture 12" descr="Image result for docker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1640" y="4871198"/>
              <a:ext cx="598997" cy="399331"/>
            </a:xfrm>
            <a:prstGeom prst="rect">
              <a:avLst/>
            </a:prstGeom>
            <a:noFill/>
            <a:extLst>
              <a:ext uri="{909E8E84-426E-40DD-AFC4-6F175D3DCCD1}">
                <a14:hiddenFill xmlns:a14="http://schemas.microsoft.com/office/drawing/2010/main">
                  <a:solidFill>
                    <a:srgbClr val="FFFFFF"/>
                  </a:solidFill>
                </a14:hiddenFill>
              </a:ext>
            </a:extLst>
          </p:spPr>
        </p:pic>
        <p:pic>
          <p:nvPicPr>
            <p:cNvPr id="434" name="Picture_x0020_6" descr="image016"/>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5" name="Rectangle 434"/>
          <p:cNvSpPr/>
          <p:nvPr/>
        </p:nvSpPr>
        <p:spPr>
          <a:xfrm>
            <a:off x="307994" y="4801876"/>
            <a:ext cx="1119211" cy="272254"/>
          </a:xfrm>
          <a:prstGeom prst="rect">
            <a:avLst/>
          </a:prstGeom>
        </p:spPr>
        <p:txBody>
          <a:bodyPr wrap="square">
            <a:spAutoFit/>
          </a:bodyPr>
          <a:lstStyle/>
          <a:p>
            <a:pPr defTabSz="914224">
              <a:lnSpc>
                <a:spcPct val="90000"/>
              </a:lnSpc>
              <a:defRPr/>
            </a:pPr>
            <a:r>
              <a:rPr lang="en-US" sz="1299" i="1"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Inner-Loop</a:t>
            </a:r>
          </a:p>
        </p:txBody>
      </p:sp>
      <p:pic>
        <p:nvPicPr>
          <p:cNvPr id="436" name="Picture 12" descr="Image result for docker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9396" y="2470623"/>
            <a:ext cx="598913" cy="399275"/>
          </a:xfrm>
          <a:prstGeom prst="rect">
            <a:avLst/>
          </a:prstGeom>
          <a:noFill/>
          <a:extLst>
            <a:ext uri="{909E8E84-426E-40DD-AFC4-6F175D3DCCD1}">
              <a14:hiddenFill xmlns:a14="http://schemas.microsoft.com/office/drawing/2010/main">
                <a:solidFill>
                  <a:srgbClr val="FFFFFF"/>
                </a:solidFill>
              </a14:hiddenFill>
            </a:ext>
          </a:extLst>
        </p:spPr>
      </p:pic>
      <p:grpSp>
        <p:nvGrpSpPr>
          <p:cNvPr id="437" name="Group 436"/>
          <p:cNvGrpSpPr/>
          <p:nvPr/>
        </p:nvGrpSpPr>
        <p:grpSpPr>
          <a:xfrm>
            <a:off x="4974939" y="1446995"/>
            <a:ext cx="1483488" cy="1492622"/>
            <a:chOff x="4974763" y="1446708"/>
            <a:chExt cx="1483698" cy="1492836"/>
          </a:xfrm>
        </p:grpSpPr>
        <p:sp>
          <p:nvSpPr>
            <p:cNvPr id="438" name="Rounded Rectangle 12"/>
            <p:cNvSpPr/>
            <p:nvPr/>
          </p:nvSpPr>
          <p:spPr>
            <a:xfrm>
              <a:off x="4974763" y="1461030"/>
              <a:ext cx="1483698" cy="1478514"/>
            </a:xfrm>
            <a:prstGeom prst="roundRect">
              <a:avLst>
                <a:gd name="adj" fmla="val 5783"/>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a:endParaRPr>
            </a:p>
          </p:txBody>
        </p:sp>
        <p:sp>
          <p:nvSpPr>
            <p:cNvPr id="439" name="TextBox 438"/>
            <p:cNvSpPr txBox="1"/>
            <p:nvPr/>
          </p:nvSpPr>
          <p:spPr>
            <a:xfrm>
              <a:off x="5096372" y="1935424"/>
              <a:ext cx="1240480" cy="310392"/>
            </a:xfrm>
            <a:prstGeom prst="rect">
              <a:avLst/>
            </a:prstGeom>
          </p:spPr>
          <p:txBody>
            <a:bodyPr vert="horz" wrap="square" lIns="91377" tIns="91377" rIns="91377" bIns="91377" rtlCol="0" anchor="t">
              <a:noAutofit/>
            </a:bodyPr>
            <a:lstStyle/>
            <a:p>
              <a:pPr marL="233160" indent="-233160" algn="ctr" defTabSz="896214">
                <a:lnSpc>
                  <a:spcPct val="90000"/>
                </a:lnSpc>
                <a:defRPr/>
              </a:pPr>
              <a:r>
                <a:rPr lang="en-US" sz="1599"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CD, Deploy</a:t>
              </a:r>
            </a:p>
          </p:txBody>
        </p:sp>
        <p:sp>
          <p:nvSpPr>
            <p:cNvPr id="440" name="TextBox 439"/>
            <p:cNvSpPr txBox="1"/>
            <p:nvPr/>
          </p:nvSpPr>
          <p:spPr>
            <a:xfrm>
              <a:off x="5223238" y="1446708"/>
              <a:ext cx="967141" cy="390626"/>
            </a:xfrm>
            <a:prstGeom prst="rect">
              <a:avLst/>
            </a:prstGeom>
          </p:spPr>
          <p:txBody>
            <a:bodyPr vert="horz" wrap="square" lIns="91377" tIns="91377" rIns="91377" bIns="91377" rtlCol="0" anchor="t">
              <a:noAutofit/>
            </a:bodyPr>
            <a:lstStyle/>
            <a:p>
              <a:pPr marL="233160" indent="-233160" algn="ctr" defTabSz="896214">
                <a:lnSpc>
                  <a:spcPct val="90000"/>
                </a:lnSpc>
                <a:defRPr/>
              </a:pPr>
              <a:r>
                <a:rPr lang="en-US" sz="2000" b="1"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4.</a:t>
              </a:r>
            </a:p>
          </p:txBody>
        </p:sp>
      </p:grpSp>
      <p:cxnSp>
        <p:nvCxnSpPr>
          <p:cNvPr id="442" name="Straight Arrow Connector 441"/>
          <p:cNvCxnSpPr>
            <a:cxnSpLocks/>
          </p:cNvCxnSpPr>
          <p:nvPr/>
        </p:nvCxnSpPr>
        <p:spPr>
          <a:xfrm flipV="1">
            <a:off x="6462866" y="2869748"/>
            <a:ext cx="1166994" cy="572428"/>
          </a:xfrm>
          <a:prstGeom prst="straightConnector1">
            <a:avLst/>
          </a:prstGeom>
          <a:noFill/>
          <a:ln w="76200" cap="flat" cmpd="sng" algn="ctr">
            <a:solidFill>
              <a:schemeClr val="accent1"/>
            </a:solidFill>
            <a:prstDash val="solid"/>
            <a:headEnd type="none"/>
            <a:tailEnd type="triangle" w="med" len="lg"/>
          </a:ln>
          <a:effectLst/>
        </p:spPr>
      </p:cxnSp>
      <p:pic>
        <p:nvPicPr>
          <p:cNvPr id="443" name="Picture 12" descr="Image result for docker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06361" y="2470623"/>
            <a:ext cx="598913" cy="399275"/>
          </a:xfrm>
          <a:prstGeom prst="rect">
            <a:avLst/>
          </a:prstGeom>
          <a:noFill/>
          <a:extLst>
            <a:ext uri="{909E8E84-426E-40DD-AFC4-6F175D3DCCD1}">
              <a14:hiddenFill xmlns:a14="http://schemas.microsoft.com/office/drawing/2010/main">
                <a:solidFill>
                  <a:srgbClr val="FFFFFF"/>
                </a:solidFill>
              </a14:hiddenFill>
            </a:ext>
          </a:extLst>
        </p:spPr>
      </p:pic>
      <p:sp>
        <p:nvSpPr>
          <p:cNvPr id="444" name="Rectangle 443"/>
          <p:cNvSpPr/>
          <p:nvPr/>
        </p:nvSpPr>
        <p:spPr>
          <a:xfrm>
            <a:off x="4382155" y="1449920"/>
            <a:ext cx="533324" cy="1449474"/>
          </a:xfrm>
          <a:prstGeom prst="rect">
            <a:avLst/>
          </a:prstGeom>
          <a:pattFill prst="horzBrick">
            <a:fgClr>
              <a:sysClr val="window" lastClr="FFFFFF"/>
            </a:fgClr>
            <a:bgClr>
              <a:srgbClr val="C0504D"/>
            </a:bgClr>
          </a:pattFill>
          <a:ln w="25400" cap="flat" cmpd="sng" algn="ctr">
            <a:noFill/>
            <a:prstDash val="solid"/>
          </a:ln>
          <a:effectLst/>
        </p:spPr>
        <p:txBody>
          <a:bodyPr rtlCol="0" anchor="ctr"/>
          <a:lstStyle/>
          <a:p>
            <a:pPr algn="ctr" defTabSz="914224">
              <a:lnSpc>
                <a:spcPct val="90000"/>
              </a:lnSpc>
              <a:defRPr/>
            </a:pPr>
            <a:endParaRPr lang="en-US" kern="0" dirty="0">
              <a:solidFill>
                <a:sysClr val="windowText" lastClr="000000"/>
              </a:solidFill>
              <a:latin typeface="Calibri"/>
            </a:endParaRPr>
          </a:p>
        </p:txBody>
      </p:sp>
      <p:grpSp>
        <p:nvGrpSpPr>
          <p:cNvPr id="446" name="Group 445"/>
          <p:cNvGrpSpPr/>
          <p:nvPr/>
        </p:nvGrpSpPr>
        <p:grpSpPr>
          <a:xfrm>
            <a:off x="609466" y="1458537"/>
            <a:ext cx="1483488" cy="1481084"/>
            <a:chOff x="608671" y="1458249"/>
            <a:chExt cx="1483698" cy="1481295"/>
          </a:xfrm>
        </p:grpSpPr>
        <p:sp>
          <p:nvSpPr>
            <p:cNvPr id="447" name="Rounded Rectangle 11"/>
            <p:cNvSpPr/>
            <p:nvPr/>
          </p:nvSpPr>
          <p:spPr>
            <a:xfrm>
              <a:off x="608671" y="1461030"/>
              <a:ext cx="1483698" cy="1478514"/>
            </a:xfrm>
            <a:prstGeom prst="roundRect">
              <a:avLst>
                <a:gd name="adj" fmla="val 5783"/>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a:endParaRPr>
            </a:p>
          </p:txBody>
        </p:sp>
        <p:sp>
          <p:nvSpPr>
            <p:cNvPr id="448" name="TextBox 447"/>
            <p:cNvSpPr txBox="1"/>
            <p:nvPr/>
          </p:nvSpPr>
          <p:spPr>
            <a:xfrm>
              <a:off x="659206" y="1806524"/>
              <a:ext cx="1375377" cy="876125"/>
            </a:xfrm>
            <a:prstGeom prst="rect">
              <a:avLst/>
            </a:prstGeom>
          </p:spPr>
          <p:txBody>
            <a:bodyPr vert="horz" wrap="square" lIns="91377" tIns="91377" rIns="91377" bIns="91377" rtlCol="0" anchor="t">
              <a:noAutofit/>
            </a:bodyPr>
            <a:lstStyle/>
            <a:p>
              <a:pPr algn="ctr" defTabSz="896214">
                <a:lnSpc>
                  <a:spcPct val="90000"/>
                </a:lnSpc>
                <a:defRPr/>
              </a:pPr>
              <a:r>
                <a:rPr lang="en-US" sz="1599" kern="0" dirty="0">
                  <a:gradFill>
                    <a:gsLst>
                      <a:gs pos="53804">
                        <a:schemeClr val="bg1"/>
                      </a:gs>
                      <a:gs pos="72000">
                        <a:schemeClr val="bg1"/>
                      </a:gs>
                    </a:gsLst>
                    <a:lin ang="5400000" scaled="0"/>
                  </a:gradFill>
                  <a:latin typeface="Segoe UI"/>
                  <a:ea typeface="Segoe UI" panose="020B0502040204020203" pitchFamily="34" charset="0"/>
                  <a:cs typeface="Segoe UI" panose="020B0502040204020203" pitchFamily="34" charset="0"/>
                </a:rPr>
                <a:t>Source Code Control</a:t>
              </a:r>
            </a:p>
            <a:p>
              <a:pPr algn="ctr" defTabSz="896214">
                <a:lnSpc>
                  <a:spcPct val="90000"/>
                </a:lnSpc>
                <a:defRPr/>
              </a:pPr>
              <a:r>
                <a:rPr lang="en-US" sz="1099" kern="0" dirty="0">
                  <a:gradFill>
                    <a:gsLst>
                      <a:gs pos="53804">
                        <a:schemeClr val="bg1"/>
                      </a:gs>
                      <a:gs pos="72000">
                        <a:schemeClr val="bg1"/>
                      </a:gs>
                    </a:gsLst>
                    <a:lin ang="5400000" scaled="0"/>
                  </a:gradFill>
                  <a:latin typeface="Segoe UI"/>
                  <a:ea typeface="Segoe UI" panose="020B0502040204020203" pitchFamily="34" charset="0"/>
                  <a:cs typeface="Segoe UI" panose="020B0502040204020203" pitchFamily="34" charset="0"/>
                </a:rPr>
                <a:t>(SCC)</a:t>
              </a:r>
            </a:p>
          </p:txBody>
        </p:sp>
        <p:sp>
          <p:nvSpPr>
            <p:cNvPr id="449" name="TextBox 448"/>
            <p:cNvSpPr txBox="1"/>
            <p:nvPr/>
          </p:nvSpPr>
          <p:spPr>
            <a:xfrm>
              <a:off x="889041" y="1458249"/>
              <a:ext cx="967141" cy="390626"/>
            </a:xfrm>
            <a:prstGeom prst="rect">
              <a:avLst/>
            </a:prstGeom>
          </p:spPr>
          <p:txBody>
            <a:bodyPr vert="horz" wrap="square" lIns="91377" tIns="91377" rIns="91377" bIns="91377" rtlCol="0" anchor="t">
              <a:noAutofit/>
            </a:bodyPr>
            <a:lstStyle/>
            <a:p>
              <a:pPr marL="233160" indent="-233160" algn="ctr" defTabSz="896214">
                <a:lnSpc>
                  <a:spcPct val="90000"/>
                </a:lnSpc>
                <a:defRPr/>
              </a:pPr>
              <a:r>
                <a:rPr lang="en-US" sz="2000" b="1"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2.</a:t>
              </a:r>
            </a:p>
          </p:txBody>
        </p:sp>
        <p:pic>
          <p:nvPicPr>
            <p:cNvPr id="450" name="Picture 449"/>
            <p:cNvPicPr>
              <a:picLocks noChangeAspect="1"/>
            </p:cNvPicPr>
            <p:nvPr/>
          </p:nvPicPr>
          <p:blipFill>
            <a:blip r:embed="rId13"/>
            <a:stretch>
              <a:fillRect/>
            </a:stretch>
          </p:blipFill>
          <p:spPr>
            <a:xfrm>
              <a:off x="1671050" y="2532908"/>
              <a:ext cx="360364" cy="358071"/>
            </a:xfrm>
            <a:prstGeom prst="rect">
              <a:avLst/>
            </a:prstGeom>
          </p:spPr>
        </p:pic>
      </p:grpSp>
      <p:grpSp>
        <p:nvGrpSpPr>
          <p:cNvPr id="5" name="Group 4">
            <a:extLst>
              <a:ext uri="{FF2B5EF4-FFF2-40B4-BE49-F238E27FC236}">
                <a16:creationId xmlns:a16="http://schemas.microsoft.com/office/drawing/2014/main" id="{02347839-E005-4CD0-9350-AF13AAA46A89}"/>
              </a:ext>
            </a:extLst>
          </p:cNvPr>
          <p:cNvGrpSpPr/>
          <p:nvPr/>
        </p:nvGrpSpPr>
        <p:grpSpPr>
          <a:xfrm>
            <a:off x="4935970" y="3124506"/>
            <a:ext cx="1483488" cy="1478305"/>
            <a:chOff x="4935970" y="3124506"/>
            <a:chExt cx="1483488" cy="1478305"/>
          </a:xfrm>
        </p:grpSpPr>
        <p:sp>
          <p:nvSpPr>
            <p:cNvPr id="454" name="Rounded Rectangle 12"/>
            <p:cNvSpPr/>
            <p:nvPr/>
          </p:nvSpPr>
          <p:spPr>
            <a:xfrm>
              <a:off x="4935970" y="3124506"/>
              <a:ext cx="1483488" cy="1478305"/>
            </a:xfrm>
            <a:prstGeom prst="roundRect">
              <a:avLst>
                <a:gd name="adj" fmla="val 5783"/>
              </a:avLst>
            </a:prstGeom>
            <a:solidFill>
              <a:schemeClr val="tx1"/>
            </a:solidFill>
            <a:ln w="28575" cap="flat" cmpd="sng" algn="ctr">
              <a:solidFill>
                <a:sysClr val="window" lastClr="FFFFFF">
                  <a:lumMod val="75000"/>
                </a:sysClr>
              </a:solidFill>
              <a:prstDash val="solid"/>
            </a:ln>
            <a:effectLst/>
          </p:spPr>
          <p:txBody>
            <a:bodyPr rot="0" spcFirstLastPara="0" vertOverflow="overflow" horzOverflow="overflow" vert="horz" wrap="square" lIns="91377" tIns="91377" rIns="91377" bIns="91377" numCol="1" spcCol="0" rtlCol="0" fromWordArt="0" anchor="b" anchorCtr="0" forceAA="0" compatLnSpc="1">
              <a:prstTxWarp prst="textNoShape">
                <a:avLst/>
              </a:prstTxWarp>
              <a:noAutofit/>
            </a:bodyPr>
            <a:lstStyle/>
            <a:p>
              <a:pPr algn="r" defTabSz="896214">
                <a:lnSpc>
                  <a:spcPct val="90000"/>
                </a:lnSpc>
                <a:defRPr/>
              </a:pPr>
              <a:endParaRPr lang="en-US" sz="1099" kern="0" dirty="0">
                <a:solidFill>
                  <a:sysClr val="windowText" lastClr="000000"/>
                </a:solidFill>
                <a:latin typeface="Segoe UI Semilight"/>
              </a:endParaRPr>
            </a:p>
          </p:txBody>
        </p:sp>
        <p:pic>
          <p:nvPicPr>
            <p:cNvPr id="456" name="Picture 455"/>
            <p:cNvPicPr>
              <a:picLocks noChangeAspect="1"/>
            </p:cNvPicPr>
            <p:nvPr/>
          </p:nvPicPr>
          <p:blipFill>
            <a:blip r:embed="rId14"/>
            <a:stretch>
              <a:fillRect/>
            </a:stretch>
          </p:blipFill>
          <p:spPr>
            <a:xfrm>
              <a:off x="5083438" y="3670563"/>
              <a:ext cx="565823" cy="565823"/>
            </a:xfrm>
            <a:prstGeom prst="rect">
              <a:avLst/>
            </a:prstGeom>
          </p:spPr>
        </p:pic>
      </p:grpSp>
      <p:grpSp>
        <p:nvGrpSpPr>
          <p:cNvPr id="2" name="Group 1">
            <a:extLst>
              <a:ext uri="{FF2B5EF4-FFF2-40B4-BE49-F238E27FC236}">
                <a16:creationId xmlns:a16="http://schemas.microsoft.com/office/drawing/2014/main" id="{6107FA96-2A1E-4DD3-818A-ACE316AE6B4F}"/>
              </a:ext>
            </a:extLst>
          </p:cNvPr>
          <p:cNvGrpSpPr/>
          <p:nvPr/>
        </p:nvGrpSpPr>
        <p:grpSpPr>
          <a:xfrm>
            <a:off x="9543552" y="2244700"/>
            <a:ext cx="2560320" cy="621226"/>
            <a:chOff x="9366051" y="2200383"/>
            <a:chExt cx="2510346" cy="609100"/>
          </a:xfrm>
        </p:grpSpPr>
        <p:sp>
          <p:nvSpPr>
            <p:cNvPr id="418" name="Rectangle 417"/>
            <p:cNvSpPr/>
            <p:nvPr/>
          </p:nvSpPr>
          <p:spPr>
            <a:xfrm>
              <a:off x="9366051" y="2200383"/>
              <a:ext cx="2510346" cy="609100"/>
            </a:xfrm>
            <a:prstGeom prst="rect">
              <a:avLst/>
            </a:prstGeom>
            <a:solidFill>
              <a:schemeClr val="tx1"/>
            </a:solidFill>
            <a:ln w="28575" cap="flat" cmpd="sng" algn="ctr">
              <a:solidFill>
                <a:srgbClr val="FFFFFF">
                  <a:lumMod val="75000"/>
                </a:srgbClr>
              </a:solidFill>
              <a:prstDash val="solid"/>
            </a:ln>
            <a:effectLst/>
          </p:spPr>
          <p:txBody>
            <a:bodyPr rot="0" spcFirstLastPara="0" vertOverflow="overflow" horzOverflow="overflow" vert="horz" wrap="square" lIns="639989" tIns="0" rIns="0" bIns="0" numCol="1" spcCol="0" rtlCol="0" fromWordArt="0" anchor="ctr" anchorCtr="0" forceAA="0" compatLnSpc="1">
              <a:prstTxWarp prst="textNoShape">
                <a:avLst/>
              </a:prstTxWarp>
              <a:noAutofit/>
            </a:bodyPr>
            <a:lstStyle/>
            <a:p>
              <a:pPr algn="ctr" defTabSz="896214">
                <a:lnSpc>
                  <a:spcPct val="90000"/>
                </a:lnSpc>
                <a:defRPr/>
              </a:pPr>
              <a:r>
                <a:rPr lang="en-US" sz="1599" kern="0" dirty="0">
                  <a:gradFill>
                    <a:gsLst>
                      <a:gs pos="11413">
                        <a:schemeClr val="bg1"/>
                      </a:gs>
                      <a:gs pos="30978">
                        <a:schemeClr val="bg1"/>
                      </a:gs>
                    </a:gsLst>
                    <a:lin ang="0" scaled="0"/>
                  </a:gradFill>
                </a:rPr>
                <a:t>App Services</a:t>
              </a:r>
            </a:p>
          </p:txBody>
        </p:sp>
        <p:pic>
          <p:nvPicPr>
            <p:cNvPr id="110" name="Picture 109">
              <a:extLst>
                <a:ext uri="{FF2B5EF4-FFF2-40B4-BE49-F238E27FC236}">
                  <a16:creationId xmlns:a16="http://schemas.microsoft.com/office/drawing/2014/main" id="{17FD1D27-800F-431B-A693-180626D99488}"/>
                </a:ext>
              </a:extLst>
            </p:cNvPr>
            <p:cNvPicPr>
              <a:picLocks noChangeAspect="1"/>
            </p:cNvPicPr>
            <p:nvPr/>
          </p:nvPicPr>
          <p:blipFill>
            <a:blip r:embed="rId15"/>
            <a:stretch>
              <a:fillRect/>
            </a:stretch>
          </p:blipFill>
          <p:spPr>
            <a:xfrm>
              <a:off x="9522589" y="2290959"/>
              <a:ext cx="441455" cy="441796"/>
            </a:xfrm>
            <a:prstGeom prst="rect">
              <a:avLst/>
            </a:prstGeom>
          </p:spPr>
        </p:pic>
      </p:grpSp>
      <p:grpSp>
        <p:nvGrpSpPr>
          <p:cNvPr id="407" name="Group 406"/>
          <p:cNvGrpSpPr/>
          <p:nvPr/>
        </p:nvGrpSpPr>
        <p:grpSpPr>
          <a:xfrm>
            <a:off x="4682119" y="4777300"/>
            <a:ext cx="2069128" cy="1582572"/>
            <a:chOff x="4681901" y="4777485"/>
            <a:chExt cx="2069421" cy="1582797"/>
          </a:xfrm>
        </p:grpSpPr>
        <p:pic>
          <p:nvPicPr>
            <p:cNvPr id="408" name="Picture 407"/>
            <p:cNvPicPr>
              <a:picLocks noChangeAspect="1"/>
            </p:cNvPicPr>
            <p:nvPr/>
          </p:nvPicPr>
          <p:blipFill>
            <a:blip r:embed="rId16">
              <a:duotone>
                <a:prstClr val="black"/>
                <a:srgbClr val="002050">
                  <a:tint val="45000"/>
                  <a:satMod val="400000"/>
                </a:srgbClr>
              </a:duotone>
              <a:lum bright="-20000"/>
            </a:blip>
            <a:stretch>
              <a:fillRect/>
            </a:stretch>
          </p:blipFill>
          <p:spPr>
            <a:xfrm>
              <a:off x="4681901" y="4854121"/>
              <a:ext cx="2069421" cy="1506161"/>
            </a:xfrm>
            <a:prstGeom prst="rect">
              <a:avLst/>
            </a:prstGeom>
          </p:spPr>
        </p:pic>
        <p:sp>
          <p:nvSpPr>
            <p:cNvPr id="409" name="Rectangle 408"/>
            <p:cNvSpPr/>
            <p:nvPr/>
          </p:nvSpPr>
          <p:spPr>
            <a:xfrm>
              <a:off x="4984766" y="4897716"/>
              <a:ext cx="1705477" cy="202787"/>
            </a:xfrm>
            <a:prstGeom prst="rect">
              <a:avLst/>
            </a:prstGeom>
            <a:solidFill>
              <a:schemeClr val="tx1"/>
            </a:solidFill>
            <a:ln w="10795" cap="flat" cmpd="sng" algn="ctr">
              <a:noFill/>
              <a:prstDash val="solid"/>
            </a:ln>
            <a:effectLst/>
          </p:spPr>
          <p:txBody>
            <a:bodyPr rtlCol="0" anchor="ctr"/>
            <a:lstStyle/>
            <a:p>
              <a:pPr algn="ctr" defTabSz="914224">
                <a:lnSpc>
                  <a:spcPct val="90000"/>
                </a:lnSpc>
                <a:defRPr/>
              </a:pPr>
              <a:endParaRPr lang="en-US" kern="0" dirty="0">
                <a:solidFill>
                  <a:prstClr val="white"/>
                </a:solidFill>
                <a:latin typeface="Calibri" panose="020F0502020204030204"/>
              </a:endParaRPr>
            </a:p>
          </p:txBody>
        </p:sp>
        <p:sp>
          <p:nvSpPr>
            <p:cNvPr id="410" name="TextBox 409"/>
            <p:cNvSpPr txBox="1"/>
            <p:nvPr/>
          </p:nvSpPr>
          <p:spPr>
            <a:xfrm>
              <a:off x="5291402" y="4777485"/>
              <a:ext cx="967141" cy="390626"/>
            </a:xfrm>
            <a:prstGeom prst="rect">
              <a:avLst/>
            </a:prstGeom>
          </p:spPr>
          <p:txBody>
            <a:bodyPr vert="horz" wrap="square" lIns="91377" tIns="91377" rIns="91377" bIns="91377" rtlCol="0" anchor="t">
              <a:noAutofit/>
            </a:bodyPr>
            <a:lstStyle/>
            <a:p>
              <a:pPr marL="233160" indent="-233160" algn="ctr" defTabSz="896214">
                <a:lnSpc>
                  <a:spcPct val="90000"/>
                </a:lnSpc>
                <a:defRPr/>
              </a:pPr>
              <a:r>
                <a:rPr lang="en-US" sz="2000" b="1" kern="0" dirty="0">
                  <a:gradFill>
                    <a:gsLst>
                      <a:gs pos="53804">
                        <a:schemeClr val="bg1"/>
                      </a:gs>
                      <a:gs pos="72000">
                        <a:schemeClr val="bg1"/>
                      </a:gs>
                    </a:gsLst>
                  </a:gradFill>
                  <a:latin typeface="Segoe UI"/>
                  <a:ea typeface="Segoe UI" panose="020B0502040204020203" pitchFamily="34" charset="0"/>
                  <a:cs typeface="Segoe UI" panose="020B0502040204020203" pitchFamily="34" charset="0"/>
                </a:rPr>
                <a:t>6.</a:t>
              </a:r>
            </a:p>
          </p:txBody>
        </p:sp>
      </p:grpSp>
      <p:pic>
        <p:nvPicPr>
          <p:cNvPr id="108" name="Picture 4" descr="https://zapier.cachefly.net/storage/services/59152a3a91bfe0ddd2fc9b978448593a.128x128.png">
            <a:extLst>
              <a:ext uri="{FF2B5EF4-FFF2-40B4-BE49-F238E27FC236}">
                <a16:creationId xmlns:a16="http://schemas.microsoft.com/office/drawing/2014/main" id="{534E63D1-5C86-4464-82D9-E98BAFCAF03A}"/>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1362717" y="6201198"/>
            <a:ext cx="293442" cy="273087"/>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https://zapier.cachefly.net/storage/services/59152a3a91bfe0ddd2fc9b978448593a.128x128.png">
            <a:extLst>
              <a:ext uri="{FF2B5EF4-FFF2-40B4-BE49-F238E27FC236}">
                <a16:creationId xmlns:a16="http://schemas.microsoft.com/office/drawing/2014/main" id="{1CD94C35-B1D2-472C-B835-7CF03AC00BCB}"/>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674595" y="1544820"/>
            <a:ext cx="293442" cy="27308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0" descr="https://wiki.jenkins-ci.org/download/attachments/2916393/logo-title.png?version=1&amp;modificationDate=1302753947000">
            <a:extLst>
              <a:ext uri="{FF2B5EF4-FFF2-40B4-BE49-F238E27FC236}">
                <a16:creationId xmlns:a16="http://schemas.microsoft.com/office/drawing/2014/main" id="{B04894A7-0ADD-4295-BF38-781D9F1DB595}"/>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r="72203"/>
          <a:stretch/>
        </p:blipFill>
        <p:spPr bwMode="auto">
          <a:xfrm>
            <a:off x="664274" y="2496887"/>
            <a:ext cx="349377" cy="40422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https://zapier.cachefly.net/storage/services/59152a3a91bfe0ddd2fc9b978448593a.128x128.png">
            <a:extLst>
              <a:ext uri="{FF2B5EF4-FFF2-40B4-BE49-F238E27FC236}">
                <a16:creationId xmlns:a16="http://schemas.microsoft.com/office/drawing/2014/main" id="{A8D1F7A4-DDD3-438F-B13F-E9867AC860A2}"/>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2861837" y="1544819"/>
            <a:ext cx="293442" cy="273087"/>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https://zapier.cachefly.net/storage/services/59152a3a91bfe0ddd2fc9b978448593a.128x128.png">
            <a:extLst>
              <a:ext uri="{FF2B5EF4-FFF2-40B4-BE49-F238E27FC236}">
                <a16:creationId xmlns:a16="http://schemas.microsoft.com/office/drawing/2014/main" id="{C2258347-6C90-469D-A505-FEAEF8960042}"/>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5049077" y="1544816"/>
            <a:ext cx="293442" cy="273087"/>
          </a:xfrm>
          <a:prstGeom prst="rect">
            <a:avLst/>
          </a:prstGeom>
          <a:noFill/>
          <a:extLst>
            <a:ext uri="{909E8E84-426E-40DD-AFC4-6F175D3DCCD1}">
              <a14:hiddenFill xmlns:a14="http://schemas.microsoft.com/office/drawing/2010/main">
                <a:solidFill>
                  <a:srgbClr val="FFFFFF"/>
                </a:solidFill>
              </a14:hiddenFill>
            </a:ext>
          </a:extLst>
        </p:spPr>
      </p:pic>
      <p:sp>
        <p:nvSpPr>
          <p:cNvPr id="114" name="Rectangle 113">
            <a:extLst>
              <a:ext uri="{FF2B5EF4-FFF2-40B4-BE49-F238E27FC236}">
                <a16:creationId xmlns:a16="http://schemas.microsoft.com/office/drawing/2014/main" id="{90197A79-DEA4-435F-842D-3CC47AEA7EDA}"/>
              </a:ext>
            </a:extLst>
          </p:cNvPr>
          <p:cNvSpPr/>
          <p:nvPr/>
        </p:nvSpPr>
        <p:spPr>
          <a:xfrm>
            <a:off x="5531389" y="3563807"/>
            <a:ext cx="965228" cy="548996"/>
          </a:xfrm>
          <a:prstGeom prst="rect">
            <a:avLst/>
          </a:prstGeom>
        </p:spPr>
        <p:txBody>
          <a:bodyPr wrap="square">
            <a:spAutoFit/>
          </a:bodyPr>
          <a:lstStyle/>
          <a:p>
            <a:pPr algn="ctr" defTabSz="914224">
              <a:lnSpc>
                <a:spcPct val="90000"/>
              </a:lnSpc>
              <a:defRPr/>
            </a:pPr>
            <a:r>
              <a:rPr lang="en-US" sz="1099" kern="0" dirty="0">
                <a:gradFill>
                  <a:gsLst>
                    <a:gs pos="53804">
                      <a:schemeClr val="bg1"/>
                    </a:gs>
                    <a:gs pos="72000">
                      <a:schemeClr val="bg1"/>
                    </a:gs>
                  </a:gsLst>
                </a:gradFill>
                <a:ea typeface="Segoe UI" panose="020B0502040204020203" pitchFamily="34" charset="0"/>
                <a:cs typeface="Segoe UI" panose="020B0502040204020203" pitchFamily="34" charset="0"/>
              </a:rPr>
              <a:t>Azure Container Registry</a:t>
            </a:r>
          </a:p>
        </p:txBody>
      </p:sp>
      <p:sp>
        <p:nvSpPr>
          <p:cNvPr id="115" name="Rectangle 114">
            <a:extLst>
              <a:ext uri="{FF2B5EF4-FFF2-40B4-BE49-F238E27FC236}">
                <a16:creationId xmlns:a16="http://schemas.microsoft.com/office/drawing/2014/main" id="{CE093C76-C88A-4A49-82D4-BB3183238C02}"/>
              </a:ext>
            </a:extLst>
          </p:cNvPr>
          <p:cNvSpPr/>
          <p:nvPr/>
        </p:nvSpPr>
        <p:spPr>
          <a:xfrm>
            <a:off x="5172155" y="5166960"/>
            <a:ext cx="1286272" cy="244554"/>
          </a:xfrm>
          <a:prstGeom prst="rect">
            <a:avLst/>
          </a:prstGeom>
        </p:spPr>
        <p:txBody>
          <a:bodyPr wrap="square">
            <a:spAutoFit/>
          </a:bodyPr>
          <a:lstStyle/>
          <a:p>
            <a:pPr algn="ctr" defTabSz="914224">
              <a:lnSpc>
                <a:spcPct val="90000"/>
              </a:lnSpc>
              <a:defRPr/>
            </a:pPr>
            <a:r>
              <a:rPr lang="en-US" sz="1099" kern="0" dirty="0">
                <a:gradFill>
                  <a:gsLst>
                    <a:gs pos="53804">
                      <a:schemeClr val="bg1"/>
                    </a:gs>
                    <a:gs pos="72000">
                      <a:schemeClr val="bg1"/>
                    </a:gs>
                  </a:gsLst>
                </a:gradFill>
                <a:ea typeface="Segoe UI" panose="020B0502040204020203" pitchFamily="34" charset="0"/>
                <a:cs typeface="Segoe UI" panose="020B0502040204020203" pitchFamily="34" charset="0"/>
              </a:rPr>
              <a:t>Azure Monitoring</a:t>
            </a:r>
          </a:p>
        </p:txBody>
      </p:sp>
    </p:spTree>
    <p:extLst>
      <p:ext uri="{BB962C8B-B14F-4D97-AF65-F5344CB8AC3E}">
        <p14:creationId xmlns:p14="http://schemas.microsoft.com/office/powerpoint/2010/main" val="1880212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8"/>
                                        </p:tgtEl>
                                        <p:attrNameLst>
                                          <p:attrName>style.visibility</p:attrName>
                                        </p:attrNameLst>
                                      </p:cBhvr>
                                      <p:to>
                                        <p:strVal val="visible"/>
                                      </p:to>
                                    </p:set>
                                    <p:animEffect transition="in" filter="fade">
                                      <p:cBhvr>
                                        <p:cTn id="7" dur="500"/>
                                        <p:tgtEl>
                                          <p:spTgt spid="36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26"/>
                                        </p:tgtEl>
                                        <p:attrNameLst>
                                          <p:attrName>style.visibility</p:attrName>
                                        </p:attrNameLst>
                                      </p:cBhvr>
                                      <p:to>
                                        <p:strVal val="visible"/>
                                      </p:to>
                                    </p:set>
                                    <p:anim calcmode="lin" valueType="num">
                                      <p:cBhvr>
                                        <p:cTn id="11" dur="500" fill="hold"/>
                                        <p:tgtEl>
                                          <p:spTgt spid="426"/>
                                        </p:tgtEl>
                                        <p:attrNameLst>
                                          <p:attrName>ppt_w</p:attrName>
                                        </p:attrNameLst>
                                      </p:cBhvr>
                                      <p:tavLst>
                                        <p:tav tm="0">
                                          <p:val>
                                            <p:fltVal val="0"/>
                                          </p:val>
                                        </p:tav>
                                        <p:tav tm="100000">
                                          <p:val>
                                            <p:strVal val="#ppt_w"/>
                                          </p:val>
                                        </p:tav>
                                      </p:tavLst>
                                    </p:anim>
                                    <p:anim calcmode="lin" valueType="num">
                                      <p:cBhvr>
                                        <p:cTn id="12" dur="500" fill="hold"/>
                                        <p:tgtEl>
                                          <p:spTgt spid="426"/>
                                        </p:tgtEl>
                                        <p:attrNameLst>
                                          <p:attrName>ppt_h</p:attrName>
                                        </p:attrNameLst>
                                      </p:cBhvr>
                                      <p:tavLst>
                                        <p:tav tm="0">
                                          <p:val>
                                            <p:fltVal val="0"/>
                                          </p:val>
                                        </p:tav>
                                        <p:tav tm="100000">
                                          <p:val>
                                            <p:strVal val="#ppt_h"/>
                                          </p:val>
                                        </p:tav>
                                      </p:tavLst>
                                    </p:anim>
                                    <p:animEffect transition="in" filter="fade">
                                      <p:cBhvr>
                                        <p:cTn id="13" dur="500"/>
                                        <p:tgtEl>
                                          <p:spTgt spid="4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32"/>
                                        </p:tgtEl>
                                        <p:attrNameLst>
                                          <p:attrName>style.visibility</p:attrName>
                                        </p:attrNameLst>
                                      </p:cBhvr>
                                      <p:to>
                                        <p:strVal val="visible"/>
                                      </p:to>
                                    </p:set>
                                    <p:animEffect transition="in" filter="fade">
                                      <p:cBhvr>
                                        <p:cTn id="18" dur="500"/>
                                        <p:tgtEl>
                                          <p:spTgt spid="432"/>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395"/>
                                        </p:tgtEl>
                                        <p:attrNameLst>
                                          <p:attrName>style.visibility</p:attrName>
                                        </p:attrNameLst>
                                      </p:cBhvr>
                                      <p:to>
                                        <p:strVal val="visible"/>
                                      </p:to>
                                    </p:set>
                                    <p:animEffect transition="in" filter="wipe(right)">
                                      <p:cBhvr>
                                        <p:cTn id="26" dur="500"/>
                                        <p:tgtEl>
                                          <p:spTgt spid="39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46"/>
                                        </p:tgtEl>
                                        <p:attrNameLst>
                                          <p:attrName>style.visibility</p:attrName>
                                        </p:attrNameLst>
                                      </p:cBhvr>
                                      <p:to>
                                        <p:strVal val="visible"/>
                                      </p:to>
                                    </p:set>
                                    <p:animEffect transition="in" filter="fade">
                                      <p:cBhvr>
                                        <p:cTn id="31" dur="500"/>
                                        <p:tgtEl>
                                          <p:spTgt spid="446"/>
                                        </p:tgtEl>
                                      </p:cBhvr>
                                    </p:animEffect>
                                  </p:childTnLst>
                                </p:cTn>
                              </p:par>
                            </p:childTnLst>
                          </p:cTn>
                        </p:par>
                        <p:par>
                          <p:cTn id="32" fill="hold">
                            <p:stCondLst>
                              <p:cond delay="500"/>
                            </p:stCondLst>
                            <p:childTnLst>
                              <p:par>
                                <p:cTn id="33" presetID="12" presetClass="entr" presetSubtype="4" fill="hold" grpId="0" nodeType="afterEffect">
                                  <p:stCondLst>
                                    <p:cond delay="0"/>
                                  </p:stCondLst>
                                  <p:childTnLst>
                                    <p:set>
                                      <p:cBhvr>
                                        <p:cTn id="34" dur="1" fill="hold">
                                          <p:stCondLst>
                                            <p:cond delay="0"/>
                                          </p:stCondLst>
                                        </p:cTn>
                                        <p:tgtEl>
                                          <p:spTgt spid="366"/>
                                        </p:tgtEl>
                                        <p:attrNameLst>
                                          <p:attrName>style.visibility</p:attrName>
                                        </p:attrNameLst>
                                      </p:cBhvr>
                                      <p:to>
                                        <p:strVal val="visible"/>
                                      </p:to>
                                    </p:set>
                                    <p:anim calcmode="lin" valueType="num">
                                      <p:cBhvr additive="base">
                                        <p:cTn id="35" dur="500"/>
                                        <p:tgtEl>
                                          <p:spTgt spid="366"/>
                                        </p:tgtEl>
                                        <p:attrNameLst>
                                          <p:attrName>ppt_y</p:attrName>
                                        </p:attrNameLst>
                                      </p:cBhvr>
                                      <p:tavLst>
                                        <p:tav tm="0">
                                          <p:val>
                                            <p:strVal val="#ppt_y+#ppt_h*1.125000"/>
                                          </p:val>
                                        </p:tav>
                                        <p:tav tm="100000">
                                          <p:val>
                                            <p:strVal val="#ppt_y"/>
                                          </p:val>
                                        </p:tav>
                                      </p:tavLst>
                                    </p:anim>
                                    <p:animEffect transition="in" filter="wipe(up)">
                                      <p:cBhvr>
                                        <p:cTn id="36" dur="500"/>
                                        <p:tgtEl>
                                          <p:spTgt spid="366"/>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94"/>
                                        </p:tgtEl>
                                        <p:attrNameLst>
                                          <p:attrName>style.visibility</p:attrName>
                                        </p:attrNameLst>
                                      </p:cBhvr>
                                      <p:to>
                                        <p:strVal val="visible"/>
                                      </p:to>
                                    </p:set>
                                    <p:animEffect transition="in" filter="fade">
                                      <p:cBhvr>
                                        <p:cTn id="40" dur="500"/>
                                        <p:tgtEl>
                                          <p:spTgt spid="394"/>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367"/>
                                        </p:tgtEl>
                                        <p:attrNameLst>
                                          <p:attrName>style.visibility</p:attrName>
                                        </p:attrNameLst>
                                      </p:cBhvr>
                                      <p:to>
                                        <p:strVal val="visible"/>
                                      </p:to>
                                    </p:set>
                                    <p:animEffect transition="in" filter="fade">
                                      <p:cBhvr>
                                        <p:cTn id="44" dur="500"/>
                                        <p:tgtEl>
                                          <p:spTgt spid="367"/>
                                        </p:tgtEl>
                                      </p:cBhvr>
                                    </p:animEffect>
                                  </p:childTnLst>
                                </p:cTn>
                              </p:par>
                              <p:par>
                                <p:cTn id="45" presetID="42" presetClass="path" presetSubtype="0" accel="50000" decel="50000" fill="hold" nodeType="withEffect">
                                  <p:stCondLst>
                                    <p:cond delay="0"/>
                                  </p:stCondLst>
                                  <p:childTnLst>
                                    <p:animMotion origin="layout" path="M -1.04167E-6 3.7037E-6 L -0.00052 -0.36829 " pathEditMode="relative" rAng="0" ptsTypes="AA">
                                      <p:cBhvr>
                                        <p:cTn id="46" dur="2000" fill="hold"/>
                                        <p:tgtEl>
                                          <p:spTgt spid="367"/>
                                        </p:tgtEl>
                                        <p:attrNameLst>
                                          <p:attrName>ppt_x</p:attrName>
                                          <p:attrName>ppt_y</p:attrName>
                                        </p:attrNameLst>
                                      </p:cBhvr>
                                      <p:rCtr x="-26" y="-18426"/>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61"/>
                                        </p:tgtEl>
                                        <p:attrNameLst>
                                          <p:attrName>style.visibility</p:attrName>
                                        </p:attrNameLst>
                                      </p:cBhvr>
                                      <p:to>
                                        <p:strVal val="visible"/>
                                      </p:to>
                                    </p:set>
                                    <p:animEffect transition="in" filter="fade">
                                      <p:cBhvr>
                                        <p:cTn id="51" dur="500"/>
                                        <p:tgtEl>
                                          <p:spTgt spid="361"/>
                                        </p:tgtEl>
                                      </p:cBhvr>
                                    </p:animEffect>
                                  </p:childTnLst>
                                </p:cTn>
                              </p:par>
                            </p:childTnLst>
                          </p:cTn>
                        </p:par>
                        <p:par>
                          <p:cTn id="52" fill="hold">
                            <p:stCondLst>
                              <p:cond delay="500"/>
                            </p:stCondLst>
                            <p:childTnLst>
                              <p:par>
                                <p:cTn id="53" presetID="12" presetClass="entr" presetSubtype="8" fill="hold" grpId="0" nodeType="afterEffect">
                                  <p:stCondLst>
                                    <p:cond delay="0"/>
                                  </p:stCondLst>
                                  <p:childTnLst>
                                    <p:set>
                                      <p:cBhvr>
                                        <p:cTn id="54" dur="1" fill="hold">
                                          <p:stCondLst>
                                            <p:cond delay="0"/>
                                          </p:stCondLst>
                                        </p:cTn>
                                        <p:tgtEl>
                                          <p:spTgt spid="351"/>
                                        </p:tgtEl>
                                        <p:attrNameLst>
                                          <p:attrName>style.visibility</p:attrName>
                                        </p:attrNameLst>
                                      </p:cBhvr>
                                      <p:to>
                                        <p:strVal val="visible"/>
                                      </p:to>
                                    </p:set>
                                    <p:anim calcmode="lin" valueType="num">
                                      <p:cBhvr additive="base">
                                        <p:cTn id="55" dur="900"/>
                                        <p:tgtEl>
                                          <p:spTgt spid="351"/>
                                        </p:tgtEl>
                                        <p:attrNameLst>
                                          <p:attrName>ppt_x</p:attrName>
                                        </p:attrNameLst>
                                      </p:cBhvr>
                                      <p:tavLst>
                                        <p:tav tm="0">
                                          <p:val>
                                            <p:strVal val="#ppt_x-#ppt_w*1.125000"/>
                                          </p:val>
                                        </p:tav>
                                        <p:tav tm="100000">
                                          <p:val>
                                            <p:strVal val="#ppt_x"/>
                                          </p:val>
                                        </p:tav>
                                      </p:tavLst>
                                    </p:anim>
                                    <p:animEffect transition="in" filter="wipe(right)">
                                      <p:cBhvr>
                                        <p:cTn id="56" dur="900"/>
                                        <p:tgtEl>
                                          <p:spTgt spid="351"/>
                                        </p:tgtEl>
                                      </p:cBhvr>
                                    </p:animEffect>
                                  </p:childTnLst>
                                </p:cTn>
                              </p:par>
                            </p:childTnLst>
                          </p:cTn>
                        </p:par>
                        <p:par>
                          <p:cTn id="57" fill="hold">
                            <p:stCondLst>
                              <p:cond delay="1400"/>
                            </p:stCondLst>
                            <p:childTnLst>
                              <p:par>
                                <p:cTn id="58" presetID="10" presetClass="entr" presetSubtype="0" fill="hold" nodeType="afterEffect">
                                  <p:stCondLst>
                                    <p:cond delay="0"/>
                                  </p:stCondLst>
                                  <p:childTnLst>
                                    <p:set>
                                      <p:cBhvr>
                                        <p:cTn id="59" dur="1" fill="hold">
                                          <p:stCondLst>
                                            <p:cond delay="0"/>
                                          </p:stCondLst>
                                        </p:cTn>
                                        <p:tgtEl>
                                          <p:spTgt spid="352"/>
                                        </p:tgtEl>
                                        <p:attrNameLst>
                                          <p:attrName>style.visibility</p:attrName>
                                        </p:attrNameLst>
                                      </p:cBhvr>
                                      <p:to>
                                        <p:strVal val="visible"/>
                                      </p:to>
                                    </p:set>
                                    <p:animEffect transition="in" filter="fade">
                                      <p:cBhvr>
                                        <p:cTn id="60" dur="500"/>
                                        <p:tgtEl>
                                          <p:spTgt spid="352"/>
                                        </p:tgtEl>
                                      </p:cBhvr>
                                    </p:animEffect>
                                  </p:childTnLst>
                                </p:cTn>
                              </p:par>
                              <p:par>
                                <p:cTn id="61" presetID="42" presetClass="path" presetSubtype="0" accel="50000" decel="50000" fill="hold" nodeType="withEffect">
                                  <p:stCondLst>
                                    <p:cond delay="0"/>
                                  </p:stCondLst>
                                  <p:childTnLst>
                                    <p:animMotion origin="layout" path="M -4.16667E-6 5.55112E-17 L 0.14232 5.55112E-17 " pathEditMode="relative" rAng="0" ptsTypes="AA">
                                      <p:cBhvr>
                                        <p:cTn id="62" dur="2000" fill="hold"/>
                                        <p:tgtEl>
                                          <p:spTgt spid="352"/>
                                        </p:tgtEl>
                                        <p:attrNameLst>
                                          <p:attrName>ppt_x</p:attrName>
                                          <p:attrName>ppt_y</p:attrName>
                                        </p:attrNameLst>
                                      </p:cBhvr>
                                      <p:rCtr x="7109" y="0"/>
                                    </p:animMotion>
                                  </p:childTnLst>
                                </p:cTn>
                              </p:par>
                            </p:childTnLst>
                          </p:cTn>
                        </p:par>
                        <p:par>
                          <p:cTn id="63" fill="hold">
                            <p:stCondLst>
                              <p:cond delay="3400"/>
                            </p:stCondLst>
                            <p:childTnLst>
                              <p:par>
                                <p:cTn id="64" presetID="10" presetClass="entr" presetSubtype="0" fill="hold" nodeType="afterEffect">
                                  <p:stCondLst>
                                    <p:cond delay="0"/>
                                  </p:stCondLst>
                                  <p:childTnLst>
                                    <p:set>
                                      <p:cBhvr>
                                        <p:cTn id="65" dur="1" fill="hold">
                                          <p:stCondLst>
                                            <p:cond delay="0"/>
                                          </p:stCondLst>
                                        </p:cTn>
                                        <p:tgtEl>
                                          <p:spTgt spid="436"/>
                                        </p:tgtEl>
                                        <p:attrNameLst>
                                          <p:attrName>style.visibility</p:attrName>
                                        </p:attrNameLst>
                                      </p:cBhvr>
                                      <p:to>
                                        <p:strVal val="visible"/>
                                      </p:to>
                                    </p:set>
                                    <p:animEffect transition="in" filter="fade">
                                      <p:cBhvr>
                                        <p:cTn id="66" dur="500"/>
                                        <p:tgtEl>
                                          <p:spTgt spid="436"/>
                                        </p:tgtEl>
                                      </p:cBhvr>
                                    </p:animEffect>
                                  </p:childTnLst>
                                </p:cTn>
                              </p:par>
                            </p:childTnLst>
                          </p:cTn>
                        </p:par>
                        <p:par>
                          <p:cTn id="67" fill="hold">
                            <p:stCondLst>
                              <p:cond delay="3900"/>
                            </p:stCondLst>
                            <p:childTnLst>
                              <p:par>
                                <p:cTn id="68" presetID="10" presetClass="entr" presetSubtype="0" fill="hold" nodeType="afterEffect">
                                  <p:stCondLst>
                                    <p:cond delay="0"/>
                                  </p:stCondLst>
                                  <p:childTnLst>
                                    <p:set>
                                      <p:cBhvr>
                                        <p:cTn id="69" dur="1" fill="hold">
                                          <p:stCondLst>
                                            <p:cond delay="0"/>
                                          </p:stCondLst>
                                        </p:cTn>
                                        <p:tgtEl>
                                          <p:spTgt spid="353"/>
                                        </p:tgtEl>
                                        <p:attrNameLst>
                                          <p:attrName>style.visibility</p:attrName>
                                        </p:attrNameLst>
                                      </p:cBhvr>
                                      <p:to>
                                        <p:strVal val="visible"/>
                                      </p:to>
                                    </p:set>
                                    <p:animEffect transition="in" filter="fade">
                                      <p:cBhvr>
                                        <p:cTn id="70" dur="500"/>
                                        <p:tgtEl>
                                          <p:spTgt spid="353"/>
                                        </p:tgtEl>
                                      </p:cBhvr>
                                    </p:animEffect>
                                  </p:childTnLst>
                                </p:cTn>
                              </p:par>
                              <p:par>
                                <p:cTn id="71" presetID="10" presetClass="entr" presetSubtype="0" fill="hold" nodeType="withEffect">
                                  <p:stCondLst>
                                    <p:cond delay="0"/>
                                  </p:stCondLst>
                                  <p:childTnLst>
                                    <p:set>
                                      <p:cBhvr>
                                        <p:cTn id="72" dur="1" fill="hold">
                                          <p:stCondLst>
                                            <p:cond delay="0"/>
                                          </p:stCondLst>
                                        </p:cTn>
                                        <p:tgtEl>
                                          <p:spTgt spid="354"/>
                                        </p:tgtEl>
                                        <p:attrNameLst>
                                          <p:attrName>style.visibility</p:attrName>
                                        </p:attrNameLst>
                                      </p:cBhvr>
                                      <p:to>
                                        <p:strVal val="visible"/>
                                      </p:to>
                                    </p:set>
                                    <p:animEffect transition="in" filter="fade">
                                      <p:cBhvr>
                                        <p:cTn id="73" dur="500"/>
                                        <p:tgtEl>
                                          <p:spTgt spid="354"/>
                                        </p:tgtEl>
                                      </p:cBhvr>
                                    </p:animEffect>
                                  </p:childTnLst>
                                </p:cTn>
                              </p:par>
                              <p:par>
                                <p:cTn id="74" presetID="42" presetClass="path" presetSubtype="0" accel="50000" decel="50000" fill="hold" nodeType="withEffect">
                                  <p:stCondLst>
                                    <p:cond delay="0"/>
                                  </p:stCondLst>
                                  <p:childTnLst>
                                    <p:animMotion origin="layout" path="M 1.875E-6 3.7037E-7 L 0.10742 0.12361 " pathEditMode="relative" rAng="0" ptsTypes="AA">
                                      <p:cBhvr>
                                        <p:cTn id="75" dur="1300" fill="hold"/>
                                        <p:tgtEl>
                                          <p:spTgt spid="354"/>
                                        </p:tgtEl>
                                        <p:attrNameLst>
                                          <p:attrName>ppt_x</p:attrName>
                                          <p:attrName>ppt_y</p:attrName>
                                        </p:attrNameLst>
                                      </p:cBhvr>
                                      <p:rCtr x="5365" y="6181"/>
                                    </p:animMotion>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37"/>
                                        </p:tgtEl>
                                        <p:attrNameLst>
                                          <p:attrName>style.visibility</p:attrName>
                                        </p:attrNameLst>
                                      </p:cBhvr>
                                      <p:to>
                                        <p:strVal val="visible"/>
                                      </p:to>
                                    </p:set>
                                    <p:animEffect transition="in" filter="fade">
                                      <p:cBhvr>
                                        <p:cTn id="80" dur="500"/>
                                        <p:tgtEl>
                                          <p:spTgt spid="437"/>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444"/>
                                        </p:tgtEl>
                                        <p:attrNameLst>
                                          <p:attrName>style.visibility</p:attrName>
                                        </p:attrNameLst>
                                      </p:cBhvr>
                                      <p:to>
                                        <p:strVal val="visible"/>
                                      </p:to>
                                    </p:set>
                                    <p:animEffect transition="in" filter="fade">
                                      <p:cBhvr>
                                        <p:cTn id="84" dur="500"/>
                                        <p:tgtEl>
                                          <p:spTgt spid="444"/>
                                        </p:tgtEl>
                                      </p:cBhvr>
                                    </p:animEffect>
                                  </p:childTnLst>
                                </p:cTn>
                              </p:par>
                            </p:childTnLst>
                          </p:cTn>
                        </p:par>
                        <p:par>
                          <p:cTn id="85" fill="hold">
                            <p:stCondLst>
                              <p:cond delay="1000"/>
                            </p:stCondLst>
                            <p:childTnLst>
                              <p:par>
                                <p:cTn id="86" presetID="10" presetClass="entr" presetSubtype="0" fill="hold" nodeType="afterEffect">
                                  <p:stCondLst>
                                    <p:cond delay="0"/>
                                  </p:stCondLst>
                                  <p:childTnLst>
                                    <p:set>
                                      <p:cBhvr>
                                        <p:cTn id="87" dur="1" fill="hold">
                                          <p:stCondLst>
                                            <p:cond delay="0"/>
                                          </p:stCondLst>
                                        </p:cTn>
                                        <p:tgtEl>
                                          <p:spTgt spid="396"/>
                                        </p:tgtEl>
                                        <p:attrNameLst>
                                          <p:attrName>style.visibility</p:attrName>
                                        </p:attrNameLst>
                                      </p:cBhvr>
                                      <p:to>
                                        <p:strVal val="visible"/>
                                      </p:to>
                                    </p:set>
                                    <p:animEffect transition="in" filter="fade">
                                      <p:cBhvr>
                                        <p:cTn id="88" dur="500"/>
                                        <p:tgtEl>
                                          <p:spTgt spid="396"/>
                                        </p:tgtEl>
                                      </p:cBhvr>
                                    </p:animEffect>
                                  </p:childTnLst>
                                </p:cTn>
                              </p:par>
                              <p:par>
                                <p:cTn id="89" presetID="12" presetClass="entr" presetSubtype="8" fill="hold" grpId="0" nodeType="withEffect">
                                  <p:stCondLst>
                                    <p:cond delay="0"/>
                                  </p:stCondLst>
                                  <p:childTnLst>
                                    <p:set>
                                      <p:cBhvr>
                                        <p:cTn id="90" dur="1" fill="hold">
                                          <p:stCondLst>
                                            <p:cond delay="0"/>
                                          </p:stCondLst>
                                        </p:cTn>
                                        <p:tgtEl>
                                          <p:spTgt spid="360"/>
                                        </p:tgtEl>
                                        <p:attrNameLst>
                                          <p:attrName>style.visibility</p:attrName>
                                        </p:attrNameLst>
                                      </p:cBhvr>
                                      <p:to>
                                        <p:strVal val="visible"/>
                                      </p:to>
                                    </p:set>
                                    <p:anim calcmode="lin" valueType="num">
                                      <p:cBhvr additive="base">
                                        <p:cTn id="91" dur="900"/>
                                        <p:tgtEl>
                                          <p:spTgt spid="360"/>
                                        </p:tgtEl>
                                        <p:attrNameLst>
                                          <p:attrName>ppt_x</p:attrName>
                                        </p:attrNameLst>
                                      </p:cBhvr>
                                      <p:tavLst>
                                        <p:tav tm="0">
                                          <p:val>
                                            <p:strVal val="#ppt_x-#ppt_w*1.125000"/>
                                          </p:val>
                                        </p:tav>
                                        <p:tav tm="100000">
                                          <p:val>
                                            <p:strVal val="#ppt_x"/>
                                          </p:val>
                                        </p:tav>
                                      </p:tavLst>
                                    </p:anim>
                                    <p:animEffect transition="in" filter="wipe(right)">
                                      <p:cBhvr>
                                        <p:cTn id="92" dur="900"/>
                                        <p:tgtEl>
                                          <p:spTgt spid="360"/>
                                        </p:tgtEl>
                                      </p:cBhvr>
                                    </p:animEffect>
                                  </p:childTnLst>
                                </p:cTn>
                              </p:par>
                            </p:childTnLst>
                          </p:cTn>
                        </p:par>
                        <p:par>
                          <p:cTn id="93" fill="hold">
                            <p:stCondLst>
                              <p:cond delay="1900"/>
                            </p:stCondLst>
                            <p:childTnLst>
                              <p:par>
                                <p:cTn id="94" presetID="10" presetClass="entr" presetSubtype="0" fill="hold" nodeType="afterEffect">
                                  <p:stCondLst>
                                    <p:cond delay="0"/>
                                  </p:stCondLst>
                                  <p:childTnLst>
                                    <p:set>
                                      <p:cBhvr>
                                        <p:cTn id="95" dur="1" fill="hold">
                                          <p:stCondLst>
                                            <p:cond delay="0"/>
                                          </p:stCondLst>
                                        </p:cTn>
                                        <p:tgtEl>
                                          <p:spTgt spid="443"/>
                                        </p:tgtEl>
                                        <p:attrNameLst>
                                          <p:attrName>style.visibility</p:attrName>
                                        </p:attrNameLst>
                                      </p:cBhvr>
                                      <p:to>
                                        <p:strVal val="visible"/>
                                      </p:to>
                                    </p:set>
                                    <p:animEffect transition="in" filter="fade">
                                      <p:cBhvr>
                                        <p:cTn id="96" dur="500"/>
                                        <p:tgtEl>
                                          <p:spTgt spid="443"/>
                                        </p:tgtEl>
                                      </p:cBhvr>
                                    </p:animEffect>
                                  </p:childTnLst>
                                </p:cTn>
                              </p:par>
                            </p:childTnLst>
                          </p:cTn>
                        </p:par>
                        <p:par>
                          <p:cTn id="97" fill="hold">
                            <p:stCondLst>
                              <p:cond delay="2400"/>
                            </p:stCondLst>
                            <p:childTnLst>
                              <p:par>
                                <p:cTn id="98" presetID="12" presetClass="entr" presetSubtype="8" fill="hold" grpId="0" nodeType="afterEffect">
                                  <p:stCondLst>
                                    <p:cond delay="0"/>
                                  </p:stCondLst>
                                  <p:childTnLst>
                                    <p:set>
                                      <p:cBhvr>
                                        <p:cTn id="99" dur="1" fill="hold">
                                          <p:stCondLst>
                                            <p:cond delay="0"/>
                                          </p:stCondLst>
                                        </p:cTn>
                                        <p:tgtEl>
                                          <p:spTgt spid="388"/>
                                        </p:tgtEl>
                                        <p:attrNameLst>
                                          <p:attrName>style.visibility</p:attrName>
                                        </p:attrNameLst>
                                      </p:cBhvr>
                                      <p:to>
                                        <p:strVal val="visible"/>
                                      </p:to>
                                    </p:set>
                                    <p:anim calcmode="lin" valueType="num">
                                      <p:cBhvr additive="base">
                                        <p:cTn id="100" dur="700"/>
                                        <p:tgtEl>
                                          <p:spTgt spid="388"/>
                                        </p:tgtEl>
                                        <p:attrNameLst>
                                          <p:attrName>ppt_x</p:attrName>
                                        </p:attrNameLst>
                                      </p:cBhvr>
                                      <p:tavLst>
                                        <p:tav tm="0">
                                          <p:val>
                                            <p:strVal val="#ppt_x-#ppt_w*1.125000"/>
                                          </p:val>
                                        </p:tav>
                                        <p:tav tm="100000">
                                          <p:val>
                                            <p:strVal val="#ppt_x"/>
                                          </p:val>
                                        </p:tav>
                                      </p:tavLst>
                                    </p:anim>
                                    <p:animEffect transition="in" filter="wipe(right)">
                                      <p:cBhvr>
                                        <p:cTn id="101" dur="700"/>
                                        <p:tgtEl>
                                          <p:spTgt spid="388"/>
                                        </p:tgtEl>
                                      </p:cBhvr>
                                    </p:animEffect>
                                  </p:childTnLst>
                                </p:cTn>
                              </p:par>
                            </p:childTnLst>
                          </p:cTn>
                        </p:par>
                        <p:par>
                          <p:cTn id="102" fill="hold">
                            <p:stCondLst>
                              <p:cond delay="3100"/>
                            </p:stCondLst>
                            <p:childTnLst>
                              <p:par>
                                <p:cTn id="103" presetID="22" presetClass="entr" presetSubtype="8" fill="hold" nodeType="afterEffect">
                                  <p:stCondLst>
                                    <p:cond delay="0"/>
                                  </p:stCondLst>
                                  <p:childTnLst>
                                    <p:set>
                                      <p:cBhvr>
                                        <p:cTn id="104" dur="1" fill="hold">
                                          <p:stCondLst>
                                            <p:cond delay="0"/>
                                          </p:stCondLst>
                                        </p:cTn>
                                        <p:tgtEl>
                                          <p:spTgt spid="442"/>
                                        </p:tgtEl>
                                        <p:attrNameLst>
                                          <p:attrName>style.visibility</p:attrName>
                                        </p:attrNameLst>
                                      </p:cBhvr>
                                      <p:to>
                                        <p:strVal val="visible"/>
                                      </p:to>
                                    </p:set>
                                    <p:animEffect transition="in" filter="wipe(left)">
                                      <p:cBhvr>
                                        <p:cTn id="105" dur="500"/>
                                        <p:tgtEl>
                                          <p:spTgt spid="44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389"/>
                                        </p:tgtEl>
                                        <p:attrNameLst>
                                          <p:attrName>style.visibility</p:attrName>
                                        </p:attrNameLst>
                                      </p:cBhvr>
                                      <p:to>
                                        <p:strVal val="visible"/>
                                      </p:to>
                                    </p:set>
                                    <p:animEffect transition="in" filter="wipe(left)">
                                      <p:cBhvr>
                                        <p:cTn id="110" dur="500"/>
                                        <p:tgtEl>
                                          <p:spTgt spid="389"/>
                                        </p:tgtEl>
                                      </p:cBhvr>
                                    </p:animEffect>
                                  </p:childTnLst>
                                </p:cTn>
                              </p:par>
                            </p:childTnLst>
                          </p:cTn>
                        </p:par>
                        <p:par>
                          <p:cTn id="111" fill="hold">
                            <p:stCondLst>
                              <p:cond delay="500"/>
                            </p:stCondLst>
                            <p:childTnLst>
                              <p:par>
                                <p:cTn id="112" presetID="22" presetClass="entr" presetSubtype="8" fill="hold" nodeType="afterEffect">
                                  <p:stCondLst>
                                    <p:cond delay="0"/>
                                  </p:stCondLst>
                                  <p:childTnLst>
                                    <p:set>
                                      <p:cBhvr>
                                        <p:cTn id="113" dur="1" fill="hold">
                                          <p:stCondLst>
                                            <p:cond delay="0"/>
                                          </p:stCondLst>
                                        </p:cTn>
                                        <p:tgtEl>
                                          <p:spTgt spid="411"/>
                                        </p:tgtEl>
                                        <p:attrNameLst>
                                          <p:attrName>style.visibility</p:attrName>
                                        </p:attrNameLst>
                                      </p:cBhvr>
                                      <p:to>
                                        <p:strVal val="visible"/>
                                      </p:to>
                                    </p:set>
                                    <p:animEffect transition="in" filter="wipe(left)">
                                      <p:cBhvr>
                                        <p:cTn id="114" dur="500"/>
                                        <p:tgtEl>
                                          <p:spTgt spid="411"/>
                                        </p:tgtEl>
                                      </p:cBhvr>
                                    </p:animEffect>
                                  </p:childTnLst>
                                </p:cTn>
                              </p:par>
                            </p:childTnLst>
                          </p:cTn>
                        </p:par>
                        <p:par>
                          <p:cTn id="115" fill="hold">
                            <p:stCondLst>
                              <p:cond delay="1000"/>
                            </p:stCondLst>
                            <p:childTnLst>
                              <p:par>
                                <p:cTn id="116" presetID="22" presetClass="entr" presetSubtype="8" fill="hold" nodeType="afterEffect">
                                  <p:stCondLst>
                                    <p:cond delay="0"/>
                                  </p:stCondLst>
                                  <p:childTnLst>
                                    <p:set>
                                      <p:cBhvr>
                                        <p:cTn id="117" dur="1" fill="hold">
                                          <p:stCondLst>
                                            <p:cond delay="0"/>
                                          </p:stCondLst>
                                        </p:cTn>
                                        <p:tgtEl>
                                          <p:spTgt spid="414"/>
                                        </p:tgtEl>
                                        <p:attrNameLst>
                                          <p:attrName>style.visibility</p:attrName>
                                        </p:attrNameLst>
                                      </p:cBhvr>
                                      <p:to>
                                        <p:strVal val="visible"/>
                                      </p:to>
                                    </p:set>
                                    <p:animEffect transition="in" filter="wipe(left)">
                                      <p:cBhvr>
                                        <p:cTn id="118" dur="500"/>
                                        <p:tgtEl>
                                          <p:spTgt spid="414"/>
                                        </p:tgtEl>
                                      </p:cBhvr>
                                    </p:animEffect>
                                  </p:childTnLst>
                                </p:cTn>
                              </p:par>
                            </p:childTnLst>
                          </p:cTn>
                        </p:par>
                        <p:par>
                          <p:cTn id="119" fill="hold">
                            <p:stCondLst>
                              <p:cond delay="1500"/>
                            </p:stCondLst>
                            <p:childTnLst>
                              <p:par>
                                <p:cTn id="120" presetID="22" presetClass="entr" presetSubtype="8" fill="hold" nodeType="afterEffect">
                                  <p:stCondLst>
                                    <p:cond delay="0"/>
                                  </p:stCondLst>
                                  <p:childTnLst>
                                    <p:set>
                                      <p:cBhvr>
                                        <p:cTn id="121" dur="1" fill="hold">
                                          <p:stCondLst>
                                            <p:cond delay="0"/>
                                          </p:stCondLst>
                                        </p:cTn>
                                        <p:tgtEl>
                                          <p:spTgt spid="2"/>
                                        </p:tgtEl>
                                        <p:attrNameLst>
                                          <p:attrName>style.visibility</p:attrName>
                                        </p:attrNameLst>
                                      </p:cBhvr>
                                      <p:to>
                                        <p:strVal val="visible"/>
                                      </p:to>
                                    </p:set>
                                    <p:animEffect transition="in" filter="wipe(left)">
                                      <p:cBhvr>
                                        <p:cTn id="122" dur="500"/>
                                        <p:tgtEl>
                                          <p:spTgt spid="2"/>
                                        </p:tgtEl>
                                      </p:cBhvr>
                                    </p:animEffect>
                                  </p:childTnLst>
                                </p:cTn>
                              </p:par>
                            </p:childTnLst>
                          </p:cTn>
                        </p:par>
                        <p:par>
                          <p:cTn id="123" fill="hold">
                            <p:stCondLst>
                              <p:cond delay="2000"/>
                            </p:stCondLst>
                            <p:childTnLst>
                              <p:par>
                                <p:cTn id="124" presetID="22" presetClass="entr" presetSubtype="8" fill="hold" grpId="0" nodeType="afterEffect">
                                  <p:stCondLst>
                                    <p:cond delay="0"/>
                                  </p:stCondLst>
                                  <p:childTnLst>
                                    <p:set>
                                      <p:cBhvr>
                                        <p:cTn id="125" dur="1" fill="hold">
                                          <p:stCondLst>
                                            <p:cond delay="0"/>
                                          </p:stCondLst>
                                        </p:cTn>
                                        <p:tgtEl>
                                          <p:spTgt spid="421"/>
                                        </p:tgtEl>
                                        <p:attrNameLst>
                                          <p:attrName>style.visibility</p:attrName>
                                        </p:attrNameLst>
                                      </p:cBhvr>
                                      <p:to>
                                        <p:strVal val="visible"/>
                                      </p:to>
                                    </p:set>
                                    <p:animEffect transition="in" filter="wipe(left)">
                                      <p:cBhvr>
                                        <p:cTn id="126" dur="500"/>
                                        <p:tgtEl>
                                          <p:spTgt spid="421"/>
                                        </p:tgtEl>
                                      </p:cBhvr>
                                    </p:animEffect>
                                  </p:childTnLst>
                                </p:cTn>
                              </p:par>
                            </p:childTnLst>
                          </p:cTn>
                        </p:par>
                        <p:par>
                          <p:cTn id="127" fill="hold">
                            <p:stCondLst>
                              <p:cond delay="2500"/>
                            </p:stCondLst>
                            <p:childTnLst>
                              <p:par>
                                <p:cTn id="128" presetID="22" presetClass="entr" presetSubtype="8" fill="hold" grpId="0" nodeType="afterEffect">
                                  <p:stCondLst>
                                    <p:cond delay="0"/>
                                  </p:stCondLst>
                                  <p:childTnLst>
                                    <p:set>
                                      <p:cBhvr>
                                        <p:cTn id="129" dur="1" fill="hold">
                                          <p:stCondLst>
                                            <p:cond delay="0"/>
                                          </p:stCondLst>
                                        </p:cTn>
                                        <p:tgtEl>
                                          <p:spTgt spid="423"/>
                                        </p:tgtEl>
                                        <p:attrNameLst>
                                          <p:attrName>style.visibility</p:attrName>
                                        </p:attrNameLst>
                                      </p:cBhvr>
                                      <p:to>
                                        <p:strVal val="visible"/>
                                      </p:to>
                                    </p:set>
                                    <p:animEffect transition="in" filter="wipe(left)">
                                      <p:cBhvr>
                                        <p:cTn id="130" dur="500"/>
                                        <p:tgtEl>
                                          <p:spTgt spid="423"/>
                                        </p:tgtEl>
                                      </p:cBhvr>
                                    </p:animEffect>
                                  </p:childTnLst>
                                </p:cTn>
                              </p:par>
                            </p:childTnLst>
                          </p:cTn>
                        </p:par>
                        <p:par>
                          <p:cTn id="131" fill="hold">
                            <p:stCondLst>
                              <p:cond delay="3000"/>
                            </p:stCondLst>
                            <p:childTnLst>
                              <p:par>
                                <p:cTn id="132" presetID="22" presetClass="entr" presetSubtype="8" fill="hold" grpId="0" nodeType="afterEffect">
                                  <p:stCondLst>
                                    <p:cond delay="0"/>
                                  </p:stCondLst>
                                  <p:childTnLst>
                                    <p:set>
                                      <p:cBhvr>
                                        <p:cTn id="133" dur="1" fill="hold">
                                          <p:stCondLst>
                                            <p:cond delay="0"/>
                                          </p:stCondLst>
                                        </p:cTn>
                                        <p:tgtEl>
                                          <p:spTgt spid="425"/>
                                        </p:tgtEl>
                                        <p:attrNameLst>
                                          <p:attrName>style.visibility</p:attrName>
                                        </p:attrNameLst>
                                      </p:cBhvr>
                                      <p:to>
                                        <p:strVal val="visible"/>
                                      </p:to>
                                    </p:set>
                                    <p:animEffect transition="in" filter="wipe(left)">
                                      <p:cBhvr>
                                        <p:cTn id="134" dur="500"/>
                                        <p:tgtEl>
                                          <p:spTgt spid="425"/>
                                        </p:tgtEl>
                                      </p:cBhvr>
                                    </p:animEffect>
                                  </p:childTnLst>
                                </p:cTn>
                              </p:par>
                            </p:childTnLst>
                          </p:cTn>
                        </p:par>
                        <p:par>
                          <p:cTn id="135" fill="hold">
                            <p:stCondLst>
                              <p:cond delay="3500"/>
                            </p:stCondLst>
                            <p:childTnLst>
                              <p:par>
                                <p:cTn id="136" presetID="22" presetClass="entr" presetSubtype="8" fill="hold" grpId="0" nodeType="afterEffect">
                                  <p:stCondLst>
                                    <p:cond delay="0"/>
                                  </p:stCondLst>
                                  <p:childTnLst>
                                    <p:set>
                                      <p:cBhvr>
                                        <p:cTn id="137" dur="1" fill="hold">
                                          <p:stCondLst>
                                            <p:cond delay="0"/>
                                          </p:stCondLst>
                                        </p:cTn>
                                        <p:tgtEl>
                                          <p:spTgt spid="424"/>
                                        </p:tgtEl>
                                        <p:attrNameLst>
                                          <p:attrName>style.visibility</p:attrName>
                                        </p:attrNameLst>
                                      </p:cBhvr>
                                      <p:to>
                                        <p:strVal val="visible"/>
                                      </p:to>
                                    </p:set>
                                    <p:animEffect transition="in" filter="wipe(left)">
                                      <p:cBhvr>
                                        <p:cTn id="138" dur="500"/>
                                        <p:tgtEl>
                                          <p:spTgt spid="424"/>
                                        </p:tgtEl>
                                      </p:cBhvr>
                                    </p:animEffect>
                                  </p:childTnLst>
                                </p:cTn>
                              </p:par>
                            </p:childTnLst>
                          </p:cTn>
                        </p:par>
                        <p:par>
                          <p:cTn id="139" fill="hold">
                            <p:stCondLst>
                              <p:cond delay="4000"/>
                            </p:stCondLst>
                            <p:childTnLst>
                              <p:par>
                                <p:cTn id="140" presetID="10" presetClass="entr" presetSubtype="0" fill="hold" nodeType="afterEffect">
                                  <p:stCondLst>
                                    <p:cond delay="0"/>
                                  </p:stCondLst>
                                  <p:childTnLst>
                                    <p:set>
                                      <p:cBhvr>
                                        <p:cTn id="141" dur="1" fill="hold">
                                          <p:stCondLst>
                                            <p:cond delay="0"/>
                                          </p:stCondLst>
                                        </p:cTn>
                                        <p:tgtEl>
                                          <p:spTgt spid="407"/>
                                        </p:tgtEl>
                                        <p:attrNameLst>
                                          <p:attrName>style.visibility</p:attrName>
                                        </p:attrNameLst>
                                      </p:cBhvr>
                                      <p:to>
                                        <p:strVal val="visible"/>
                                      </p:to>
                                    </p:set>
                                    <p:animEffect transition="in" filter="fade">
                                      <p:cBhvr>
                                        <p:cTn id="142" dur="500"/>
                                        <p:tgtEl>
                                          <p:spTgt spid="407"/>
                                        </p:tgtEl>
                                      </p:cBhvr>
                                    </p:animEffect>
                                  </p:childTnLst>
                                </p:cTn>
                              </p:par>
                            </p:childTnLst>
                          </p:cTn>
                        </p:par>
                        <p:par>
                          <p:cTn id="143" fill="hold">
                            <p:stCondLst>
                              <p:cond delay="4500"/>
                            </p:stCondLst>
                            <p:childTnLst>
                              <p:par>
                                <p:cTn id="144" presetID="21" presetClass="entr" presetSubtype="1" fill="hold" grpId="0" nodeType="afterEffect">
                                  <p:stCondLst>
                                    <p:cond delay="0"/>
                                  </p:stCondLst>
                                  <p:childTnLst>
                                    <p:set>
                                      <p:cBhvr>
                                        <p:cTn id="145" dur="1" fill="hold">
                                          <p:stCondLst>
                                            <p:cond delay="0"/>
                                          </p:stCondLst>
                                        </p:cTn>
                                        <p:tgtEl>
                                          <p:spTgt spid="391"/>
                                        </p:tgtEl>
                                        <p:attrNameLst>
                                          <p:attrName>style.visibility</p:attrName>
                                        </p:attrNameLst>
                                      </p:cBhvr>
                                      <p:to>
                                        <p:strVal val="visible"/>
                                      </p:to>
                                    </p:set>
                                    <p:animEffect transition="in" filter="wheel(1)">
                                      <p:cBhvr>
                                        <p:cTn id="146" dur="1500"/>
                                        <p:tgtEl>
                                          <p:spTgt spid="39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393"/>
                                        </p:tgtEl>
                                        <p:attrNameLst>
                                          <p:attrName>style.visibility</p:attrName>
                                        </p:attrNameLst>
                                      </p:cBhvr>
                                      <p:to>
                                        <p:strVal val="visible"/>
                                      </p:to>
                                    </p:set>
                                    <p:animEffect transition="in" filter="fade">
                                      <p:cBhvr>
                                        <p:cTn id="149" dur="500"/>
                                        <p:tgtEl>
                                          <p:spTgt spid="393"/>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108"/>
                                        </p:tgtEl>
                                        <p:attrNameLst>
                                          <p:attrName>style.visibility</p:attrName>
                                        </p:attrNameLst>
                                      </p:cBhvr>
                                      <p:to>
                                        <p:strVal val="visible"/>
                                      </p:to>
                                    </p:set>
                                    <p:animEffect transition="in" filter="fade">
                                      <p:cBhvr>
                                        <p:cTn id="154" dur="500"/>
                                        <p:tgtEl>
                                          <p:spTgt spid="108"/>
                                        </p:tgtEl>
                                      </p:cBhvr>
                                    </p:animEffect>
                                  </p:childTnLst>
                                </p:cTn>
                              </p:par>
                              <p:par>
                                <p:cTn id="155" presetID="10" presetClass="entr" presetSubtype="0" fill="hold" nodeType="withEffect">
                                  <p:stCondLst>
                                    <p:cond delay="0"/>
                                  </p:stCondLst>
                                  <p:childTnLst>
                                    <p:set>
                                      <p:cBhvr>
                                        <p:cTn id="156" dur="1" fill="hold">
                                          <p:stCondLst>
                                            <p:cond delay="0"/>
                                          </p:stCondLst>
                                        </p:cTn>
                                        <p:tgtEl>
                                          <p:spTgt spid="109"/>
                                        </p:tgtEl>
                                        <p:attrNameLst>
                                          <p:attrName>style.visibility</p:attrName>
                                        </p:attrNameLst>
                                      </p:cBhvr>
                                      <p:to>
                                        <p:strVal val="visible"/>
                                      </p:to>
                                    </p:set>
                                    <p:animEffect transition="in" filter="fade">
                                      <p:cBhvr>
                                        <p:cTn id="157" dur="500"/>
                                        <p:tgtEl>
                                          <p:spTgt spid="109"/>
                                        </p:tgtEl>
                                      </p:cBhvr>
                                    </p:animEffect>
                                  </p:childTnLst>
                                </p:cTn>
                              </p:par>
                              <p:par>
                                <p:cTn id="158" presetID="10" presetClass="entr" presetSubtype="0" fill="hold" nodeType="withEffect">
                                  <p:stCondLst>
                                    <p:cond delay="0"/>
                                  </p:stCondLst>
                                  <p:childTnLst>
                                    <p:set>
                                      <p:cBhvr>
                                        <p:cTn id="159" dur="1" fill="hold">
                                          <p:stCondLst>
                                            <p:cond delay="0"/>
                                          </p:stCondLst>
                                        </p:cTn>
                                        <p:tgtEl>
                                          <p:spTgt spid="111"/>
                                        </p:tgtEl>
                                        <p:attrNameLst>
                                          <p:attrName>style.visibility</p:attrName>
                                        </p:attrNameLst>
                                      </p:cBhvr>
                                      <p:to>
                                        <p:strVal val="visible"/>
                                      </p:to>
                                    </p:set>
                                    <p:animEffect transition="in" filter="fade">
                                      <p:cBhvr>
                                        <p:cTn id="160" dur="500"/>
                                        <p:tgtEl>
                                          <p:spTgt spid="111"/>
                                        </p:tgtEl>
                                      </p:cBhvr>
                                    </p:animEffect>
                                  </p:childTnLst>
                                </p:cTn>
                              </p:par>
                              <p:par>
                                <p:cTn id="161" presetID="10" presetClass="entr" presetSubtype="0" fill="hold" nodeType="withEffect">
                                  <p:stCondLst>
                                    <p:cond delay="0"/>
                                  </p:stCondLst>
                                  <p:childTnLst>
                                    <p:set>
                                      <p:cBhvr>
                                        <p:cTn id="162" dur="1" fill="hold">
                                          <p:stCondLst>
                                            <p:cond delay="0"/>
                                          </p:stCondLst>
                                        </p:cTn>
                                        <p:tgtEl>
                                          <p:spTgt spid="112"/>
                                        </p:tgtEl>
                                        <p:attrNameLst>
                                          <p:attrName>style.visibility</p:attrName>
                                        </p:attrNameLst>
                                      </p:cBhvr>
                                      <p:to>
                                        <p:strVal val="visible"/>
                                      </p:to>
                                    </p:set>
                                    <p:animEffect transition="in" filter="fade">
                                      <p:cBhvr>
                                        <p:cTn id="163" dur="500"/>
                                        <p:tgtEl>
                                          <p:spTgt spid="112"/>
                                        </p:tgtEl>
                                      </p:cBhvr>
                                    </p:animEffect>
                                  </p:childTnLst>
                                </p:cTn>
                              </p:par>
                              <p:par>
                                <p:cTn id="164" presetID="10" presetClass="entr" presetSubtype="0" fill="hold" nodeType="withEffect">
                                  <p:stCondLst>
                                    <p:cond delay="0"/>
                                  </p:stCondLst>
                                  <p:childTnLst>
                                    <p:set>
                                      <p:cBhvr>
                                        <p:cTn id="165" dur="1" fill="hold">
                                          <p:stCondLst>
                                            <p:cond delay="0"/>
                                          </p:stCondLst>
                                        </p:cTn>
                                        <p:tgtEl>
                                          <p:spTgt spid="113"/>
                                        </p:tgtEl>
                                        <p:attrNameLst>
                                          <p:attrName>style.visibility</p:attrName>
                                        </p:attrNameLst>
                                      </p:cBhvr>
                                      <p:to>
                                        <p:strVal val="visible"/>
                                      </p:to>
                                    </p:set>
                                    <p:animEffect transition="in" filter="fade">
                                      <p:cBhvr>
                                        <p:cTn id="166" dur="500"/>
                                        <p:tgtEl>
                                          <p:spTgt spid="113"/>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14"/>
                                        </p:tgtEl>
                                        <p:attrNameLst>
                                          <p:attrName>style.visibility</p:attrName>
                                        </p:attrNameLst>
                                      </p:cBhvr>
                                      <p:to>
                                        <p:strVal val="visible"/>
                                      </p:to>
                                    </p:set>
                                    <p:animEffect transition="in" filter="fade">
                                      <p:cBhvr>
                                        <p:cTn id="169" dur="500"/>
                                        <p:tgtEl>
                                          <p:spTgt spid="11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Effect transition="in" filter="fade">
                                      <p:cBhvr>
                                        <p:cTn id="172"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60" grpId="0" animBg="1"/>
      <p:bldP spid="366" grpId="0" animBg="1"/>
      <p:bldP spid="388" grpId="0" animBg="1"/>
      <p:bldP spid="389" grpId="0" animBg="1"/>
      <p:bldP spid="391" grpId="0" animBg="1"/>
      <p:bldP spid="393" grpId="0"/>
      <p:bldP spid="394" grpId="0"/>
      <p:bldP spid="421" grpId="0" animBg="1"/>
      <p:bldP spid="423" grpId="0" animBg="1"/>
      <p:bldP spid="424" grpId="0" animBg="1"/>
      <p:bldP spid="425" grpId="0" animBg="1"/>
      <p:bldP spid="444" grpId="0" animBg="1"/>
      <p:bldP spid="114" grpId="0"/>
      <p:bldP spid="11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95AE43-BC58-4A2B-BAD9-1B5646F7517E}"/>
              </a:ext>
            </a:extLst>
          </p:cNvPr>
          <p:cNvPicPr>
            <a:picLocks noChangeAspect="1"/>
          </p:cNvPicPr>
          <p:nvPr/>
        </p:nvPicPr>
        <p:blipFill>
          <a:blip r:embed="rId2"/>
          <a:stretch>
            <a:fillRect/>
          </a:stretch>
        </p:blipFill>
        <p:spPr>
          <a:xfrm>
            <a:off x="4846652" y="4153213"/>
            <a:ext cx="2740677" cy="2544414"/>
          </a:xfrm>
          <a:prstGeom prst="rect">
            <a:avLst/>
          </a:prstGeom>
          <a:ln>
            <a:noFill/>
          </a:ln>
          <a:effectLst>
            <a:outerShdw blurRad="190500" algn="tl" rotWithShape="0">
              <a:srgbClr val="000000">
                <a:alpha val="70000"/>
              </a:srgbClr>
            </a:outerShdw>
          </a:effectLst>
        </p:spPr>
      </p:pic>
      <p:sp>
        <p:nvSpPr>
          <p:cNvPr id="14" name="Title 1"/>
          <p:cNvSpPr txBox="1">
            <a:spLocks/>
          </p:cNvSpPr>
          <p:nvPr/>
        </p:nvSpPr>
        <p:spPr>
          <a:xfrm>
            <a:off x="1189038" y="295730"/>
            <a:ext cx="10579017"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dirty="0">
                <a:solidFill>
                  <a:schemeClr val="tx1"/>
                </a:solidFill>
              </a:rPr>
              <a:t>Visual Studio 2017 Container tools</a:t>
            </a:r>
          </a:p>
        </p:txBody>
      </p:sp>
      <p:sp>
        <p:nvSpPr>
          <p:cNvPr id="15" name="Text Placeholder 2"/>
          <p:cNvSpPr txBox="1">
            <a:spLocks/>
          </p:cNvSpPr>
          <p:nvPr/>
        </p:nvSpPr>
        <p:spPr>
          <a:xfrm>
            <a:off x="274702" y="1211287"/>
            <a:ext cx="7312627" cy="3510422"/>
          </a:xfrm>
        </p:spPr>
        <p:txBody>
          <a:bodyPr lIns="182880" tIns="146304" rIns="182880" bIns="146304">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32563"/>
            <a:r>
              <a:rPr lang="en-US" sz="3200" dirty="0"/>
              <a:t>Run, debug, test web, and console </a:t>
            </a:r>
            <a:br>
              <a:rPr lang="en-US" sz="3200" dirty="0"/>
            </a:br>
            <a:r>
              <a:rPr lang="en-US" sz="3200" dirty="0"/>
              <a:t>apps in Docker Containers</a:t>
            </a:r>
          </a:p>
          <a:p>
            <a:pPr marL="511175" lvl="1" indent="-225425" defTabSz="932563"/>
            <a:r>
              <a:rPr lang="en-US" sz="1600" i="1" dirty="0"/>
              <a:t>.NET FX w/Windows Server, .NET Core with Nano Server, and Linux</a:t>
            </a:r>
          </a:p>
          <a:p>
            <a:pPr marL="285750" indent="-285750" defTabSz="932563"/>
            <a:r>
              <a:rPr lang="en-US" sz="3200" dirty="0"/>
              <a:t>Breakpoint debugging</a:t>
            </a:r>
          </a:p>
          <a:p>
            <a:pPr marL="285750" indent="-285750" defTabSz="932563"/>
            <a:r>
              <a:rPr lang="en-US" sz="3200" dirty="0"/>
              <a:t>Edit &amp; refresh of code</a:t>
            </a:r>
          </a:p>
          <a:p>
            <a:pPr marL="285750" indent="-285750" defTabSz="932563"/>
            <a:r>
              <a:rPr lang="en-US" sz="3200" dirty="0"/>
              <a:t>Scaffolds Docker assets</a:t>
            </a:r>
          </a:p>
          <a:p>
            <a:pPr marL="511175" lvl="1" indent="-225425" defTabSz="932563">
              <a:tabLst>
                <a:tab pos="1243254" algn="l"/>
              </a:tabLst>
            </a:pPr>
            <a:r>
              <a:rPr lang="en-US" sz="1800" dirty="0"/>
              <a:t>Dockerfile, docker-compose.yml</a:t>
            </a:r>
          </a:p>
        </p:txBody>
      </p:sp>
      <p:pic>
        <p:nvPicPr>
          <p:cNvPr id="23" name="Picture 4" descr="https://zapier.cachefly.net/storage/services/59152a3a91bfe0ddd2fc9b978448593a.128x128.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704" t="22115" r="21627" b="23287"/>
          <a:stretch/>
        </p:blipFill>
        <p:spPr bwMode="auto">
          <a:xfrm>
            <a:off x="276324" y="295729"/>
            <a:ext cx="821329" cy="7643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8AF0AE2-577F-466A-8196-2787929B414A}"/>
              </a:ext>
            </a:extLst>
          </p:cNvPr>
          <p:cNvPicPr>
            <a:picLocks noChangeAspect="1"/>
          </p:cNvPicPr>
          <p:nvPr/>
        </p:nvPicPr>
        <p:blipFill>
          <a:blip r:embed="rId4"/>
          <a:stretch>
            <a:fillRect/>
          </a:stretch>
        </p:blipFill>
        <p:spPr>
          <a:xfrm>
            <a:off x="6914451" y="1551473"/>
            <a:ext cx="5247321" cy="2951618"/>
          </a:xfrm>
          <a:prstGeom prst="rect">
            <a:avLst/>
          </a:prstGeom>
          <a:ln>
            <a:noFill/>
          </a:ln>
          <a:effectLst>
            <a:outerShdw blurRad="190500" algn="tl" rotWithShape="0">
              <a:srgbClr val="000000">
                <a:alpha val="70000"/>
              </a:srgbClr>
            </a:outerShdw>
          </a:effectLst>
        </p:spPr>
      </p:pic>
      <p:pic>
        <p:nvPicPr>
          <p:cNvPr id="2" name="Picture 1">
            <a:extLst>
              <a:ext uri="{FF2B5EF4-FFF2-40B4-BE49-F238E27FC236}">
                <a16:creationId xmlns:a16="http://schemas.microsoft.com/office/drawing/2014/main" id="{332D72A0-097E-40AD-AA86-2D913DCD7F65}"/>
              </a:ext>
            </a:extLst>
          </p:cNvPr>
          <p:cNvPicPr>
            <a:picLocks noChangeAspect="1"/>
          </p:cNvPicPr>
          <p:nvPr/>
        </p:nvPicPr>
        <p:blipFill>
          <a:blip r:embed="rId5"/>
          <a:stretch>
            <a:fillRect/>
          </a:stretch>
        </p:blipFill>
        <p:spPr>
          <a:xfrm>
            <a:off x="9548866" y="1211287"/>
            <a:ext cx="2612906" cy="2622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BBF0FFD5-0880-4C68-8E4F-60EF9212AD19}"/>
              </a:ext>
            </a:extLst>
          </p:cNvPr>
          <p:cNvPicPr>
            <a:picLocks noChangeAspect="1"/>
          </p:cNvPicPr>
          <p:nvPr/>
        </p:nvPicPr>
        <p:blipFill>
          <a:blip r:embed="rId6"/>
          <a:stretch>
            <a:fillRect/>
          </a:stretch>
        </p:blipFill>
        <p:spPr>
          <a:xfrm>
            <a:off x="274702" y="4715589"/>
            <a:ext cx="2504916" cy="937705"/>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452891B5-BB2B-41FC-97ED-13C3BC9C638F}"/>
              </a:ext>
            </a:extLst>
          </p:cNvPr>
          <p:cNvPicPr>
            <a:picLocks noChangeAspect="1"/>
          </p:cNvPicPr>
          <p:nvPr/>
        </p:nvPicPr>
        <p:blipFill>
          <a:blip r:embed="rId7"/>
          <a:stretch>
            <a:fillRect/>
          </a:stretch>
        </p:blipFill>
        <p:spPr>
          <a:xfrm>
            <a:off x="2103482" y="5533429"/>
            <a:ext cx="2462985" cy="11641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71347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5C446A-4A1D-433D-9595-09797A52BB7A}"/>
              </a:ext>
            </a:extLst>
          </p:cNvPr>
          <p:cNvSpPr>
            <a:spLocks noGrp="1"/>
          </p:cNvSpPr>
          <p:nvPr>
            <p:ph type="body" sz="quarter" idx="10"/>
          </p:nvPr>
        </p:nvSpPr>
        <p:spPr>
          <a:xfrm>
            <a:off x="274638" y="1212850"/>
            <a:ext cx="11887200" cy="5486401"/>
          </a:xfrm>
        </p:spPr>
        <p:txBody>
          <a:bodyPr>
            <a:normAutofit fontScale="92500" lnSpcReduction="10000"/>
          </a:bodyPr>
          <a:lstStyle/>
          <a:p>
            <a:r>
              <a:rPr lang="en-US" dirty="0"/>
              <a:t>Northern Trust</a:t>
            </a:r>
          </a:p>
          <a:p>
            <a:pPr lvl="1"/>
            <a:r>
              <a:rPr lang="en-US" dirty="0"/>
              <a:t>4x Faster Deployment Times, 2x Improvement in infrastructure utilization</a:t>
            </a:r>
          </a:p>
          <a:p>
            <a:r>
              <a:rPr lang="en-US" dirty="0"/>
              <a:t>Microsoft IT</a:t>
            </a:r>
          </a:p>
          <a:p>
            <a:pPr lvl="1"/>
            <a:r>
              <a:rPr lang="en-US" dirty="0"/>
              <a:t>10 Apps; 4x Density improvement; 1/3 infrastructure cost</a:t>
            </a:r>
          </a:p>
          <a:p>
            <a:r>
              <a:rPr lang="en-US" i="1" dirty="0"/>
              <a:t>Yet to be named transportation provider</a:t>
            </a:r>
          </a:p>
          <a:p>
            <a:pPr lvl="1"/>
            <a:r>
              <a:rPr lang="en-US" dirty="0"/>
              <a:t>20% faster response times for customers</a:t>
            </a:r>
          </a:p>
          <a:p>
            <a:pPr lvl="1"/>
            <a:r>
              <a:rPr lang="en-US" dirty="0"/>
              <a:t>Deployment went from Weeks to Days</a:t>
            </a:r>
          </a:p>
          <a:p>
            <a:pPr lvl="1"/>
            <a:r>
              <a:rPr lang="en-US" dirty="0"/>
              <a:t>In production for several month</a:t>
            </a:r>
          </a:p>
          <a:p>
            <a:r>
              <a:rPr lang="en-US" dirty="0"/>
              <a:t>Tyco</a:t>
            </a:r>
          </a:p>
          <a:p>
            <a:pPr lvl="1"/>
            <a:r>
              <a:rPr lang="en-US" dirty="0"/>
              <a:t>Went into production before Windows Server was GA</a:t>
            </a:r>
          </a:p>
          <a:p>
            <a:pPr lvl="1"/>
            <a:r>
              <a:rPr lang="en-US" i="1" dirty="0"/>
              <a:t>“By using Windows Server Containers and Docker, we can remove the scalability limits on this critical application by adopting a microservices architecture. This will enable us to sell and support more devices, which is important as our customer base expands and large customers add new facilities.“</a:t>
            </a:r>
            <a:r>
              <a:rPr lang="en-US" dirty="0"/>
              <a:t> -Stephen Tarmey : Chief Architect Tyco</a:t>
            </a:r>
          </a:p>
        </p:txBody>
      </p:sp>
      <p:sp>
        <p:nvSpPr>
          <p:cNvPr id="2" name="Title 1">
            <a:extLst>
              <a:ext uri="{FF2B5EF4-FFF2-40B4-BE49-F238E27FC236}">
                <a16:creationId xmlns:a16="http://schemas.microsoft.com/office/drawing/2014/main" id="{50272F15-9E6D-49E6-9887-853518DA957A}"/>
              </a:ext>
            </a:extLst>
          </p:cNvPr>
          <p:cNvSpPr>
            <a:spLocks noGrp="1"/>
          </p:cNvSpPr>
          <p:nvPr>
            <p:ph type="title"/>
          </p:nvPr>
        </p:nvSpPr>
        <p:spPr/>
        <p:txBody>
          <a:bodyPr/>
          <a:lstStyle/>
          <a:p>
            <a:r>
              <a:rPr lang="en-US"/>
              <a:t>Customer Success</a:t>
            </a:r>
            <a:endParaRPr lang="en-US" dirty="0"/>
          </a:p>
        </p:txBody>
      </p:sp>
    </p:spTree>
    <p:extLst>
      <p:ext uri="{BB962C8B-B14F-4D97-AF65-F5344CB8AC3E}">
        <p14:creationId xmlns:p14="http://schemas.microsoft.com/office/powerpoint/2010/main" val="258007395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037" y="295274"/>
            <a:ext cx="10975165" cy="917575"/>
          </a:xfrm>
        </p:spPr>
        <p:txBody>
          <a:bodyPr/>
          <a:lstStyle/>
          <a:p>
            <a:r>
              <a:rPr lang="en-US" dirty="0"/>
              <a:t>Visual Studio code</a:t>
            </a:r>
          </a:p>
        </p:txBody>
      </p:sp>
      <p:sp>
        <p:nvSpPr>
          <p:cNvPr id="5" name="Content Placeholder 4"/>
          <p:cNvSpPr>
            <a:spLocks noGrp="1"/>
          </p:cNvSpPr>
          <p:nvPr>
            <p:ph sz="half" idx="4294967295"/>
          </p:nvPr>
        </p:nvSpPr>
        <p:spPr>
          <a:xfrm>
            <a:off x="7772652" y="1485604"/>
            <a:ext cx="4389120" cy="1926681"/>
          </a:xfrm>
          <a:noFill/>
        </p:spPr>
        <p:txBody>
          <a:bodyPr wrap="square" lIns="182880" tIns="146304" rIns="182880" bIns="146304">
            <a:spAutoFit/>
          </a:bodyPr>
          <a:lstStyle/>
          <a:p>
            <a:pPr marL="228600" indent="-228600"/>
            <a:r>
              <a:rPr lang="en-US" sz="2000" dirty="0">
                <a:latin typeface="+mn-lt"/>
              </a:rPr>
              <a:t>OS X, Linux, Windows</a:t>
            </a:r>
          </a:p>
          <a:p>
            <a:pPr marL="228600" indent="-228600"/>
            <a:r>
              <a:rPr lang="en-US" sz="2000" dirty="0">
                <a:latin typeface="+mn-lt"/>
              </a:rPr>
              <a:t>Node, Python, Go, .NET Core</a:t>
            </a:r>
          </a:p>
          <a:p>
            <a:pPr marL="228600" indent="-228600"/>
            <a:r>
              <a:rPr lang="en-US" sz="2000" dirty="0">
                <a:latin typeface="+mn-lt"/>
              </a:rPr>
              <a:t>Git SCC integration</a:t>
            </a:r>
          </a:p>
          <a:p>
            <a:pPr marL="228600" indent="-228600"/>
            <a:r>
              <a:rPr lang="en-US" sz="2000" dirty="0">
                <a:latin typeface="+mn-lt"/>
              </a:rPr>
              <a:t>Extensible platform</a:t>
            </a:r>
          </a:p>
          <a:p>
            <a:pPr marL="228600" indent="-228600"/>
            <a:r>
              <a:rPr lang="en-US" sz="2000" dirty="0">
                <a:latin typeface="+mn-lt"/>
              </a:rPr>
              <a:t>Docker Asset Editing – extension</a:t>
            </a:r>
          </a:p>
        </p:txBody>
      </p:sp>
      <p:pic>
        <p:nvPicPr>
          <p:cNvPr id="7" name="Picture 6" descr="vs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735" y="355679"/>
            <a:ext cx="670765" cy="670765"/>
          </a:xfrm>
          <a:prstGeom prst="rect">
            <a:avLst/>
          </a:prstGeom>
        </p:spPr>
      </p:pic>
      <p:sp>
        <p:nvSpPr>
          <p:cNvPr id="8" name="TextBox 7"/>
          <p:cNvSpPr txBox="1"/>
          <p:nvPr/>
        </p:nvSpPr>
        <p:spPr>
          <a:xfrm>
            <a:off x="274702" y="6094385"/>
            <a:ext cx="3457599" cy="603242"/>
          </a:xfrm>
          <a:prstGeom prst="rect">
            <a:avLst/>
          </a:prstGeom>
          <a:noFill/>
        </p:spPr>
        <p:txBody>
          <a:bodyPr wrap="square" lIns="182880" tIns="146304" rIns="182880" bIns="146304" rtlCol="0">
            <a:spAutoFit/>
          </a:bodyPr>
          <a:lstStyle/>
          <a:p>
            <a:r>
              <a:rPr lang="en-US" sz="2000" dirty="0">
                <a:hlinkClick r:id="rId3"/>
              </a:rPr>
              <a:t>aka.ms/VSCode</a:t>
            </a:r>
            <a:r>
              <a:rPr lang="en-US" sz="2000" dirty="0"/>
              <a:t> </a:t>
            </a:r>
          </a:p>
        </p:txBody>
      </p:sp>
      <p:sp>
        <p:nvSpPr>
          <p:cNvPr id="9" name="TextBox 8"/>
          <p:cNvSpPr txBox="1"/>
          <p:nvPr/>
        </p:nvSpPr>
        <p:spPr>
          <a:xfrm>
            <a:off x="3017872" y="6094385"/>
            <a:ext cx="5542356" cy="603242"/>
          </a:xfrm>
          <a:prstGeom prst="rect">
            <a:avLst/>
          </a:prstGeom>
          <a:noFill/>
        </p:spPr>
        <p:txBody>
          <a:bodyPr wrap="square" lIns="182880" tIns="146304" rIns="182880" bIns="146304" rtlCol="0">
            <a:spAutoFit/>
          </a:bodyPr>
          <a:lstStyle/>
          <a:p>
            <a:r>
              <a:rPr lang="en-US" sz="2000" dirty="0">
                <a:hlinkClick r:id="rId4"/>
              </a:rPr>
              <a:t>aka.ms/Dock`erToolsForVSCode</a:t>
            </a:r>
            <a:r>
              <a:rPr lang="en-US" sz="2000" dirty="0"/>
              <a:t> </a:t>
            </a:r>
          </a:p>
        </p:txBody>
      </p:sp>
      <p:pic>
        <p:nvPicPr>
          <p:cNvPr id="12" name="Picture 11"/>
          <p:cNvPicPr>
            <a:picLocks noChangeAspect="1"/>
          </p:cNvPicPr>
          <p:nvPr/>
        </p:nvPicPr>
        <p:blipFill>
          <a:blip r:embed="rId5"/>
          <a:stretch>
            <a:fillRect/>
          </a:stretch>
        </p:blipFill>
        <p:spPr>
          <a:xfrm>
            <a:off x="274702" y="1485604"/>
            <a:ext cx="7315136" cy="4574636"/>
          </a:xfrm>
          <a:prstGeom prst="rect">
            <a:avLst/>
          </a:prstGeom>
        </p:spPr>
      </p:pic>
      <p:pic>
        <p:nvPicPr>
          <p:cNvPr id="10" name="Picture 9" descr="moby.png"/>
          <p:cNvPicPr>
            <a:picLocks noChangeAspect="1"/>
          </p:cNvPicPr>
          <p:nvPr/>
        </p:nvPicPr>
        <p:blipFill rotWithShape="1">
          <a:blip r:embed="rId6">
            <a:extLst>
              <a:ext uri="{28A0092B-C50C-407E-A947-70E740481C1C}">
                <a14:useLocalDpi xmlns:a14="http://schemas.microsoft.com/office/drawing/2010/main" val="0"/>
              </a:ext>
            </a:extLst>
          </a:blip>
          <a:srcRect l="-2578" r="50000" b="7582"/>
          <a:stretch/>
        </p:blipFill>
        <p:spPr>
          <a:xfrm>
            <a:off x="11099636" y="5487236"/>
            <a:ext cx="1336839" cy="1507289"/>
          </a:xfrm>
          <a:prstGeom prst="rect">
            <a:avLst/>
          </a:prstGeom>
        </p:spPr>
      </p:pic>
      <p:sp>
        <p:nvSpPr>
          <p:cNvPr id="3" name="Rectangle 2">
            <a:extLst>
              <a:ext uri="{FF2B5EF4-FFF2-40B4-BE49-F238E27FC236}">
                <a16:creationId xmlns:a16="http://schemas.microsoft.com/office/drawing/2014/main" id="{38A192A3-D43F-465A-BBD9-D5739BBBAC3A}"/>
              </a:ext>
            </a:extLst>
          </p:cNvPr>
          <p:cNvSpPr/>
          <p:nvPr/>
        </p:nvSpPr>
        <p:spPr bwMode="auto">
          <a:xfrm>
            <a:off x="3147409" y="3992556"/>
            <a:ext cx="1005829" cy="18287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0206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a:t>
            </a:r>
          </a:p>
        </p:txBody>
      </p:sp>
      <p:sp>
        <p:nvSpPr>
          <p:cNvPr id="10" name="Rectangle 9"/>
          <p:cNvSpPr/>
          <p:nvPr/>
        </p:nvSpPr>
        <p:spPr bwMode="auto">
          <a:xfrm>
            <a:off x="1641087" y="1448430"/>
            <a:ext cx="9149149" cy="91440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Containers at Microsoft </a:t>
            </a:r>
          </a:p>
        </p:txBody>
      </p:sp>
      <p:sp>
        <p:nvSpPr>
          <p:cNvPr id="11" name="Rectangle 10"/>
          <p:cNvSpPr/>
          <p:nvPr/>
        </p:nvSpPr>
        <p:spPr bwMode="auto">
          <a:xfrm>
            <a:off x="1641088" y="2362830"/>
            <a:ext cx="9149148" cy="6858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latin typeface="+mj-lt"/>
              </a:rPr>
              <a:t>microsoft.com/containers</a:t>
            </a:r>
          </a:p>
        </p:txBody>
      </p:sp>
      <p:sp>
        <p:nvSpPr>
          <p:cNvPr id="12" name="TextBox 11"/>
          <p:cNvSpPr txBox="1"/>
          <p:nvPr/>
        </p:nvSpPr>
        <p:spPr>
          <a:xfrm>
            <a:off x="1646237" y="1863070"/>
            <a:ext cx="922020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solidFill>
                  <a:schemeClr val="bg1"/>
                </a:solidFill>
                <a:latin typeface="+mj-lt"/>
              </a:rPr>
              <a:t>Microsoft and the container ecosystem</a:t>
            </a:r>
          </a:p>
        </p:txBody>
      </p:sp>
      <p:sp>
        <p:nvSpPr>
          <p:cNvPr id="13" name="Rectangle 12"/>
          <p:cNvSpPr/>
          <p:nvPr/>
        </p:nvSpPr>
        <p:spPr bwMode="auto">
          <a:xfrm>
            <a:off x="1641087" y="3256126"/>
            <a:ext cx="9149149" cy="91440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Windows </a:t>
            </a:r>
            <a:r>
              <a:rPr lang="en-US" sz="2400">
                <a:gradFill>
                  <a:gsLst>
                    <a:gs pos="0">
                      <a:srgbClr val="FFFFFF"/>
                    </a:gs>
                    <a:gs pos="100000">
                      <a:srgbClr val="FFFFFF"/>
                    </a:gs>
                  </a:gsLst>
                  <a:lin ang="5400000" scaled="0"/>
                </a:gradFill>
                <a:ea typeface="Segoe UI" pitchFamily="34" charset="0"/>
                <a:cs typeface="Segoe UI" pitchFamily="34" charset="0"/>
              </a:rPr>
              <a:t>Container Docs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1641088" y="4170526"/>
            <a:ext cx="9149148" cy="6858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latin typeface="+mj-lt"/>
              </a:rPr>
              <a:t>aka.ms/</a:t>
            </a:r>
            <a:r>
              <a:rPr lang="en-US" sz="2000" dirty="0" err="1">
                <a:latin typeface="+mj-lt"/>
              </a:rPr>
              <a:t>windowscontainers</a:t>
            </a:r>
            <a:endParaRPr lang="en-US" sz="2000" dirty="0">
              <a:latin typeface="+mj-lt"/>
            </a:endParaRPr>
          </a:p>
        </p:txBody>
      </p:sp>
      <p:sp>
        <p:nvSpPr>
          <p:cNvPr id="15" name="TextBox 14"/>
          <p:cNvSpPr txBox="1"/>
          <p:nvPr/>
        </p:nvSpPr>
        <p:spPr>
          <a:xfrm>
            <a:off x="1646237" y="3670766"/>
            <a:ext cx="4994739"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solidFill>
                  <a:schemeClr val="bg1"/>
                </a:solidFill>
                <a:latin typeface="+mj-lt"/>
              </a:rPr>
              <a:t>Getting Started Guides and Documentation</a:t>
            </a:r>
          </a:p>
        </p:txBody>
      </p:sp>
      <p:sp>
        <p:nvSpPr>
          <p:cNvPr id="16" name="Rectangle 15"/>
          <p:cNvSpPr/>
          <p:nvPr/>
        </p:nvSpPr>
        <p:spPr bwMode="auto">
          <a:xfrm>
            <a:off x="1641088" y="5063822"/>
            <a:ext cx="9149148" cy="91440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Community Links</a:t>
            </a:r>
          </a:p>
        </p:txBody>
      </p:sp>
      <p:sp>
        <p:nvSpPr>
          <p:cNvPr id="17" name="Rectangle 16"/>
          <p:cNvSpPr/>
          <p:nvPr/>
        </p:nvSpPr>
        <p:spPr bwMode="auto">
          <a:xfrm>
            <a:off x="1641088" y="5978222"/>
            <a:ext cx="9149148" cy="6858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latin typeface="+mj-lt"/>
              </a:rPr>
              <a:t>aka.ms/</a:t>
            </a:r>
            <a:r>
              <a:rPr lang="en-US" sz="2000" dirty="0" err="1">
                <a:latin typeface="+mj-lt"/>
              </a:rPr>
              <a:t>windowscontainers</a:t>
            </a:r>
            <a:r>
              <a:rPr lang="en-US" sz="2000" dirty="0">
                <a:latin typeface="+mj-lt"/>
              </a:rPr>
              <a:t>/community</a:t>
            </a:r>
          </a:p>
        </p:txBody>
      </p:sp>
      <p:sp>
        <p:nvSpPr>
          <p:cNvPr id="18" name="TextBox 17"/>
          <p:cNvSpPr txBox="1"/>
          <p:nvPr/>
        </p:nvSpPr>
        <p:spPr>
          <a:xfrm>
            <a:off x="1646237" y="5478462"/>
            <a:ext cx="9143999"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solidFill>
                  <a:schemeClr val="bg1"/>
                </a:solidFill>
                <a:latin typeface="+mj-lt"/>
              </a:rPr>
              <a:t>Links to blogs, videos and other valuable resources.</a:t>
            </a:r>
          </a:p>
        </p:txBody>
      </p:sp>
    </p:spTree>
    <p:extLst>
      <p:ext uri="{BB962C8B-B14F-4D97-AF65-F5344CB8AC3E}">
        <p14:creationId xmlns:p14="http://schemas.microsoft.com/office/powerpoint/2010/main" val="342329272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1832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0062"/>
            <a:ext cx="12436475" cy="946413"/>
          </a:xfrm>
        </p:spPr>
        <p:txBody>
          <a:bodyPr/>
          <a:lstStyle/>
          <a:p>
            <a:pPr algn="ctr"/>
            <a:r>
              <a:rPr lang="en-US" sz="4800" dirty="0">
                <a:solidFill>
                  <a:schemeClr val="tx1"/>
                </a:solidFill>
              </a:rPr>
              <a:t>What is a container?</a:t>
            </a:r>
          </a:p>
        </p:txBody>
      </p:sp>
    </p:spTree>
    <p:extLst>
      <p:ext uri="{BB962C8B-B14F-4D97-AF65-F5344CB8AC3E}">
        <p14:creationId xmlns:p14="http://schemas.microsoft.com/office/powerpoint/2010/main" val="3083913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5C7F7E6F-D093-4BBC-8472-D96652E17AFE}"/>
    </a:ext>
  </a:extLst>
</a:theme>
</file>

<file path=ppt/theme/theme3.xml><?xml version="1.0" encoding="utf-8"?>
<a:theme xmlns:a="http://schemas.openxmlformats.org/drawingml/2006/main" name="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BD720B74DB13F40BC6592D7F961ECBB" ma:contentTypeVersion="6" ma:contentTypeDescription="Create a new document." ma:contentTypeScope="" ma:versionID="288ba68688302d3737b6a82316a0453f">
  <xsd:schema xmlns:xsd="http://www.w3.org/2001/XMLSchema" xmlns:xs="http://www.w3.org/2001/XMLSchema" xmlns:p="http://schemas.microsoft.com/office/2006/metadata/properties" xmlns:ns2="f65ad093-6484-49fc-aacf-eb993562a03c" xmlns:ns3="0c6de3e0-3667-4c71-aafd-19c9472dd430" xmlns:ns4="560500f3-6299-46de-b7dc-6cf27b987c70" targetNamespace="http://schemas.microsoft.com/office/2006/metadata/properties" ma:root="true" ma:fieldsID="6fe153b3dca6beb3d84f4e8af0033bcd" ns2:_="" ns3:_="" ns4:_="">
    <xsd:import namespace="f65ad093-6484-49fc-aacf-eb993562a03c"/>
    <xsd:import namespace="0c6de3e0-3667-4c71-aafd-19c9472dd430"/>
    <xsd:import namespace="560500f3-6299-46de-b7dc-6cf27b987c70"/>
    <xsd:element name="properties">
      <xsd:complexType>
        <xsd:sequence>
          <xsd:element name="documentManagement">
            <xsd:complexType>
              <xsd:all>
                <xsd:element ref="ns2:SharedWithUsers" minOccurs="0"/>
                <xsd:element ref="ns2:SharedWithDetails" minOccurs="0"/>
                <xsd:element ref="ns3: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5ad093-6484-49fc-aacf-eb993562a03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c6de3e0-3667-4c71-aafd-19c9472dd430" elementFormDefault="qualified">
    <xsd:import namespace="http://schemas.microsoft.com/office/2006/documentManagement/types"/>
    <xsd:import namespace="http://schemas.microsoft.com/office/infopath/2007/PartnerControls"/>
    <xsd:element name="LastSharedByUser" ma:index="10" nillable="true" ma:displayName="Last Shared By User" ma:description="" ma:internalName="LastSharedByUse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60500f3-6299-46de-b7dc-6cf27b987c70"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http://purl.org/dc/terms/"/>
    <ds:schemaRef ds:uri="f65ad093-6484-49fc-aacf-eb993562a03c"/>
    <ds:schemaRef ds:uri="http://schemas.microsoft.com/office/2006/documentManagement/types"/>
    <ds:schemaRef ds:uri="0c6de3e0-3667-4c71-aafd-19c9472dd430"/>
    <ds:schemaRef ds:uri="560500f3-6299-46de-b7dc-6cf27b987c70"/>
    <ds:schemaRef ds:uri="http://purl.org/dc/elements/1.1/"/>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CC57A51D-BA9E-459B-8E69-94AA23CA53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5ad093-6484-49fc-aacf-eb993562a03c"/>
    <ds:schemaRef ds:uri="0c6de3e0-3667-4c71-aafd-19c9472dd430"/>
    <ds:schemaRef ds:uri="560500f3-6299-46de-b7dc-6cf27b987c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Brand_template_16-9_Business_BLUE_2016_8</Template>
  <TotalTime>4322</TotalTime>
  <Words>5438</Words>
  <Application>Microsoft Office PowerPoint</Application>
  <PresentationFormat>Custom</PresentationFormat>
  <Paragraphs>1063</Paragraphs>
  <Slides>82</Slides>
  <Notes>36</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82</vt:i4>
      </vt:variant>
    </vt:vector>
  </HeadingPairs>
  <TitlesOfParts>
    <vt:vector size="96" baseType="lpstr">
      <vt:lpstr>Arial</vt:lpstr>
      <vt:lpstr>Arial Black</vt:lpstr>
      <vt:lpstr>Calibri</vt:lpstr>
      <vt:lpstr>Consolas</vt:lpstr>
      <vt:lpstr>Quattrocento Sans</vt:lpstr>
      <vt:lpstr>Segoe UI</vt:lpstr>
      <vt:lpstr>Segoe UI Light</vt:lpstr>
      <vt:lpstr>Segoe UI Semilight</vt:lpstr>
      <vt:lpstr>Segoe UI Symbol</vt:lpstr>
      <vt:lpstr>Symbol</vt:lpstr>
      <vt:lpstr>Wingdings</vt:lpstr>
      <vt:lpstr>WHITE TEMPLATE</vt:lpstr>
      <vt:lpstr>COLOR TEMPLATE</vt:lpstr>
      <vt:lpstr>Connect_2016_Template_Light</vt:lpstr>
      <vt:lpstr>Windows Containers</vt:lpstr>
      <vt:lpstr>PowerPoint Presentation</vt:lpstr>
      <vt:lpstr>The cloud has changed expectations</vt:lpstr>
      <vt:lpstr>Where do developers spend time…</vt:lpstr>
      <vt:lpstr>Where do application admin’s spend time…</vt:lpstr>
      <vt:lpstr>What problems do containers solve?</vt:lpstr>
      <vt:lpstr>Containers deliver speed, flexibility, and savings</vt:lpstr>
      <vt:lpstr>Customer Success</vt:lpstr>
      <vt:lpstr>What is a container?</vt:lpstr>
      <vt:lpstr>Virtual Machine (VM) vs. Container</vt:lpstr>
      <vt:lpstr>Virtual Machine (VM) vs. Container</vt:lpstr>
      <vt:lpstr>Virtual Machine (VM) vs. Container</vt:lpstr>
      <vt:lpstr>How do containers work?</vt:lpstr>
      <vt:lpstr>High Level Architecture</vt:lpstr>
      <vt:lpstr>Windows Containers</vt:lpstr>
      <vt:lpstr>Windows Containers</vt:lpstr>
      <vt:lpstr>Windows Containers</vt:lpstr>
      <vt:lpstr>Windows Containers</vt:lpstr>
      <vt:lpstr>Windows Containers</vt:lpstr>
      <vt:lpstr>Windows Containers</vt:lpstr>
      <vt:lpstr>Windows Containers</vt:lpstr>
      <vt:lpstr>Windows Containers</vt:lpstr>
      <vt:lpstr>Windows Containers</vt:lpstr>
      <vt:lpstr>Windows Containers</vt:lpstr>
      <vt:lpstr>Startup Performance</vt:lpstr>
      <vt:lpstr>Startup Performance</vt:lpstr>
      <vt:lpstr>Density</vt:lpstr>
      <vt:lpstr>Density</vt:lpstr>
      <vt:lpstr>Where should I start?</vt:lpstr>
      <vt:lpstr>One platform, one journey</vt:lpstr>
      <vt:lpstr>Why containerize traditional Windows apps?  </vt:lpstr>
      <vt:lpstr>PowerPoint Presentation</vt:lpstr>
      <vt:lpstr>Collaborative DevOps Approach to apps</vt:lpstr>
      <vt:lpstr>How do I actually create a container?</vt:lpstr>
      <vt:lpstr>Docker Run</vt:lpstr>
      <vt:lpstr>What is a container image?</vt:lpstr>
      <vt:lpstr>Container Image</vt:lpstr>
      <vt:lpstr>Container Images</vt:lpstr>
      <vt:lpstr>Container Images</vt:lpstr>
      <vt:lpstr>Container Images</vt:lpstr>
      <vt:lpstr>Automated Image Building</vt:lpstr>
      <vt:lpstr>Image Registries </vt:lpstr>
      <vt:lpstr>Image Registries</vt:lpstr>
      <vt:lpstr>What about…</vt:lpstr>
      <vt:lpstr>Licensing</vt:lpstr>
      <vt:lpstr>Patching and Updates</vt:lpstr>
      <vt:lpstr>Patching and Updates</vt:lpstr>
      <vt:lpstr>Patching and Updates</vt:lpstr>
      <vt:lpstr>Patching and Updates</vt:lpstr>
      <vt:lpstr>Patching and Updates</vt:lpstr>
      <vt:lpstr>Patching and Updates</vt:lpstr>
      <vt:lpstr>Patching and Updates</vt:lpstr>
      <vt:lpstr>Patching and Updates</vt:lpstr>
      <vt:lpstr>Patching and Updates</vt:lpstr>
      <vt:lpstr>Patching and Updates</vt:lpstr>
      <vt:lpstr>Resource Controls</vt:lpstr>
      <vt:lpstr>Networking</vt:lpstr>
      <vt:lpstr>Storage</vt:lpstr>
      <vt:lpstr>Volume Mapping</vt:lpstr>
      <vt:lpstr>Volume Mapping</vt:lpstr>
      <vt:lpstr>Storage Volume Mapping Example</vt:lpstr>
      <vt:lpstr>Volume Mapping</vt:lpstr>
      <vt:lpstr>Volume Mapping</vt:lpstr>
      <vt:lpstr>Active Directory Identity for Containers</vt:lpstr>
      <vt:lpstr>Active Directory Identity for Containers</vt:lpstr>
      <vt:lpstr>Secure Deployment and Auditing</vt:lpstr>
      <vt:lpstr>Automation and Management</vt:lpstr>
      <vt:lpstr>Composition and Orchestration</vt:lpstr>
      <vt:lpstr>Composition and Orchestration</vt:lpstr>
      <vt:lpstr>Composition and Orchestration</vt:lpstr>
      <vt:lpstr>Composition and Orchestration</vt:lpstr>
      <vt:lpstr>Composition and Orchestration</vt:lpstr>
      <vt:lpstr>Azure Container Service</vt:lpstr>
      <vt:lpstr>Management and Monitoring Tools</vt:lpstr>
      <vt:lpstr>Management and Monitoring Tools</vt:lpstr>
      <vt:lpstr>Microsoft Operations Management Suite </vt:lpstr>
      <vt:lpstr>Development Tools</vt:lpstr>
      <vt:lpstr>Containerized workflow</vt:lpstr>
      <vt:lpstr>PowerPoint Presentation</vt:lpstr>
      <vt:lpstr>Visual Studio code</vt:lpstr>
      <vt:lpstr>Getting Started</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Taylor Brown</dc:creator>
  <cp:keywords/>
  <dc:description>Template: Maryfj_x000d_
Formatting:_x000d_
Audience Type:</dc:description>
  <cp:lastModifiedBy>Taylor Brown</cp:lastModifiedBy>
  <cp:revision>13</cp:revision>
  <dcterms:created xsi:type="dcterms:W3CDTF">2016-11-02T16:10:16Z</dcterms:created>
  <dcterms:modified xsi:type="dcterms:W3CDTF">2017-05-02T18:01:28Z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0x010100CBD720B74DB13F40BC6592D7F961ECBB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